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harts/chart17.xml" ContentType="application/vnd.openxmlformats-officedocument.drawingml.char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harts/chart13.xml" ContentType="application/vnd.openxmlformats-officedocument.drawingml.chart+xml"/>
  <Override PartName="/ppt/charts/chart24.xml" ContentType="application/vnd.openxmlformats-officedocument.drawingml.char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harts/chart7.xml" ContentType="application/vnd.openxmlformats-officedocument.drawingml.chart+xml"/>
  <Override PartName="/ppt/charts/chart20.xml" ContentType="application/vnd.openxmlformats-officedocument.drawingml.chart+xml"/>
  <Override PartName="/ppt/notesSlides/notesSlide12.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diagrams/layout1.xml" ContentType="application/vnd.openxmlformats-officedocument.drawingml.diagramLayout+xml"/>
  <Default Extension="xlsx" ContentType="application/vnd.openxmlformats-officedocument.spreadsheetml.sheet"/>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charts/chart18.xml" ContentType="application/vnd.openxmlformats-officedocument.drawingml.char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charts/chart16.xml" ContentType="application/vnd.openxmlformats-officedocument.drawingml.chart+xml"/>
  <Override PartName="/ppt/diagrams/quickStyle1.xml" ContentType="application/vnd.openxmlformats-officedocument.drawingml.diagramStyle+xml"/>
  <Override PartName="/ppt/charts/chart25.xml" ContentType="application/vnd.openxmlformats-officedocument.drawingml.char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charts/chart14.xml" ContentType="application/vnd.openxmlformats-officedocument.drawingml.chart+xml"/>
  <Override PartName="/ppt/charts/chart23.xml" ContentType="application/vnd.openxmlformats-officedocument.drawingml.char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charts/chart8.xml" ContentType="application/vnd.openxmlformats-officedocument.drawingml.chart+xml"/>
  <Override PartName="/ppt/charts/chart12.xml" ContentType="application/vnd.openxmlformats-officedocument.drawingml.chart+xml"/>
  <Override PartName="/ppt/charts/chart21.xml" ContentType="application/vnd.openxmlformats-officedocument.drawingml.char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charts/chart6.xml" ContentType="application/vnd.openxmlformats-officedocument.drawingml.chart+xml"/>
  <Override PartName="/ppt/charts/chart10.xml" ContentType="application/vnd.openxmlformats-officedocument.drawingml.char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charts/chart2.xml" ContentType="application/vnd.openxmlformats-officedocument.drawingml.chart+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charts/chart19.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charts/chart26.xml" ContentType="application/vnd.openxmlformats-officedocument.drawingml.char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charts/chart15.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harts/chart22.xml" ContentType="application/vnd.openxmlformats-officedocument.drawingml.char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300" r:id="rId2"/>
    <p:sldId id="1002" r:id="rId3"/>
    <p:sldId id="939" r:id="rId4"/>
    <p:sldId id="847" r:id="rId5"/>
    <p:sldId id="853" r:id="rId6"/>
    <p:sldId id="858" r:id="rId7"/>
    <p:sldId id="1003" r:id="rId8"/>
    <p:sldId id="974" r:id="rId9"/>
    <p:sldId id="1014" r:id="rId10"/>
    <p:sldId id="1015" r:id="rId11"/>
    <p:sldId id="995" r:id="rId12"/>
    <p:sldId id="980" r:id="rId13"/>
    <p:sldId id="983" r:id="rId14"/>
    <p:sldId id="985" r:id="rId15"/>
    <p:sldId id="986" r:id="rId16"/>
    <p:sldId id="955" r:id="rId17"/>
    <p:sldId id="960" r:id="rId18"/>
    <p:sldId id="1004" r:id="rId19"/>
    <p:sldId id="987" r:id="rId20"/>
    <p:sldId id="998" r:id="rId21"/>
    <p:sldId id="999" r:id="rId22"/>
    <p:sldId id="989" r:id="rId23"/>
    <p:sldId id="990" r:id="rId24"/>
    <p:sldId id="956" r:id="rId25"/>
    <p:sldId id="961" r:id="rId26"/>
    <p:sldId id="963" r:id="rId27"/>
    <p:sldId id="962" r:id="rId28"/>
    <p:sldId id="966" r:id="rId29"/>
    <p:sldId id="964" r:id="rId30"/>
    <p:sldId id="965" r:id="rId31"/>
    <p:sldId id="1000" r:id="rId32"/>
    <p:sldId id="982" r:id="rId33"/>
    <p:sldId id="844" r:id="rId34"/>
    <p:sldId id="1013" r:id="rId35"/>
    <p:sldId id="877" r:id="rId36"/>
    <p:sldId id="1005" r:id="rId37"/>
    <p:sldId id="945" r:id="rId38"/>
    <p:sldId id="947" r:id="rId39"/>
    <p:sldId id="950" r:id="rId40"/>
    <p:sldId id="1001" r:id="rId41"/>
    <p:sldId id="881" r:id="rId42"/>
    <p:sldId id="882" r:id="rId43"/>
    <p:sldId id="997" r:id="rId44"/>
    <p:sldId id="1009" r:id="rId45"/>
    <p:sldId id="884" r:id="rId46"/>
    <p:sldId id="889" r:id="rId47"/>
    <p:sldId id="890" r:id="rId48"/>
    <p:sldId id="887" r:id="rId49"/>
    <p:sldId id="859" r:id="rId50"/>
    <p:sldId id="870" r:id="rId51"/>
    <p:sldId id="915" r:id="rId52"/>
    <p:sldId id="917" r:id="rId53"/>
    <p:sldId id="918" r:id="rId54"/>
    <p:sldId id="920" r:id="rId55"/>
    <p:sldId id="921" r:id="rId56"/>
    <p:sldId id="922" r:id="rId57"/>
    <p:sldId id="923" r:id="rId58"/>
    <p:sldId id="943" r:id="rId59"/>
    <p:sldId id="935" r:id="rId60"/>
    <p:sldId id="937" r:id="rId61"/>
    <p:sldId id="1010" r:id="rId62"/>
    <p:sldId id="1011" r:id="rId63"/>
    <p:sldId id="1012" r:id="rId64"/>
    <p:sldId id="938" r:id="rId65"/>
  </p:sldIdLst>
  <p:sldSz cx="12192000" cy="6858000"/>
  <p:notesSz cx="6808788" cy="99409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9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D67474"/>
    <a:srgbClr val="FDF9DF"/>
    <a:srgbClr val="EFFAFF"/>
    <a:srgbClr val="DEF4FE"/>
    <a:srgbClr val="FFE7FE"/>
    <a:srgbClr val="E75F5B"/>
    <a:srgbClr val="EFE1B2"/>
    <a:srgbClr val="64131F"/>
    <a:srgbClr val="F0E3B6"/>
    <a:srgbClr val="FFCC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132" autoAdjust="0"/>
    <p:restoredTop sz="92958" autoAdjust="0"/>
  </p:normalViewPr>
  <p:slideViewPr>
    <p:cSldViewPr snapToGrid="0" showGuides="1">
      <p:cViewPr>
        <p:scale>
          <a:sx n="60" d="100"/>
          <a:sy n="60" d="100"/>
        </p:scale>
        <p:origin x="-1134" y="-198"/>
      </p:cViewPr>
      <p:guideLst>
        <p:guide orient="horz" pos="2160"/>
        <p:guide pos="3908"/>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703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E:\&#1087;&#1086;&#1076;&#1089;&#1095;&#1077;&#1090;&#1099;%20&#1082;%20&#1089;&#1072;&#1084;&#1086;&#1086;&#1073;&#1089;&#1083;&#1077;&#1076;&#1086;&#1074;&#1072;&#1085;&#1080;&#1102;%20&#1050;&#1085;&#1080;&#1075;&#1072;1.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E:\&#1087;&#1086;&#1076;&#1089;&#1095;&#1077;&#1090;&#1099;%20&#1082;%20&#1089;&#1072;&#1084;&#1086;&#1086;&#1073;&#1089;&#1083;&#1077;&#1076;&#1086;&#1074;&#1072;&#1085;&#1080;&#1102;%20&#1050;&#1085;&#1080;&#1075;&#1072;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E:\&#1087;&#1086;&#1076;&#1089;&#1095;&#1077;&#1090;&#1099;%20&#1082;%20&#1089;&#1072;&#1084;&#1086;&#1086;&#1073;&#1089;&#1083;&#1077;&#1076;&#1086;&#1074;&#1072;&#1085;&#1080;&#1102;%20&#1050;&#1085;&#1080;&#1075;&#1072;1.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E:\&#1087;&#1086;&#1076;&#1089;&#1095;&#1077;&#1090;&#1099;%20&#1082;%20&#1089;&#1072;&#1084;&#1086;&#1086;&#1073;&#1089;&#1083;&#1077;&#1076;&#1086;&#1074;&#1072;&#1085;&#1080;&#1102;%20&#1050;&#1085;&#1080;&#1075;&#1072;1.xlsx"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file:///E:\&#1087;&#1086;&#1076;&#1089;&#1095;&#1077;&#1090;&#1099;%20&#1082;%20&#1089;&#1072;&#1084;&#1086;&#1086;&#1073;&#1089;&#1083;&#1077;&#1076;&#1086;&#1074;&#1072;&#1085;&#1080;&#1102;%20&#1050;&#1085;&#1080;&#1075;&#1072;1.xlsx" TargetMode="External"/></Relationships>
</file>

<file path=ppt/charts/_rels/chart26.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3.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E:\&#1087;&#1086;&#1076;&#1089;&#1095;&#1077;&#1090;&#1099;%20&#1082;%20&#1089;&#1072;&#1084;&#1086;&#1086;&#1073;&#1089;&#1083;&#1077;&#1076;&#1086;&#1074;&#1072;&#1085;&#1080;&#1102;%20&#1050;&#1085;&#1080;&#1075;&#1072;1.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D:\&#1087;&#1086;&#1076;&#1089;&#1095;&#1077;&#1090;&#1099;%20&#1082;%20&#1089;&#1072;&#1084;&#1086;&#1086;&#1073;&#1089;&#1083;&#1077;&#1076;&#1086;&#1074;&#1072;&#1085;&#1080;&#1102;%20&#1050;&#1085;&#1080;&#1075;&#1072;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9.4377198860780706E-2"/>
          <c:y val="5.579153413067945E-2"/>
          <c:w val="0.74981299212598462"/>
          <c:h val="0.72806127960223177"/>
        </c:manualLayout>
      </c:layout>
      <c:bar3DChart>
        <c:barDir val="col"/>
        <c:grouping val="clustered"/>
        <c:ser>
          <c:idx val="0"/>
          <c:order val="0"/>
          <c:tx>
            <c:strRef>
              <c:f>Лист37!$W$49</c:f>
              <c:strCache>
                <c:ptCount val="1"/>
                <c:pt idx="0">
                  <c:v>2020-2021 уч.г.</c:v>
                </c:pt>
              </c:strCache>
            </c:strRef>
          </c:tx>
          <c:dLbls>
            <c:showVal val="1"/>
          </c:dLbls>
          <c:cat>
            <c:strRef>
              <c:f>Лист37!$X$48:$Z$48</c:f>
              <c:strCache>
                <c:ptCount val="3"/>
                <c:pt idx="0">
                  <c:v>2-4 кл.</c:v>
                </c:pt>
                <c:pt idx="1">
                  <c:v>5-9 кл.</c:v>
                </c:pt>
                <c:pt idx="2">
                  <c:v>10-11 кл.</c:v>
                </c:pt>
              </c:strCache>
            </c:strRef>
          </c:cat>
          <c:val>
            <c:numRef>
              <c:f>Лист37!$X$49:$Z$49</c:f>
              <c:numCache>
                <c:formatCode>0</c:formatCode>
                <c:ptCount val="3"/>
                <c:pt idx="0">
                  <c:v>255</c:v>
                </c:pt>
                <c:pt idx="1">
                  <c:v>346</c:v>
                </c:pt>
                <c:pt idx="2">
                  <c:v>23</c:v>
                </c:pt>
              </c:numCache>
            </c:numRef>
          </c:val>
        </c:ser>
        <c:ser>
          <c:idx val="1"/>
          <c:order val="1"/>
          <c:tx>
            <c:strRef>
              <c:f>Лист37!$W$50</c:f>
              <c:strCache>
                <c:ptCount val="1"/>
                <c:pt idx="0">
                  <c:v>2021-2022 уч.г.</c:v>
                </c:pt>
              </c:strCache>
            </c:strRef>
          </c:tx>
          <c:dLbls>
            <c:showVal val="1"/>
          </c:dLbls>
          <c:cat>
            <c:strRef>
              <c:f>Лист37!$X$48:$Z$48</c:f>
              <c:strCache>
                <c:ptCount val="3"/>
                <c:pt idx="0">
                  <c:v>2-4 кл.</c:v>
                </c:pt>
                <c:pt idx="1">
                  <c:v>5-9 кл.</c:v>
                </c:pt>
                <c:pt idx="2">
                  <c:v>10-11 кл.</c:v>
                </c:pt>
              </c:strCache>
            </c:strRef>
          </c:cat>
          <c:val>
            <c:numRef>
              <c:f>Лист37!$X$50:$Z$50</c:f>
              <c:numCache>
                <c:formatCode>0</c:formatCode>
                <c:ptCount val="3"/>
                <c:pt idx="0">
                  <c:v>258</c:v>
                </c:pt>
                <c:pt idx="1">
                  <c:v>374</c:v>
                </c:pt>
                <c:pt idx="2">
                  <c:v>16</c:v>
                </c:pt>
              </c:numCache>
            </c:numRef>
          </c:val>
        </c:ser>
        <c:ser>
          <c:idx val="2"/>
          <c:order val="2"/>
          <c:tx>
            <c:strRef>
              <c:f>Лист37!$W$51</c:f>
              <c:strCache>
                <c:ptCount val="1"/>
                <c:pt idx="0">
                  <c:v>2022-2023 уч.г.</c:v>
                </c:pt>
              </c:strCache>
            </c:strRef>
          </c:tx>
          <c:dLbls>
            <c:showVal val="1"/>
          </c:dLbls>
          <c:cat>
            <c:strRef>
              <c:f>Лист37!$X$48:$Z$48</c:f>
              <c:strCache>
                <c:ptCount val="3"/>
                <c:pt idx="0">
                  <c:v>2-4 кл.</c:v>
                </c:pt>
                <c:pt idx="1">
                  <c:v>5-9 кл.</c:v>
                </c:pt>
                <c:pt idx="2">
                  <c:v>10-11 кл.</c:v>
                </c:pt>
              </c:strCache>
            </c:strRef>
          </c:cat>
          <c:val>
            <c:numRef>
              <c:f>Лист37!$X$51:$Z$51</c:f>
              <c:numCache>
                <c:formatCode>0</c:formatCode>
                <c:ptCount val="3"/>
                <c:pt idx="0">
                  <c:v>283</c:v>
                </c:pt>
                <c:pt idx="1">
                  <c:v>374</c:v>
                </c:pt>
                <c:pt idx="2">
                  <c:v>22</c:v>
                </c:pt>
              </c:numCache>
            </c:numRef>
          </c:val>
        </c:ser>
        <c:shape val="box"/>
        <c:axId val="98704000"/>
        <c:axId val="98726272"/>
        <c:axId val="0"/>
      </c:bar3DChart>
      <c:catAx>
        <c:axId val="98704000"/>
        <c:scaling>
          <c:orientation val="minMax"/>
        </c:scaling>
        <c:axPos val="b"/>
        <c:tickLblPos val="nextTo"/>
        <c:txPr>
          <a:bodyPr/>
          <a:lstStyle/>
          <a:p>
            <a:pPr>
              <a:defRPr sz="1600">
                <a:latin typeface="Times New Roman" pitchFamily="18" charset="0"/>
                <a:cs typeface="Times New Roman" pitchFamily="18" charset="0"/>
              </a:defRPr>
            </a:pPr>
            <a:endParaRPr lang="ru-RU"/>
          </a:p>
        </c:txPr>
        <c:crossAx val="98726272"/>
        <c:crosses val="autoZero"/>
        <c:auto val="1"/>
        <c:lblAlgn val="ctr"/>
        <c:lblOffset val="100"/>
      </c:catAx>
      <c:valAx>
        <c:axId val="98726272"/>
        <c:scaling>
          <c:orientation val="minMax"/>
        </c:scaling>
        <c:axPos val="l"/>
        <c:majorGridlines/>
        <c:numFmt formatCode="0" sourceLinked="1"/>
        <c:tickLblPos val="nextTo"/>
        <c:crossAx val="98704000"/>
        <c:crosses val="autoZero"/>
        <c:crossBetween val="between"/>
      </c:valAx>
    </c:plotArea>
    <c:legend>
      <c:legendPos val="r"/>
      <c:layout>
        <c:manualLayout>
          <c:xMode val="edge"/>
          <c:yMode val="edge"/>
          <c:x val="0.85482848885910645"/>
          <c:y val="0.16771686475018238"/>
          <c:w val="0.12921406433238425"/>
          <c:h val="0.75501849601610693"/>
        </c:manualLayout>
      </c:layout>
    </c:legend>
    <c:plotVisOnly val="1"/>
  </c:chart>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ru-RU"/>
  <c:style val="6"/>
  <c:chart>
    <c:title>
      <c:tx>
        <c:rich>
          <a:bodyPr/>
          <a:lstStyle/>
          <a:p>
            <a:pPr>
              <a:defRPr/>
            </a:pPr>
            <a:r>
              <a:rPr lang="ru-RU" sz="1200" dirty="0"/>
              <a:t>Доля участников ЕГЭ, не преодолевших минимальный порог по ИСТОРИИ</a:t>
            </a:r>
          </a:p>
        </c:rich>
      </c:tx>
    </c:title>
    <c:view3D>
      <c:rAngAx val="1"/>
    </c:view3D>
    <c:plotArea>
      <c:layout>
        <c:manualLayout>
          <c:layoutTarget val="inner"/>
          <c:xMode val="edge"/>
          <c:yMode val="edge"/>
          <c:x val="8.1500071735406243E-2"/>
          <c:y val="0.22871536891221941"/>
          <c:w val="0.74604674616637845"/>
          <c:h val="0.62091025080198303"/>
        </c:manualLayout>
      </c:layout>
      <c:bar3DChart>
        <c:barDir val="col"/>
        <c:grouping val="clustered"/>
        <c:ser>
          <c:idx val="0"/>
          <c:order val="0"/>
          <c:tx>
            <c:strRef>
              <c:f>Лист27!$B$14</c:f>
              <c:strCache>
                <c:ptCount val="1"/>
                <c:pt idx="0">
                  <c:v>Доля участников ЕГЭ, не преодолевших минимальный порог по ИСТОРИИ</c:v>
                </c:pt>
              </c:strCache>
            </c:strRef>
          </c:tx>
          <c:dLbls>
            <c:txPr>
              <a:bodyPr/>
              <a:lstStyle/>
              <a:p>
                <a:pPr>
                  <a:defRPr sz="1800" baseline="0">
                    <a:latin typeface="Times New Roman" pitchFamily="18" charset="0"/>
                  </a:defRPr>
                </a:pPr>
                <a:endParaRPr lang="ru-RU"/>
              </a:p>
            </c:txPr>
            <c:showVal val="1"/>
          </c:dLbls>
          <c:cat>
            <c:strRef>
              <c:f>Лист27!$C$13:$K$13</c:f>
              <c:strCache>
                <c:ptCount val="3"/>
                <c:pt idx="0">
                  <c:v>2023г.</c:v>
                </c:pt>
                <c:pt idx="1">
                  <c:v>2022г.</c:v>
                </c:pt>
                <c:pt idx="2">
                  <c:v>2021г.</c:v>
                </c:pt>
              </c:strCache>
            </c:strRef>
          </c:cat>
          <c:val>
            <c:numRef>
              <c:f>Лист27!$C$14:$K$14</c:f>
              <c:numCache>
                <c:formatCode>General</c:formatCode>
                <c:ptCount val="3"/>
                <c:pt idx="0">
                  <c:v>50</c:v>
                </c:pt>
                <c:pt idx="1">
                  <c:v>0</c:v>
                </c:pt>
                <c:pt idx="2">
                  <c:v>0</c:v>
                </c:pt>
              </c:numCache>
            </c:numRef>
          </c:val>
        </c:ser>
        <c:shape val="box"/>
        <c:axId val="114810240"/>
        <c:axId val="114820224"/>
        <c:axId val="0"/>
      </c:bar3DChart>
      <c:catAx>
        <c:axId val="114810240"/>
        <c:scaling>
          <c:orientation val="minMax"/>
        </c:scaling>
        <c:axPos val="b"/>
        <c:tickLblPos val="nextTo"/>
        <c:crossAx val="114820224"/>
        <c:crosses val="autoZero"/>
        <c:auto val="1"/>
        <c:lblAlgn val="ctr"/>
        <c:lblOffset val="100"/>
      </c:catAx>
      <c:valAx>
        <c:axId val="114820224"/>
        <c:scaling>
          <c:orientation val="minMax"/>
        </c:scaling>
        <c:axPos val="l"/>
        <c:majorGridlines/>
        <c:numFmt formatCode="General" sourceLinked="1"/>
        <c:tickLblPos val="nextTo"/>
        <c:crossAx val="114810240"/>
        <c:crosses val="autoZero"/>
        <c:crossBetween val="between"/>
      </c:valAx>
    </c:plotArea>
    <c:legend>
      <c:legendPos val="r"/>
      <c:layout>
        <c:manualLayout>
          <c:xMode val="edge"/>
          <c:yMode val="edge"/>
          <c:x val="0.83022634630478265"/>
          <c:y val="0.14807487605715952"/>
          <c:w val="0.15369648327721244"/>
          <c:h val="0.64042432195975507"/>
        </c:manualLayout>
      </c:layout>
    </c:legend>
    <c:plotVisOnly val="1"/>
  </c:chart>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sz="1200" dirty="0"/>
              <a:t>Доля участников ЕГЭ, набравших от 80 и выше баллов по Русскому языку</a:t>
            </a:r>
          </a:p>
        </c:rich>
      </c:tx>
    </c:title>
    <c:view3D>
      <c:rAngAx val="1"/>
    </c:view3D>
    <c:plotArea>
      <c:layout>
        <c:manualLayout>
          <c:layoutTarget val="inner"/>
          <c:xMode val="edge"/>
          <c:yMode val="edge"/>
          <c:x val="7.510080684358901E-2"/>
          <c:y val="0.21248395563457795"/>
          <c:w val="0.78490035967726257"/>
          <c:h val="0.64781339429345564"/>
        </c:manualLayout>
      </c:layout>
      <c:bar3DChart>
        <c:barDir val="col"/>
        <c:grouping val="clustered"/>
        <c:ser>
          <c:idx val="0"/>
          <c:order val="0"/>
          <c:tx>
            <c:strRef>
              <c:f>Лист28!$G$5</c:f>
              <c:strCache>
                <c:ptCount val="1"/>
                <c:pt idx="0">
                  <c:v>Доля участников ЕГЭ, набравших от 80 и выше баллов по Русскому языку</c:v>
                </c:pt>
              </c:strCache>
            </c:strRef>
          </c:tx>
          <c:dLbls>
            <c:txPr>
              <a:bodyPr/>
              <a:lstStyle/>
              <a:p>
                <a:pPr>
                  <a:defRPr sz="1800" baseline="0">
                    <a:latin typeface="Times New Roman" pitchFamily="18" charset="0"/>
                  </a:defRPr>
                </a:pPr>
                <a:endParaRPr lang="ru-RU"/>
              </a:p>
            </c:txPr>
            <c:showVal val="1"/>
          </c:dLbls>
          <c:cat>
            <c:strRef>
              <c:f>Лист28!$H$4:$J$4</c:f>
              <c:strCache>
                <c:ptCount val="3"/>
                <c:pt idx="0">
                  <c:v>2023г.</c:v>
                </c:pt>
                <c:pt idx="1">
                  <c:v>2022г.</c:v>
                </c:pt>
                <c:pt idx="2">
                  <c:v>2021г.</c:v>
                </c:pt>
              </c:strCache>
            </c:strRef>
          </c:cat>
          <c:val>
            <c:numRef>
              <c:f>Лист28!$H$5:$J$5</c:f>
              <c:numCache>
                <c:formatCode>General</c:formatCode>
                <c:ptCount val="3"/>
                <c:pt idx="0">
                  <c:v>80</c:v>
                </c:pt>
                <c:pt idx="1">
                  <c:v>36.36</c:v>
                </c:pt>
                <c:pt idx="2">
                  <c:v>11.11</c:v>
                </c:pt>
              </c:numCache>
            </c:numRef>
          </c:val>
        </c:ser>
        <c:shape val="box"/>
        <c:axId val="114873472"/>
        <c:axId val="114875008"/>
        <c:axId val="0"/>
      </c:bar3DChart>
      <c:catAx>
        <c:axId val="114873472"/>
        <c:scaling>
          <c:orientation val="minMax"/>
        </c:scaling>
        <c:axPos val="b"/>
        <c:tickLblPos val="nextTo"/>
        <c:crossAx val="114875008"/>
        <c:crosses val="autoZero"/>
        <c:auto val="1"/>
        <c:lblAlgn val="ctr"/>
        <c:lblOffset val="100"/>
      </c:catAx>
      <c:valAx>
        <c:axId val="114875008"/>
        <c:scaling>
          <c:orientation val="minMax"/>
        </c:scaling>
        <c:axPos val="l"/>
        <c:majorGridlines/>
        <c:numFmt formatCode="General" sourceLinked="1"/>
        <c:tickLblPos val="nextTo"/>
        <c:crossAx val="114873472"/>
        <c:crosses val="autoZero"/>
        <c:crossBetween val="between"/>
      </c:valAx>
    </c:plotArea>
    <c:legend>
      <c:legendPos val="r"/>
      <c:layout>
        <c:manualLayout>
          <c:xMode val="edge"/>
          <c:yMode val="edge"/>
          <c:x val="0.86000116652085479"/>
          <c:y val="0.1827770722208111"/>
          <c:w val="0.1251840186643336"/>
          <c:h val="0.67576327152654658"/>
        </c:manualLayout>
      </c:layout>
    </c:legend>
    <c:plotVisOnly val="1"/>
  </c:chart>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sz="1200" dirty="0"/>
              <a:t>Доля участников ЕГЭ, набравших от 80 и выше баллов по Английскому языку</a:t>
            </a:r>
          </a:p>
        </c:rich>
      </c:tx>
    </c:title>
    <c:view3D>
      <c:rAngAx val="1"/>
    </c:view3D>
    <c:plotArea>
      <c:layout>
        <c:manualLayout>
          <c:layoutTarget val="inner"/>
          <c:xMode val="edge"/>
          <c:yMode val="edge"/>
          <c:x val="8.4488407699037621E-2"/>
          <c:y val="0.20093759113444268"/>
          <c:w val="0.72611023622047888"/>
          <c:h val="0.64868802857976504"/>
        </c:manualLayout>
      </c:layout>
      <c:bar3DChart>
        <c:barDir val="col"/>
        <c:grouping val="clustered"/>
        <c:ser>
          <c:idx val="0"/>
          <c:order val="0"/>
          <c:tx>
            <c:strRef>
              <c:f>Лист28!$G$3</c:f>
              <c:strCache>
                <c:ptCount val="1"/>
                <c:pt idx="0">
                  <c:v>Доля участников ЕГЭ, набравших от 80 и выше баллов по Английскому языку</c:v>
                </c:pt>
              </c:strCache>
            </c:strRef>
          </c:tx>
          <c:spPr>
            <a:solidFill>
              <a:schemeClr val="accent4">
                <a:lumMod val="75000"/>
              </a:schemeClr>
            </a:solidFill>
          </c:spPr>
          <c:dLbls>
            <c:dLbl>
              <c:idx val="0"/>
              <c:showVal val="1"/>
            </c:dLbl>
            <c:delete val="1"/>
          </c:dLbls>
          <c:cat>
            <c:strRef>
              <c:f>Лист28!$H$2:$J$2</c:f>
              <c:strCache>
                <c:ptCount val="3"/>
                <c:pt idx="0">
                  <c:v>2023г.</c:v>
                </c:pt>
                <c:pt idx="1">
                  <c:v>2022г.</c:v>
                </c:pt>
                <c:pt idx="2">
                  <c:v>2021г.</c:v>
                </c:pt>
              </c:strCache>
            </c:strRef>
          </c:cat>
          <c:val>
            <c:numRef>
              <c:f>Лист28!$H$3:$J$3</c:f>
              <c:numCache>
                <c:formatCode>General</c:formatCode>
                <c:ptCount val="3"/>
                <c:pt idx="0">
                  <c:v>20</c:v>
                </c:pt>
                <c:pt idx="1">
                  <c:v>0</c:v>
                </c:pt>
                <c:pt idx="2">
                  <c:v>0</c:v>
                </c:pt>
              </c:numCache>
            </c:numRef>
          </c:val>
        </c:ser>
        <c:shape val="box"/>
        <c:axId val="114883584"/>
        <c:axId val="114918144"/>
        <c:axId val="0"/>
      </c:bar3DChart>
      <c:catAx>
        <c:axId val="114883584"/>
        <c:scaling>
          <c:orientation val="minMax"/>
        </c:scaling>
        <c:axPos val="b"/>
        <c:tickLblPos val="nextTo"/>
        <c:crossAx val="114918144"/>
        <c:crosses val="autoZero"/>
        <c:auto val="1"/>
        <c:lblAlgn val="ctr"/>
        <c:lblOffset val="100"/>
      </c:catAx>
      <c:valAx>
        <c:axId val="114918144"/>
        <c:scaling>
          <c:orientation val="minMax"/>
        </c:scaling>
        <c:axPos val="l"/>
        <c:majorGridlines/>
        <c:numFmt formatCode="General" sourceLinked="1"/>
        <c:tickLblPos val="nextTo"/>
        <c:crossAx val="114883584"/>
        <c:crosses val="autoZero"/>
        <c:crossBetween val="between"/>
      </c:valAx>
    </c:plotArea>
    <c:legend>
      <c:legendPos val="r"/>
      <c:layout>
        <c:manualLayout>
          <c:xMode val="edge"/>
          <c:yMode val="edge"/>
          <c:x val="0.82448753280839893"/>
          <c:y val="0.22677857976086327"/>
          <c:w val="0.15884580052493583"/>
          <c:h val="0.73764654418197761"/>
        </c:manualLayout>
      </c:layout>
    </c:legend>
    <c:plotVisOnly val="1"/>
  </c:chart>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sz="1200" dirty="0"/>
              <a:t>Доля участников ЕГЭ, набравших от 80 и выше баллов по Математике (профильная)</a:t>
            </a:r>
          </a:p>
        </c:rich>
      </c:tx>
    </c:title>
    <c:view3D>
      <c:rAngAx val="1"/>
    </c:view3D>
    <c:plotArea>
      <c:layout>
        <c:manualLayout>
          <c:layoutTarget val="inner"/>
          <c:xMode val="edge"/>
          <c:yMode val="edge"/>
          <c:x val="8.4488407699037621E-2"/>
          <c:y val="0.17315981335666378"/>
          <c:w val="0.74555468066491692"/>
          <c:h val="0.67646580635754316"/>
        </c:manualLayout>
      </c:layout>
      <c:bar3DChart>
        <c:barDir val="col"/>
        <c:grouping val="clustered"/>
        <c:ser>
          <c:idx val="0"/>
          <c:order val="0"/>
          <c:tx>
            <c:strRef>
              <c:f>Лист28!$G$9</c:f>
              <c:strCache>
                <c:ptCount val="1"/>
                <c:pt idx="0">
                  <c:v>Доля участников ЕГЭ, набравших от 80 и выше баллов по Математике (профильная)</c:v>
                </c:pt>
              </c:strCache>
            </c:strRef>
          </c:tx>
          <c:spPr>
            <a:solidFill>
              <a:schemeClr val="accent2">
                <a:lumMod val="75000"/>
              </a:schemeClr>
            </a:solidFill>
          </c:spPr>
          <c:dLbls>
            <c:txPr>
              <a:bodyPr/>
              <a:lstStyle/>
              <a:p>
                <a:pPr>
                  <a:defRPr sz="1800" baseline="0">
                    <a:latin typeface="Times New Roman" pitchFamily="18" charset="0"/>
                  </a:defRPr>
                </a:pPr>
                <a:endParaRPr lang="ru-RU"/>
              </a:p>
            </c:txPr>
            <c:showVal val="1"/>
          </c:dLbls>
          <c:cat>
            <c:strRef>
              <c:f>Лист28!$H$8:$J$8</c:f>
              <c:strCache>
                <c:ptCount val="3"/>
                <c:pt idx="0">
                  <c:v>2023г.</c:v>
                </c:pt>
                <c:pt idx="1">
                  <c:v>2022г.</c:v>
                </c:pt>
                <c:pt idx="2">
                  <c:v>2021г.</c:v>
                </c:pt>
              </c:strCache>
            </c:strRef>
          </c:cat>
          <c:val>
            <c:numRef>
              <c:f>Лист28!$H$9:$J$9</c:f>
              <c:numCache>
                <c:formatCode>General</c:formatCode>
                <c:ptCount val="3"/>
                <c:pt idx="0">
                  <c:v>0</c:v>
                </c:pt>
                <c:pt idx="1">
                  <c:v>9.1</c:v>
                </c:pt>
                <c:pt idx="2">
                  <c:v>0</c:v>
                </c:pt>
              </c:numCache>
            </c:numRef>
          </c:val>
        </c:ser>
        <c:shape val="box"/>
        <c:axId val="114948352"/>
        <c:axId val="114950144"/>
        <c:axId val="0"/>
      </c:bar3DChart>
      <c:catAx>
        <c:axId val="114948352"/>
        <c:scaling>
          <c:orientation val="minMax"/>
        </c:scaling>
        <c:axPos val="b"/>
        <c:tickLblPos val="nextTo"/>
        <c:crossAx val="114950144"/>
        <c:crosses val="autoZero"/>
        <c:auto val="1"/>
        <c:lblAlgn val="ctr"/>
        <c:lblOffset val="100"/>
      </c:catAx>
      <c:valAx>
        <c:axId val="114950144"/>
        <c:scaling>
          <c:orientation val="minMax"/>
        </c:scaling>
        <c:axPos val="l"/>
        <c:majorGridlines/>
        <c:numFmt formatCode="General" sourceLinked="1"/>
        <c:tickLblPos val="nextTo"/>
        <c:crossAx val="114948352"/>
        <c:crosses val="autoZero"/>
        <c:crossBetween val="between"/>
      </c:valAx>
    </c:plotArea>
    <c:legend>
      <c:legendPos val="r"/>
      <c:layout>
        <c:manualLayout>
          <c:xMode val="edge"/>
          <c:yMode val="edge"/>
          <c:x val="0.8272653105861808"/>
          <c:y val="0.24047535724701091"/>
          <c:w val="0.1560680227471575"/>
          <c:h val="0.66858595800524934"/>
        </c:manualLayout>
      </c:layout>
    </c:legend>
    <c:plotVisOnly val="1"/>
  </c:chart>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sz="1200" dirty="0"/>
              <a:t>Доля участников ЕГЭ, набравших от 80 и выше баллов по Информатике и ИКТ</a:t>
            </a:r>
          </a:p>
        </c:rich>
      </c:tx>
    </c:title>
    <c:view3D>
      <c:rAngAx val="1"/>
    </c:view3D>
    <c:plotArea>
      <c:layout>
        <c:manualLayout>
          <c:layoutTarget val="inner"/>
          <c:xMode val="edge"/>
          <c:yMode val="edge"/>
          <c:x val="7.4112638332489753E-2"/>
          <c:y val="0.22871536891221941"/>
          <c:w val="0.72413297570259849"/>
          <c:h val="0.62091025080198303"/>
        </c:manualLayout>
      </c:layout>
      <c:bar3DChart>
        <c:barDir val="col"/>
        <c:grouping val="clustered"/>
        <c:ser>
          <c:idx val="0"/>
          <c:order val="0"/>
          <c:tx>
            <c:strRef>
              <c:f>Лист28!$G$11</c:f>
              <c:strCache>
                <c:ptCount val="1"/>
                <c:pt idx="0">
                  <c:v>Доля участников ЕГЭ, набравших от 80 и выше баллов по Информатике и ИКТ</c:v>
                </c:pt>
              </c:strCache>
            </c:strRef>
          </c:tx>
          <c:spPr>
            <a:solidFill>
              <a:schemeClr val="accent4">
                <a:lumMod val="60000"/>
                <a:lumOff val="40000"/>
              </a:schemeClr>
            </a:solidFill>
          </c:spPr>
          <c:dLbls>
            <c:txPr>
              <a:bodyPr/>
              <a:lstStyle/>
              <a:p>
                <a:pPr>
                  <a:defRPr sz="1800" baseline="0">
                    <a:latin typeface="Times New Roman" pitchFamily="18" charset="0"/>
                  </a:defRPr>
                </a:pPr>
                <a:endParaRPr lang="ru-RU"/>
              </a:p>
            </c:txPr>
            <c:showVal val="1"/>
          </c:dLbls>
          <c:cat>
            <c:strRef>
              <c:f>Лист28!$H$10:$J$10</c:f>
              <c:strCache>
                <c:ptCount val="3"/>
                <c:pt idx="0">
                  <c:v>2023г.</c:v>
                </c:pt>
                <c:pt idx="1">
                  <c:v>2022г.</c:v>
                </c:pt>
                <c:pt idx="2">
                  <c:v>2021г.</c:v>
                </c:pt>
              </c:strCache>
            </c:strRef>
          </c:cat>
          <c:val>
            <c:numRef>
              <c:f>Лист28!$H$11:$J$11</c:f>
              <c:numCache>
                <c:formatCode>General</c:formatCode>
                <c:ptCount val="3"/>
                <c:pt idx="0">
                  <c:v>0</c:v>
                </c:pt>
                <c:pt idx="1">
                  <c:v>9.1</c:v>
                </c:pt>
                <c:pt idx="2">
                  <c:v>0</c:v>
                </c:pt>
              </c:numCache>
            </c:numRef>
          </c:val>
        </c:ser>
        <c:shape val="box"/>
        <c:axId val="114983296"/>
        <c:axId val="114984832"/>
        <c:axId val="0"/>
      </c:bar3DChart>
      <c:catAx>
        <c:axId val="114983296"/>
        <c:scaling>
          <c:orientation val="minMax"/>
        </c:scaling>
        <c:axPos val="b"/>
        <c:tickLblPos val="nextTo"/>
        <c:crossAx val="114984832"/>
        <c:crosses val="autoZero"/>
        <c:auto val="1"/>
        <c:lblAlgn val="ctr"/>
        <c:lblOffset val="100"/>
      </c:catAx>
      <c:valAx>
        <c:axId val="114984832"/>
        <c:scaling>
          <c:orientation val="minMax"/>
        </c:scaling>
        <c:axPos val="l"/>
        <c:majorGridlines/>
        <c:numFmt formatCode="General" sourceLinked="1"/>
        <c:tickLblPos val="nextTo"/>
        <c:crossAx val="114983296"/>
        <c:crosses val="autoZero"/>
        <c:crossBetween val="between"/>
      </c:valAx>
    </c:plotArea>
    <c:legend>
      <c:legendPos val="r"/>
      <c:layout>
        <c:manualLayout>
          <c:xMode val="edge"/>
          <c:yMode val="edge"/>
          <c:x val="0.80782086614173265"/>
          <c:y val="0.19437117235345494"/>
          <c:w val="0.17551246719160246"/>
          <c:h val="0.70408156988188986"/>
        </c:manualLayout>
      </c:layout>
    </c:legend>
    <c:plotVisOnly val="1"/>
  </c:chart>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sz="1200" dirty="0"/>
              <a:t>Доля участников ЕГЭ, набравших от 80 и выше баллов по Обществознанию</a:t>
            </a:r>
          </a:p>
        </c:rich>
      </c:tx>
    </c:title>
    <c:view3D>
      <c:rAngAx val="1"/>
    </c:view3D>
    <c:plotArea>
      <c:layout>
        <c:manualLayout>
          <c:layoutTarget val="inner"/>
          <c:xMode val="edge"/>
          <c:yMode val="edge"/>
          <c:x val="8.8473825975834725E-2"/>
          <c:y val="0.22871536891221941"/>
          <c:w val="0.71910634895127856"/>
          <c:h val="0.62091025080198303"/>
        </c:manualLayout>
      </c:layout>
      <c:bar3DChart>
        <c:barDir val="col"/>
        <c:grouping val="clustered"/>
        <c:ser>
          <c:idx val="0"/>
          <c:order val="0"/>
          <c:tx>
            <c:strRef>
              <c:f>Лист28!$G$15</c:f>
              <c:strCache>
                <c:ptCount val="1"/>
                <c:pt idx="0">
                  <c:v>Доля участников ЕГЭ, набравших от 80 и выше баллов по Обществознанию</c:v>
                </c:pt>
              </c:strCache>
            </c:strRef>
          </c:tx>
          <c:dLbls>
            <c:dLbl>
              <c:idx val="2"/>
              <c:showVal val="1"/>
            </c:dLbl>
            <c:delete val="1"/>
          </c:dLbls>
          <c:cat>
            <c:strRef>
              <c:f>Лист28!$H$14:$J$14</c:f>
              <c:strCache>
                <c:ptCount val="3"/>
                <c:pt idx="0">
                  <c:v>2023г.</c:v>
                </c:pt>
                <c:pt idx="1">
                  <c:v>2022г.</c:v>
                </c:pt>
                <c:pt idx="2">
                  <c:v>2021г.</c:v>
                </c:pt>
              </c:strCache>
            </c:strRef>
          </c:cat>
          <c:val>
            <c:numRef>
              <c:f>Лист28!$H$15:$J$15</c:f>
              <c:numCache>
                <c:formatCode>General</c:formatCode>
                <c:ptCount val="3"/>
                <c:pt idx="0">
                  <c:v>0</c:v>
                </c:pt>
                <c:pt idx="1">
                  <c:v>0</c:v>
                </c:pt>
                <c:pt idx="2">
                  <c:v>11.11</c:v>
                </c:pt>
              </c:numCache>
            </c:numRef>
          </c:val>
        </c:ser>
        <c:shape val="box"/>
        <c:axId val="115000448"/>
        <c:axId val="115001984"/>
        <c:axId val="0"/>
      </c:bar3DChart>
      <c:catAx>
        <c:axId val="115000448"/>
        <c:scaling>
          <c:orientation val="minMax"/>
        </c:scaling>
        <c:axPos val="b"/>
        <c:tickLblPos val="nextTo"/>
        <c:crossAx val="115001984"/>
        <c:crosses val="autoZero"/>
        <c:auto val="1"/>
        <c:lblAlgn val="ctr"/>
        <c:lblOffset val="100"/>
      </c:catAx>
      <c:valAx>
        <c:axId val="115001984"/>
        <c:scaling>
          <c:orientation val="minMax"/>
        </c:scaling>
        <c:axPos val="l"/>
        <c:majorGridlines/>
        <c:numFmt formatCode="General" sourceLinked="1"/>
        <c:tickLblPos val="nextTo"/>
        <c:crossAx val="115000448"/>
        <c:crosses val="autoZero"/>
        <c:crossBetween val="between"/>
      </c:valAx>
    </c:plotArea>
    <c:legend>
      <c:legendPos val="r"/>
      <c:layout>
        <c:manualLayout>
          <c:xMode val="edge"/>
          <c:yMode val="edge"/>
          <c:x val="0.82701652089407196"/>
          <c:y val="0.194562919218431"/>
          <c:w val="0.15840621963070944"/>
          <c:h val="0.70485527850685781"/>
        </c:manualLayout>
      </c:layout>
    </c:legend>
    <c:plotVisOnly val="1"/>
  </c:chart>
  <c:externalData r:id="rId1"/>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ru-RU"/>
  <c:chart>
    <c:plotArea>
      <c:layout>
        <c:manualLayout>
          <c:layoutTarget val="inner"/>
          <c:xMode val="edge"/>
          <c:yMode val="edge"/>
          <c:x val="7.7739559614821999E-2"/>
          <c:y val="2.7895778103114308E-2"/>
          <c:w val="0.77634844109752865"/>
          <c:h val="0.76628041783721768"/>
        </c:manualLayout>
      </c:layout>
      <c:barChart>
        <c:barDir val="col"/>
        <c:grouping val="clustered"/>
        <c:ser>
          <c:idx val="0"/>
          <c:order val="0"/>
          <c:tx>
            <c:strRef>
              <c:f>Лист11!$C$2</c:f>
              <c:strCache>
                <c:ptCount val="1"/>
                <c:pt idx="0">
                  <c:v>Количестоуч-ся</c:v>
                </c:pt>
              </c:strCache>
            </c:strRef>
          </c:tx>
          <c:cat>
            <c:strRef>
              <c:f>Лист11!$B$3:$B$13</c:f>
              <c:strCache>
                <c:ptCount val="11"/>
                <c:pt idx="0">
                  <c:v>Русскийязык</c:v>
                </c:pt>
                <c:pt idx="1">
                  <c:v>Математика</c:v>
                </c:pt>
                <c:pt idx="2">
                  <c:v>Проф.матем.</c:v>
                </c:pt>
                <c:pt idx="3">
                  <c:v>Химия</c:v>
                </c:pt>
                <c:pt idx="4">
                  <c:v>Информатика </c:v>
                </c:pt>
                <c:pt idx="5">
                  <c:v>История</c:v>
                </c:pt>
                <c:pt idx="6">
                  <c:v>География</c:v>
                </c:pt>
                <c:pt idx="7">
                  <c:v>Биология </c:v>
                </c:pt>
                <c:pt idx="8">
                  <c:v>Обществознание </c:v>
                </c:pt>
                <c:pt idx="9">
                  <c:v>       Физика </c:v>
                </c:pt>
                <c:pt idx="10">
                  <c:v>Английский язык </c:v>
                </c:pt>
              </c:strCache>
            </c:strRef>
          </c:cat>
          <c:val>
            <c:numRef>
              <c:f>Лист11!$C$3:$C$13</c:f>
            </c:numRef>
          </c:val>
        </c:ser>
        <c:ser>
          <c:idx val="1"/>
          <c:order val="1"/>
          <c:tx>
            <c:strRef>
              <c:f>Лист11!$D$2</c:f>
              <c:strCache>
                <c:ptCount val="1"/>
                <c:pt idx="0">
                  <c:v>% выборапредметауч-ся в 2020-2021уч.г.</c:v>
                </c:pt>
              </c:strCache>
            </c:strRef>
          </c:tx>
          <c:cat>
            <c:strRef>
              <c:f>Лист11!$B$3:$B$13</c:f>
              <c:strCache>
                <c:ptCount val="11"/>
                <c:pt idx="0">
                  <c:v>Русскийязык</c:v>
                </c:pt>
                <c:pt idx="1">
                  <c:v>Математика</c:v>
                </c:pt>
                <c:pt idx="2">
                  <c:v>Проф.матем.</c:v>
                </c:pt>
                <c:pt idx="3">
                  <c:v>Химия</c:v>
                </c:pt>
                <c:pt idx="4">
                  <c:v>Информатика </c:v>
                </c:pt>
                <c:pt idx="5">
                  <c:v>История</c:v>
                </c:pt>
                <c:pt idx="6">
                  <c:v>География</c:v>
                </c:pt>
                <c:pt idx="7">
                  <c:v>Биология </c:v>
                </c:pt>
                <c:pt idx="8">
                  <c:v>Обществознание </c:v>
                </c:pt>
                <c:pt idx="9">
                  <c:v>       Физика </c:v>
                </c:pt>
                <c:pt idx="10">
                  <c:v>Английский язык </c:v>
                </c:pt>
              </c:strCache>
            </c:strRef>
          </c:cat>
          <c:val>
            <c:numRef>
              <c:f>Лист11!$D$3:$D$13</c:f>
              <c:numCache>
                <c:formatCode>General</c:formatCode>
                <c:ptCount val="11"/>
                <c:pt idx="0" formatCode="0.00">
                  <c:v>100</c:v>
                </c:pt>
                <c:pt idx="2" formatCode="0.00">
                  <c:v>33.33</c:v>
                </c:pt>
                <c:pt idx="3" formatCode="0.00">
                  <c:v>55.56</c:v>
                </c:pt>
                <c:pt idx="7" formatCode="0.00">
                  <c:v>33.33</c:v>
                </c:pt>
                <c:pt idx="8" formatCode="0.00">
                  <c:v>22.22</c:v>
                </c:pt>
              </c:numCache>
            </c:numRef>
          </c:val>
        </c:ser>
        <c:ser>
          <c:idx val="2"/>
          <c:order val="2"/>
          <c:tx>
            <c:strRef>
              <c:f>Лист11!$E$2</c:f>
              <c:strCache>
                <c:ptCount val="1"/>
                <c:pt idx="0">
                  <c:v>Количесто уч-ся</c:v>
                </c:pt>
              </c:strCache>
            </c:strRef>
          </c:tx>
          <c:cat>
            <c:strRef>
              <c:f>Лист11!$B$3:$B$13</c:f>
              <c:strCache>
                <c:ptCount val="11"/>
                <c:pt idx="0">
                  <c:v>Русскийязык</c:v>
                </c:pt>
                <c:pt idx="1">
                  <c:v>Математика</c:v>
                </c:pt>
                <c:pt idx="2">
                  <c:v>Проф.матем.</c:v>
                </c:pt>
                <c:pt idx="3">
                  <c:v>Химия</c:v>
                </c:pt>
                <c:pt idx="4">
                  <c:v>Информатика </c:v>
                </c:pt>
                <c:pt idx="5">
                  <c:v>История</c:v>
                </c:pt>
                <c:pt idx="6">
                  <c:v>География</c:v>
                </c:pt>
                <c:pt idx="7">
                  <c:v>Биология </c:v>
                </c:pt>
                <c:pt idx="8">
                  <c:v>Обществознание </c:v>
                </c:pt>
                <c:pt idx="9">
                  <c:v>       Физика </c:v>
                </c:pt>
                <c:pt idx="10">
                  <c:v>Английский язык </c:v>
                </c:pt>
              </c:strCache>
            </c:strRef>
          </c:cat>
          <c:val>
            <c:numRef>
              <c:f>Лист11!$E$3:$E$13</c:f>
            </c:numRef>
          </c:val>
        </c:ser>
        <c:ser>
          <c:idx val="3"/>
          <c:order val="3"/>
          <c:tx>
            <c:strRef>
              <c:f>Лист11!$F$2</c:f>
              <c:strCache>
                <c:ptCount val="1"/>
                <c:pt idx="0">
                  <c:v>% выбора предмета уч-ся в 2021-2022уч.г.</c:v>
                </c:pt>
              </c:strCache>
            </c:strRef>
          </c:tx>
          <c:dLbls>
            <c:showVal val="1"/>
          </c:dLbls>
          <c:cat>
            <c:strRef>
              <c:f>Лист11!$B$3:$B$13</c:f>
              <c:strCache>
                <c:ptCount val="11"/>
                <c:pt idx="0">
                  <c:v>Русскийязык</c:v>
                </c:pt>
                <c:pt idx="1">
                  <c:v>Математика</c:v>
                </c:pt>
                <c:pt idx="2">
                  <c:v>Проф.матем.</c:v>
                </c:pt>
                <c:pt idx="3">
                  <c:v>Химия</c:v>
                </c:pt>
                <c:pt idx="4">
                  <c:v>Информатика </c:v>
                </c:pt>
                <c:pt idx="5">
                  <c:v>История</c:v>
                </c:pt>
                <c:pt idx="6">
                  <c:v>География</c:v>
                </c:pt>
                <c:pt idx="7">
                  <c:v>Биология </c:v>
                </c:pt>
                <c:pt idx="8">
                  <c:v>Обществознание </c:v>
                </c:pt>
                <c:pt idx="9">
                  <c:v>       Физика </c:v>
                </c:pt>
                <c:pt idx="10">
                  <c:v>Английский язык </c:v>
                </c:pt>
              </c:strCache>
            </c:strRef>
          </c:cat>
          <c:val>
            <c:numRef>
              <c:f>Лист11!$F$3:$F$13</c:f>
              <c:numCache>
                <c:formatCode>0.00</c:formatCode>
                <c:ptCount val="11"/>
                <c:pt idx="0">
                  <c:v>100</c:v>
                </c:pt>
                <c:pt idx="1">
                  <c:v>81.819999999999993</c:v>
                </c:pt>
                <c:pt idx="2">
                  <c:v>18.18</c:v>
                </c:pt>
                <c:pt idx="3">
                  <c:v>27.27</c:v>
                </c:pt>
                <c:pt idx="4">
                  <c:v>9.9</c:v>
                </c:pt>
                <c:pt idx="5">
                  <c:v>27.27</c:v>
                </c:pt>
                <c:pt idx="7">
                  <c:v>27.27</c:v>
                </c:pt>
                <c:pt idx="8">
                  <c:v>27.27</c:v>
                </c:pt>
                <c:pt idx="9">
                  <c:v>9.9</c:v>
                </c:pt>
                <c:pt idx="10">
                  <c:v>9.9</c:v>
                </c:pt>
              </c:numCache>
            </c:numRef>
          </c:val>
        </c:ser>
        <c:ser>
          <c:idx val="4"/>
          <c:order val="4"/>
          <c:tx>
            <c:strRef>
              <c:f>Лист11!$G$2</c:f>
              <c:strCache>
                <c:ptCount val="1"/>
                <c:pt idx="0">
                  <c:v>Количесто уч-ся</c:v>
                </c:pt>
              </c:strCache>
            </c:strRef>
          </c:tx>
          <c:cat>
            <c:strRef>
              <c:f>Лист11!$B$3:$B$13</c:f>
              <c:strCache>
                <c:ptCount val="11"/>
                <c:pt idx="0">
                  <c:v>Русскийязык</c:v>
                </c:pt>
                <c:pt idx="1">
                  <c:v>Математика</c:v>
                </c:pt>
                <c:pt idx="2">
                  <c:v>Проф.матем.</c:v>
                </c:pt>
                <c:pt idx="3">
                  <c:v>Химия</c:v>
                </c:pt>
                <c:pt idx="4">
                  <c:v>Информатика </c:v>
                </c:pt>
                <c:pt idx="5">
                  <c:v>История</c:v>
                </c:pt>
                <c:pt idx="6">
                  <c:v>География</c:v>
                </c:pt>
                <c:pt idx="7">
                  <c:v>Биология </c:v>
                </c:pt>
                <c:pt idx="8">
                  <c:v>Обществознание </c:v>
                </c:pt>
                <c:pt idx="9">
                  <c:v>       Физика </c:v>
                </c:pt>
                <c:pt idx="10">
                  <c:v>Английский язык </c:v>
                </c:pt>
              </c:strCache>
            </c:strRef>
          </c:cat>
          <c:val>
            <c:numRef>
              <c:f>Лист11!$G$3:$G$13</c:f>
            </c:numRef>
          </c:val>
        </c:ser>
        <c:ser>
          <c:idx val="5"/>
          <c:order val="5"/>
          <c:tx>
            <c:strRef>
              <c:f>Лист11!$H$2</c:f>
              <c:strCache>
                <c:ptCount val="1"/>
                <c:pt idx="0">
                  <c:v>% выбора предмета уч-ся в 2022-2023уч.г.</c:v>
                </c:pt>
              </c:strCache>
            </c:strRef>
          </c:tx>
          <c:dLbls>
            <c:showVal val="1"/>
          </c:dLbls>
          <c:cat>
            <c:strRef>
              <c:f>Лист11!$B$3:$B$13</c:f>
              <c:strCache>
                <c:ptCount val="11"/>
                <c:pt idx="0">
                  <c:v>Русскийязык</c:v>
                </c:pt>
                <c:pt idx="1">
                  <c:v>Математика</c:v>
                </c:pt>
                <c:pt idx="2">
                  <c:v>Проф.матем.</c:v>
                </c:pt>
                <c:pt idx="3">
                  <c:v>Химия</c:v>
                </c:pt>
                <c:pt idx="4">
                  <c:v>Информатика </c:v>
                </c:pt>
                <c:pt idx="5">
                  <c:v>История</c:v>
                </c:pt>
                <c:pt idx="6">
                  <c:v>География</c:v>
                </c:pt>
                <c:pt idx="7">
                  <c:v>Биология </c:v>
                </c:pt>
                <c:pt idx="8">
                  <c:v>Обществознание </c:v>
                </c:pt>
                <c:pt idx="9">
                  <c:v>       Физика </c:v>
                </c:pt>
                <c:pt idx="10">
                  <c:v>Английский язык </c:v>
                </c:pt>
              </c:strCache>
            </c:strRef>
          </c:cat>
          <c:val>
            <c:numRef>
              <c:f>Лист11!$H$3:$H$13</c:f>
              <c:numCache>
                <c:formatCode>0.00</c:formatCode>
                <c:ptCount val="11"/>
                <c:pt idx="0">
                  <c:v>100</c:v>
                </c:pt>
                <c:pt idx="1">
                  <c:v>100</c:v>
                </c:pt>
                <c:pt idx="3">
                  <c:v>20</c:v>
                </c:pt>
                <c:pt idx="5">
                  <c:v>40</c:v>
                </c:pt>
                <c:pt idx="7">
                  <c:v>20</c:v>
                </c:pt>
                <c:pt idx="8">
                  <c:v>60</c:v>
                </c:pt>
                <c:pt idx="10">
                  <c:v>20</c:v>
                </c:pt>
              </c:numCache>
            </c:numRef>
          </c:val>
        </c:ser>
        <c:axId val="116568448"/>
        <c:axId val="116569984"/>
      </c:barChart>
      <c:catAx>
        <c:axId val="116568448"/>
        <c:scaling>
          <c:orientation val="minMax"/>
        </c:scaling>
        <c:axPos val="b"/>
        <c:tickLblPos val="nextTo"/>
        <c:crossAx val="116569984"/>
        <c:crosses val="autoZero"/>
        <c:auto val="1"/>
        <c:lblAlgn val="ctr"/>
        <c:lblOffset val="100"/>
      </c:catAx>
      <c:valAx>
        <c:axId val="116569984"/>
        <c:scaling>
          <c:orientation val="minMax"/>
        </c:scaling>
        <c:axPos val="l"/>
        <c:majorGridlines/>
        <c:numFmt formatCode="0.00" sourceLinked="1"/>
        <c:tickLblPos val="nextTo"/>
        <c:crossAx val="116568448"/>
        <c:crosses val="autoZero"/>
        <c:crossBetween val="between"/>
      </c:valAx>
    </c:plotArea>
    <c:legend>
      <c:legendPos val="r"/>
      <c:layout>
        <c:manualLayout>
          <c:xMode val="edge"/>
          <c:yMode val="edge"/>
          <c:x val="0.86862758068004065"/>
          <c:y val="7.5064297867289534E-2"/>
          <c:w val="0.12167936600816658"/>
          <c:h val="0.6337908044157885"/>
        </c:manualLayout>
      </c:layout>
    </c:legend>
    <c:plotVisOnly val="1"/>
  </c:chart>
  <c:externalData r:id="rId1"/>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2661610442507396"/>
          <c:y val="3.8707980012113882E-2"/>
          <c:w val="0.758529393692013"/>
          <c:h val="0.56896975317989607"/>
        </c:manualLayout>
      </c:layout>
      <c:bar3DChart>
        <c:barDir val="col"/>
        <c:grouping val="clustered"/>
        <c:ser>
          <c:idx val="0"/>
          <c:order val="0"/>
          <c:tx>
            <c:strRef>
              <c:f>Лист17!$B$2</c:f>
              <c:strCache>
                <c:ptCount val="1"/>
                <c:pt idx="0">
                  <c:v>Вся выборка</c:v>
                </c:pt>
              </c:strCache>
            </c:strRef>
          </c:tx>
          <c:cat>
            <c:strRef>
              <c:f>Лист17!$C$1:$P$1</c:f>
              <c:strCache>
                <c:ptCount val="12"/>
                <c:pt idx="0">
                  <c:v>Оценка"2" ВПР Русский язык 2023 4 класс</c:v>
                </c:pt>
                <c:pt idx="1">
                  <c:v>Оценка"3"ВПР Русский язык 2023 4 класс</c:v>
                </c:pt>
                <c:pt idx="2">
                  <c:v>Оценка"4"ВПР Русский язык 2023 4 класс</c:v>
                </c:pt>
                <c:pt idx="3">
                  <c:v>Оценка"5"ВПР Русский язык 2023 4 класс</c:v>
                </c:pt>
                <c:pt idx="4">
                  <c:v>Оценка"2"ВПР Математика 2023 4 класс</c:v>
                </c:pt>
                <c:pt idx="5">
                  <c:v>Оценка"3"ВПР Математика 2023 4 класс</c:v>
                </c:pt>
                <c:pt idx="6">
                  <c:v>Оценка"4"ВПР Математика 2023 4 класс</c:v>
                </c:pt>
                <c:pt idx="7">
                  <c:v>Оценка"5"ВПР Математика 2023 4 класс</c:v>
                </c:pt>
                <c:pt idx="8">
                  <c:v>Оценка"2"ВПР Окружающий мир 2023 4 класс</c:v>
                </c:pt>
                <c:pt idx="9">
                  <c:v>Оценка"3"ВПР Окружающий мир2023 4 класс</c:v>
                </c:pt>
                <c:pt idx="10">
                  <c:v>Оценка"4"ВПР Окружающий мир 2023 4 класс</c:v>
                </c:pt>
                <c:pt idx="11">
                  <c:v>Оценка"5"ВПР Окружающий мир2023 4 класс</c:v>
                </c:pt>
              </c:strCache>
            </c:strRef>
          </c:cat>
          <c:val>
            <c:numRef>
              <c:f>Лист17!$C$2:$P$2</c:f>
              <c:numCache>
                <c:formatCode>General</c:formatCode>
                <c:ptCount val="12"/>
                <c:pt idx="0">
                  <c:v>5.4</c:v>
                </c:pt>
                <c:pt idx="1">
                  <c:v>30.150000000000031</c:v>
                </c:pt>
                <c:pt idx="2">
                  <c:v>46.349999999999994</c:v>
                </c:pt>
                <c:pt idx="3">
                  <c:v>18.100000000000001</c:v>
                </c:pt>
                <c:pt idx="4">
                  <c:v>2.8499999999999988</c:v>
                </c:pt>
                <c:pt idx="5">
                  <c:v>21.86</c:v>
                </c:pt>
                <c:pt idx="6">
                  <c:v>44.63</c:v>
                </c:pt>
                <c:pt idx="7">
                  <c:v>30.650000000000031</c:v>
                </c:pt>
                <c:pt idx="8">
                  <c:v>1.1499999999999924</c:v>
                </c:pt>
                <c:pt idx="9">
                  <c:v>19.12</c:v>
                </c:pt>
                <c:pt idx="10">
                  <c:v>55.339999999999996</c:v>
                </c:pt>
                <c:pt idx="11">
                  <c:v>24.38</c:v>
                </c:pt>
              </c:numCache>
            </c:numRef>
          </c:val>
        </c:ser>
        <c:ser>
          <c:idx val="1"/>
          <c:order val="1"/>
          <c:tx>
            <c:strRef>
              <c:f>Лист17!$B$3</c:f>
              <c:strCache>
                <c:ptCount val="1"/>
                <c:pt idx="0">
                  <c:v>Республика Дагестан</c:v>
                </c:pt>
              </c:strCache>
            </c:strRef>
          </c:tx>
          <c:cat>
            <c:strRef>
              <c:f>Лист17!$C$1:$P$1</c:f>
              <c:strCache>
                <c:ptCount val="12"/>
                <c:pt idx="0">
                  <c:v>Оценка"2" ВПР Русский язык 2023 4 класс</c:v>
                </c:pt>
                <c:pt idx="1">
                  <c:v>Оценка"3"ВПР Русский язык 2023 4 класс</c:v>
                </c:pt>
                <c:pt idx="2">
                  <c:v>Оценка"4"ВПР Русский язык 2023 4 класс</c:v>
                </c:pt>
                <c:pt idx="3">
                  <c:v>Оценка"5"ВПР Русский язык 2023 4 класс</c:v>
                </c:pt>
                <c:pt idx="4">
                  <c:v>Оценка"2"ВПР Математика 2023 4 класс</c:v>
                </c:pt>
                <c:pt idx="5">
                  <c:v>Оценка"3"ВПР Математика 2023 4 класс</c:v>
                </c:pt>
                <c:pt idx="6">
                  <c:v>Оценка"4"ВПР Математика 2023 4 класс</c:v>
                </c:pt>
                <c:pt idx="7">
                  <c:v>Оценка"5"ВПР Математика 2023 4 класс</c:v>
                </c:pt>
                <c:pt idx="8">
                  <c:v>Оценка"2"ВПР Окружающий мир 2023 4 класс</c:v>
                </c:pt>
                <c:pt idx="9">
                  <c:v>Оценка"3"ВПР Окружающий мир2023 4 класс</c:v>
                </c:pt>
                <c:pt idx="10">
                  <c:v>Оценка"4"ВПР Окружающий мир 2023 4 класс</c:v>
                </c:pt>
                <c:pt idx="11">
                  <c:v>Оценка"5"ВПР Окружающий мир2023 4 класс</c:v>
                </c:pt>
              </c:strCache>
            </c:strRef>
          </c:cat>
          <c:val>
            <c:numRef>
              <c:f>Лист17!$C$3:$P$3</c:f>
              <c:numCache>
                <c:formatCode>General</c:formatCode>
                <c:ptCount val="12"/>
                <c:pt idx="0">
                  <c:v>8.27</c:v>
                </c:pt>
                <c:pt idx="1">
                  <c:v>36.08</c:v>
                </c:pt>
                <c:pt idx="2">
                  <c:v>39.67</c:v>
                </c:pt>
                <c:pt idx="3">
                  <c:v>15.98</c:v>
                </c:pt>
                <c:pt idx="4">
                  <c:v>5.04</c:v>
                </c:pt>
                <c:pt idx="5">
                  <c:v>28.04</c:v>
                </c:pt>
                <c:pt idx="6">
                  <c:v>41.53</c:v>
                </c:pt>
                <c:pt idx="7">
                  <c:v>25.4</c:v>
                </c:pt>
                <c:pt idx="8">
                  <c:v>3.19</c:v>
                </c:pt>
                <c:pt idx="9">
                  <c:v>30</c:v>
                </c:pt>
                <c:pt idx="10">
                  <c:v>49.13</c:v>
                </c:pt>
                <c:pt idx="11">
                  <c:v>17.690000000000001</c:v>
                </c:pt>
              </c:numCache>
            </c:numRef>
          </c:val>
        </c:ser>
        <c:ser>
          <c:idx val="2"/>
          <c:order val="2"/>
          <c:tx>
            <c:strRef>
              <c:f>Лист17!$B$4</c:f>
              <c:strCache>
                <c:ptCount val="1"/>
                <c:pt idx="0">
                  <c:v>Кизлярский муниципальный район</c:v>
                </c:pt>
              </c:strCache>
            </c:strRef>
          </c:tx>
          <c:cat>
            <c:strRef>
              <c:f>Лист17!$C$1:$P$1</c:f>
              <c:strCache>
                <c:ptCount val="12"/>
                <c:pt idx="0">
                  <c:v>Оценка"2" ВПР Русский язык 2023 4 класс</c:v>
                </c:pt>
                <c:pt idx="1">
                  <c:v>Оценка"3"ВПР Русский язык 2023 4 класс</c:v>
                </c:pt>
                <c:pt idx="2">
                  <c:v>Оценка"4"ВПР Русский язык 2023 4 класс</c:v>
                </c:pt>
                <c:pt idx="3">
                  <c:v>Оценка"5"ВПР Русский язык 2023 4 класс</c:v>
                </c:pt>
                <c:pt idx="4">
                  <c:v>Оценка"2"ВПР Математика 2023 4 класс</c:v>
                </c:pt>
                <c:pt idx="5">
                  <c:v>Оценка"3"ВПР Математика 2023 4 класс</c:v>
                </c:pt>
                <c:pt idx="6">
                  <c:v>Оценка"4"ВПР Математика 2023 4 класс</c:v>
                </c:pt>
                <c:pt idx="7">
                  <c:v>Оценка"5"ВПР Математика 2023 4 класс</c:v>
                </c:pt>
                <c:pt idx="8">
                  <c:v>Оценка"2"ВПР Окружающий мир 2023 4 класс</c:v>
                </c:pt>
                <c:pt idx="9">
                  <c:v>Оценка"3"ВПР Окружающий мир2023 4 класс</c:v>
                </c:pt>
                <c:pt idx="10">
                  <c:v>Оценка"4"ВПР Окружающий мир 2023 4 класс</c:v>
                </c:pt>
                <c:pt idx="11">
                  <c:v>Оценка"5"ВПР Окружающий мир2023 4 класс</c:v>
                </c:pt>
              </c:strCache>
            </c:strRef>
          </c:cat>
          <c:val>
            <c:numRef>
              <c:f>Лист17!$C$4:$P$4</c:f>
              <c:numCache>
                <c:formatCode>General</c:formatCode>
                <c:ptCount val="12"/>
                <c:pt idx="0">
                  <c:v>12.68</c:v>
                </c:pt>
                <c:pt idx="1">
                  <c:v>40.51</c:v>
                </c:pt>
                <c:pt idx="2">
                  <c:v>36.770000000000003</c:v>
                </c:pt>
                <c:pt idx="3">
                  <c:v>10.040000000000001</c:v>
                </c:pt>
                <c:pt idx="4">
                  <c:v>6.98</c:v>
                </c:pt>
                <c:pt idx="5">
                  <c:v>32.690000000000012</c:v>
                </c:pt>
                <c:pt idx="6">
                  <c:v>42.49</c:v>
                </c:pt>
                <c:pt idx="7">
                  <c:v>17.84</c:v>
                </c:pt>
                <c:pt idx="8">
                  <c:v>4.84</c:v>
                </c:pt>
                <c:pt idx="9">
                  <c:v>34.49</c:v>
                </c:pt>
                <c:pt idx="10">
                  <c:v>48.449999999999996</c:v>
                </c:pt>
                <c:pt idx="11">
                  <c:v>12.229999999999999</c:v>
                </c:pt>
              </c:numCache>
            </c:numRef>
          </c:val>
        </c:ser>
        <c:ser>
          <c:idx val="3"/>
          <c:order val="3"/>
          <c:tx>
            <c:strRef>
              <c:f>Лист17!$B$5</c:f>
              <c:strCache>
                <c:ptCount val="1"/>
                <c:pt idx="0">
                  <c:v>Муниципальное казенное общеобразовательное учреждение "Аверьяновская средняя общеобразовательная школа"</c:v>
                </c:pt>
              </c:strCache>
            </c:strRef>
          </c:tx>
          <c:cat>
            <c:strRef>
              <c:f>Лист17!$C$1:$P$1</c:f>
              <c:strCache>
                <c:ptCount val="12"/>
                <c:pt idx="0">
                  <c:v>Оценка"2" ВПР Русский язык 2023 4 класс</c:v>
                </c:pt>
                <c:pt idx="1">
                  <c:v>Оценка"3"ВПР Русский язык 2023 4 класс</c:v>
                </c:pt>
                <c:pt idx="2">
                  <c:v>Оценка"4"ВПР Русский язык 2023 4 класс</c:v>
                </c:pt>
                <c:pt idx="3">
                  <c:v>Оценка"5"ВПР Русский язык 2023 4 класс</c:v>
                </c:pt>
                <c:pt idx="4">
                  <c:v>Оценка"2"ВПР Математика 2023 4 класс</c:v>
                </c:pt>
                <c:pt idx="5">
                  <c:v>Оценка"3"ВПР Математика 2023 4 класс</c:v>
                </c:pt>
                <c:pt idx="6">
                  <c:v>Оценка"4"ВПР Математика 2023 4 класс</c:v>
                </c:pt>
                <c:pt idx="7">
                  <c:v>Оценка"5"ВПР Математика 2023 4 класс</c:v>
                </c:pt>
                <c:pt idx="8">
                  <c:v>Оценка"2"ВПР Окружающий мир 2023 4 класс</c:v>
                </c:pt>
                <c:pt idx="9">
                  <c:v>Оценка"3"ВПР Окружающий мир2023 4 класс</c:v>
                </c:pt>
                <c:pt idx="10">
                  <c:v>Оценка"4"ВПР Окружающий мир 2023 4 класс</c:v>
                </c:pt>
                <c:pt idx="11">
                  <c:v>Оценка"5"ВПР Окружающий мир2023 4 класс</c:v>
                </c:pt>
              </c:strCache>
            </c:strRef>
          </c:cat>
          <c:val>
            <c:numRef>
              <c:f>Лист17!$C$5:$P$5</c:f>
              <c:numCache>
                <c:formatCode>General</c:formatCode>
                <c:ptCount val="12"/>
                <c:pt idx="0">
                  <c:v>6.52</c:v>
                </c:pt>
                <c:pt idx="1">
                  <c:v>54.349999999999994</c:v>
                </c:pt>
                <c:pt idx="2">
                  <c:v>26.09</c:v>
                </c:pt>
                <c:pt idx="3">
                  <c:v>13.04</c:v>
                </c:pt>
                <c:pt idx="4">
                  <c:v>2.17</c:v>
                </c:pt>
                <c:pt idx="5">
                  <c:v>39.130000000000003</c:v>
                </c:pt>
                <c:pt idx="6">
                  <c:v>41.3</c:v>
                </c:pt>
                <c:pt idx="7">
                  <c:v>17.39</c:v>
                </c:pt>
                <c:pt idx="8">
                  <c:v>0</c:v>
                </c:pt>
                <c:pt idx="9">
                  <c:v>28.259999999999987</c:v>
                </c:pt>
                <c:pt idx="10">
                  <c:v>58.7</c:v>
                </c:pt>
                <c:pt idx="11">
                  <c:v>13.04</c:v>
                </c:pt>
              </c:numCache>
            </c:numRef>
          </c:val>
        </c:ser>
        <c:shape val="box"/>
        <c:axId val="116365184"/>
        <c:axId val="116366720"/>
        <c:axId val="0"/>
      </c:bar3DChart>
      <c:catAx>
        <c:axId val="116365184"/>
        <c:scaling>
          <c:orientation val="minMax"/>
        </c:scaling>
        <c:axPos val="b"/>
        <c:tickLblPos val="nextTo"/>
        <c:crossAx val="116366720"/>
        <c:crosses val="autoZero"/>
        <c:auto val="1"/>
        <c:lblAlgn val="ctr"/>
        <c:lblOffset val="100"/>
      </c:catAx>
      <c:valAx>
        <c:axId val="116366720"/>
        <c:scaling>
          <c:orientation val="minMax"/>
        </c:scaling>
        <c:axPos val="l"/>
        <c:majorGridlines/>
        <c:numFmt formatCode="General" sourceLinked="1"/>
        <c:tickLblPos val="nextTo"/>
        <c:crossAx val="116365184"/>
        <c:crosses val="autoZero"/>
        <c:crossBetween val="between"/>
      </c:valAx>
    </c:plotArea>
    <c:legend>
      <c:legendPos val="r"/>
      <c:layout>
        <c:manualLayout>
          <c:xMode val="edge"/>
          <c:yMode val="edge"/>
          <c:x val="0.90409756054740653"/>
          <c:y val="1.1221986674742581E-2"/>
          <c:w val="8.9213476241891201E-2"/>
          <c:h val="0.95111371895820718"/>
        </c:manualLayout>
      </c:layout>
    </c:legend>
    <c:plotVisOnly val="1"/>
  </c:chart>
  <c:externalData r:id="rId1"/>
</c:chartSpace>
</file>

<file path=ppt/charts/chart18.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barChart>
        <c:barDir val="col"/>
        <c:grouping val="clustered"/>
        <c:ser>
          <c:idx val="0"/>
          <c:order val="0"/>
          <c:tx>
            <c:strRef>
              <c:f>Лист16!$B$3</c:f>
              <c:strCache>
                <c:ptCount val="1"/>
                <c:pt idx="0">
                  <c:v>Вся выборка</c:v>
                </c:pt>
              </c:strCache>
            </c:strRef>
          </c:tx>
          <c:cat>
            <c:strRef>
              <c:f>Лист16!$C$2:$T$2</c:f>
              <c:strCache>
                <c:ptCount val="16"/>
                <c:pt idx="0">
                  <c:v>Оценка"2" ВПР Русский язык 2023 5 класс</c:v>
                </c:pt>
                <c:pt idx="1">
                  <c:v>Оценка"3"ВПР Русский язык 2023 5 класс</c:v>
                </c:pt>
                <c:pt idx="2">
                  <c:v>Оценка"4"ВПР Русский язык 2023 5 класс</c:v>
                </c:pt>
                <c:pt idx="3">
                  <c:v>Оценка"5"ВПР Русский язык 2023 5 класс</c:v>
                </c:pt>
                <c:pt idx="4">
                  <c:v>Оценка"2" ВПР Математика 2023 5 класс</c:v>
                </c:pt>
                <c:pt idx="5">
                  <c:v>Оценка"3"ВПР Математика 2023 5 класс</c:v>
                </c:pt>
                <c:pt idx="6">
                  <c:v>Оценка"4"ВПР Математика 2023 5 класс</c:v>
                </c:pt>
                <c:pt idx="7">
                  <c:v>Оценка"5"ВПР Математика 2023 5 класс</c:v>
                </c:pt>
                <c:pt idx="8">
                  <c:v>Оценка"2" ВПР Биология 2023 5 класс</c:v>
                </c:pt>
                <c:pt idx="9">
                  <c:v>Оценка"3"ВПР Биология 2023 5 класс</c:v>
                </c:pt>
                <c:pt idx="10">
                  <c:v>Оценка"4"ВПР Биология 2023 5 класс</c:v>
                </c:pt>
                <c:pt idx="11">
                  <c:v>Оценка"5"ВПР Биология 2023 5 класс</c:v>
                </c:pt>
                <c:pt idx="12">
                  <c:v>Оценка"2" ВПРИстория 2023 5 класс</c:v>
                </c:pt>
                <c:pt idx="13">
                  <c:v>Оценка"3"ВПР История 2023 5 класс</c:v>
                </c:pt>
                <c:pt idx="14">
                  <c:v>Оценка"4"ВПРИстория 2023 5 класс</c:v>
                </c:pt>
                <c:pt idx="15">
                  <c:v>Оценка"5"ВПР История 2023 5 класс</c:v>
                </c:pt>
              </c:strCache>
            </c:strRef>
          </c:cat>
          <c:val>
            <c:numRef>
              <c:f>Лист16!$C$3:$T$3</c:f>
              <c:numCache>
                <c:formatCode>General</c:formatCode>
                <c:ptCount val="16"/>
                <c:pt idx="0">
                  <c:v>11.739999999999998</c:v>
                </c:pt>
                <c:pt idx="1">
                  <c:v>39.449999999999996</c:v>
                </c:pt>
                <c:pt idx="2">
                  <c:v>35.82</c:v>
                </c:pt>
                <c:pt idx="3">
                  <c:v>12.99</c:v>
                </c:pt>
                <c:pt idx="4">
                  <c:v>8.48</c:v>
                </c:pt>
                <c:pt idx="5">
                  <c:v>36.809999999999995</c:v>
                </c:pt>
                <c:pt idx="6">
                  <c:v>39.08</c:v>
                </c:pt>
                <c:pt idx="7">
                  <c:v>15.629999999999999</c:v>
                </c:pt>
                <c:pt idx="8">
                  <c:v>7.46</c:v>
                </c:pt>
                <c:pt idx="9">
                  <c:v>38.120000000000012</c:v>
                </c:pt>
                <c:pt idx="10">
                  <c:v>41.47</c:v>
                </c:pt>
                <c:pt idx="11">
                  <c:v>12.96</c:v>
                </c:pt>
                <c:pt idx="12">
                  <c:v>6.24</c:v>
                </c:pt>
                <c:pt idx="13">
                  <c:v>37.200000000000003</c:v>
                </c:pt>
                <c:pt idx="14">
                  <c:v>39.99</c:v>
                </c:pt>
                <c:pt idx="15">
                  <c:v>16.559999999999999</c:v>
                </c:pt>
              </c:numCache>
            </c:numRef>
          </c:val>
        </c:ser>
        <c:ser>
          <c:idx val="1"/>
          <c:order val="1"/>
          <c:tx>
            <c:strRef>
              <c:f>Лист16!$B$4</c:f>
              <c:strCache>
                <c:ptCount val="1"/>
                <c:pt idx="0">
                  <c:v>Республика Дагестан</c:v>
                </c:pt>
              </c:strCache>
            </c:strRef>
          </c:tx>
          <c:cat>
            <c:strRef>
              <c:f>Лист16!$C$2:$T$2</c:f>
              <c:strCache>
                <c:ptCount val="16"/>
                <c:pt idx="0">
                  <c:v>Оценка"2" ВПР Русский язык 2023 5 класс</c:v>
                </c:pt>
                <c:pt idx="1">
                  <c:v>Оценка"3"ВПР Русский язык 2023 5 класс</c:v>
                </c:pt>
                <c:pt idx="2">
                  <c:v>Оценка"4"ВПР Русский язык 2023 5 класс</c:v>
                </c:pt>
                <c:pt idx="3">
                  <c:v>Оценка"5"ВПР Русский язык 2023 5 класс</c:v>
                </c:pt>
                <c:pt idx="4">
                  <c:v>Оценка"2" ВПР Математика 2023 5 класс</c:v>
                </c:pt>
                <c:pt idx="5">
                  <c:v>Оценка"3"ВПР Математика 2023 5 класс</c:v>
                </c:pt>
                <c:pt idx="6">
                  <c:v>Оценка"4"ВПР Математика 2023 5 класс</c:v>
                </c:pt>
                <c:pt idx="7">
                  <c:v>Оценка"5"ВПР Математика 2023 5 класс</c:v>
                </c:pt>
                <c:pt idx="8">
                  <c:v>Оценка"2" ВПР Биология 2023 5 класс</c:v>
                </c:pt>
                <c:pt idx="9">
                  <c:v>Оценка"3"ВПР Биология 2023 5 класс</c:v>
                </c:pt>
                <c:pt idx="10">
                  <c:v>Оценка"4"ВПР Биология 2023 5 класс</c:v>
                </c:pt>
                <c:pt idx="11">
                  <c:v>Оценка"5"ВПР Биология 2023 5 класс</c:v>
                </c:pt>
                <c:pt idx="12">
                  <c:v>Оценка"2" ВПРИстория 2023 5 класс</c:v>
                </c:pt>
                <c:pt idx="13">
                  <c:v>Оценка"3"ВПР История 2023 5 класс</c:v>
                </c:pt>
                <c:pt idx="14">
                  <c:v>Оценка"4"ВПРИстория 2023 5 класс</c:v>
                </c:pt>
                <c:pt idx="15">
                  <c:v>Оценка"5"ВПР История 2023 5 класс</c:v>
                </c:pt>
              </c:strCache>
            </c:strRef>
          </c:cat>
          <c:val>
            <c:numRef>
              <c:f>Лист16!$C$4:$T$4</c:f>
              <c:numCache>
                <c:formatCode>General</c:formatCode>
                <c:ptCount val="16"/>
                <c:pt idx="0">
                  <c:v>11.219999999999999</c:v>
                </c:pt>
                <c:pt idx="1">
                  <c:v>44.44</c:v>
                </c:pt>
                <c:pt idx="2">
                  <c:v>33.92</c:v>
                </c:pt>
                <c:pt idx="3">
                  <c:v>10.42</c:v>
                </c:pt>
                <c:pt idx="4">
                  <c:v>8.52</c:v>
                </c:pt>
                <c:pt idx="5">
                  <c:v>41.690000000000012</c:v>
                </c:pt>
                <c:pt idx="6">
                  <c:v>36.730000000000011</c:v>
                </c:pt>
                <c:pt idx="7">
                  <c:v>13.06</c:v>
                </c:pt>
                <c:pt idx="8">
                  <c:v>8.3000000000000007</c:v>
                </c:pt>
                <c:pt idx="9">
                  <c:v>42.91</c:v>
                </c:pt>
                <c:pt idx="10">
                  <c:v>37.82</c:v>
                </c:pt>
                <c:pt idx="11">
                  <c:v>10.97</c:v>
                </c:pt>
                <c:pt idx="12">
                  <c:v>5.37</c:v>
                </c:pt>
                <c:pt idx="13">
                  <c:v>37.9</c:v>
                </c:pt>
                <c:pt idx="14">
                  <c:v>40.57</c:v>
                </c:pt>
                <c:pt idx="15">
                  <c:v>16.16</c:v>
                </c:pt>
              </c:numCache>
            </c:numRef>
          </c:val>
        </c:ser>
        <c:ser>
          <c:idx val="2"/>
          <c:order val="2"/>
          <c:tx>
            <c:strRef>
              <c:f>Лист16!$B$5</c:f>
              <c:strCache>
                <c:ptCount val="1"/>
                <c:pt idx="0">
                  <c:v>Кизлярский муниципальный район</c:v>
                </c:pt>
              </c:strCache>
            </c:strRef>
          </c:tx>
          <c:cat>
            <c:strRef>
              <c:f>Лист16!$C$2:$T$2</c:f>
              <c:strCache>
                <c:ptCount val="16"/>
                <c:pt idx="0">
                  <c:v>Оценка"2" ВПР Русский язык 2023 5 класс</c:v>
                </c:pt>
                <c:pt idx="1">
                  <c:v>Оценка"3"ВПР Русский язык 2023 5 класс</c:v>
                </c:pt>
                <c:pt idx="2">
                  <c:v>Оценка"4"ВПР Русский язык 2023 5 класс</c:v>
                </c:pt>
                <c:pt idx="3">
                  <c:v>Оценка"5"ВПР Русский язык 2023 5 класс</c:v>
                </c:pt>
                <c:pt idx="4">
                  <c:v>Оценка"2" ВПР Математика 2023 5 класс</c:v>
                </c:pt>
                <c:pt idx="5">
                  <c:v>Оценка"3"ВПР Математика 2023 5 класс</c:v>
                </c:pt>
                <c:pt idx="6">
                  <c:v>Оценка"4"ВПР Математика 2023 5 класс</c:v>
                </c:pt>
                <c:pt idx="7">
                  <c:v>Оценка"5"ВПР Математика 2023 5 класс</c:v>
                </c:pt>
                <c:pt idx="8">
                  <c:v>Оценка"2" ВПР Биология 2023 5 класс</c:v>
                </c:pt>
                <c:pt idx="9">
                  <c:v>Оценка"3"ВПР Биология 2023 5 класс</c:v>
                </c:pt>
                <c:pt idx="10">
                  <c:v>Оценка"4"ВПР Биология 2023 5 класс</c:v>
                </c:pt>
                <c:pt idx="11">
                  <c:v>Оценка"5"ВПР Биология 2023 5 класс</c:v>
                </c:pt>
                <c:pt idx="12">
                  <c:v>Оценка"2" ВПРИстория 2023 5 класс</c:v>
                </c:pt>
                <c:pt idx="13">
                  <c:v>Оценка"3"ВПР История 2023 5 класс</c:v>
                </c:pt>
                <c:pt idx="14">
                  <c:v>Оценка"4"ВПРИстория 2023 5 класс</c:v>
                </c:pt>
                <c:pt idx="15">
                  <c:v>Оценка"5"ВПР История 2023 5 класс</c:v>
                </c:pt>
              </c:strCache>
            </c:strRef>
          </c:cat>
          <c:val>
            <c:numRef>
              <c:f>Лист16!$C$5:$T$5</c:f>
              <c:numCache>
                <c:formatCode>General</c:formatCode>
                <c:ptCount val="16"/>
                <c:pt idx="0">
                  <c:v>15.360000000000024</c:v>
                </c:pt>
                <c:pt idx="1">
                  <c:v>43.849999999999994</c:v>
                </c:pt>
                <c:pt idx="2">
                  <c:v>33.520000000000003</c:v>
                </c:pt>
                <c:pt idx="3">
                  <c:v>7.26</c:v>
                </c:pt>
                <c:pt idx="4">
                  <c:v>11.02</c:v>
                </c:pt>
                <c:pt idx="5">
                  <c:v>43.06</c:v>
                </c:pt>
                <c:pt idx="6">
                  <c:v>35.090000000000003</c:v>
                </c:pt>
                <c:pt idx="7">
                  <c:v>10.83</c:v>
                </c:pt>
                <c:pt idx="8">
                  <c:v>11.09</c:v>
                </c:pt>
                <c:pt idx="9">
                  <c:v>43.98</c:v>
                </c:pt>
                <c:pt idx="10">
                  <c:v>36.68</c:v>
                </c:pt>
                <c:pt idx="11">
                  <c:v>8.25</c:v>
                </c:pt>
                <c:pt idx="12">
                  <c:v>7.1</c:v>
                </c:pt>
                <c:pt idx="13">
                  <c:v>39.020000000000003</c:v>
                </c:pt>
                <c:pt idx="14">
                  <c:v>42.8</c:v>
                </c:pt>
                <c:pt idx="15">
                  <c:v>11.08</c:v>
                </c:pt>
              </c:numCache>
            </c:numRef>
          </c:val>
        </c:ser>
        <c:ser>
          <c:idx val="3"/>
          <c:order val="3"/>
          <c:tx>
            <c:strRef>
              <c:f>Лист16!$B$6</c:f>
              <c:strCache>
                <c:ptCount val="1"/>
                <c:pt idx="0">
                  <c:v>Муниципальное казенное общеобразовательное учреждение "Аверьяновская средняя общеобразовательная школа"</c:v>
                </c:pt>
              </c:strCache>
            </c:strRef>
          </c:tx>
          <c:cat>
            <c:strRef>
              <c:f>Лист16!$C$2:$T$2</c:f>
              <c:strCache>
                <c:ptCount val="16"/>
                <c:pt idx="0">
                  <c:v>Оценка"2" ВПР Русский язык 2023 5 класс</c:v>
                </c:pt>
                <c:pt idx="1">
                  <c:v>Оценка"3"ВПР Русский язык 2023 5 класс</c:v>
                </c:pt>
                <c:pt idx="2">
                  <c:v>Оценка"4"ВПР Русский язык 2023 5 класс</c:v>
                </c:pt>
                <c:pt idx="3">
                  <c:v>Оценка"5"ВПР Русский язык 2023 5 класс</c:v>
                </c:pt>
                <c:pt idx="4">
                  <c:v>Оценка"2" ВПР Математика 2023 5 класс</c:v>
                </c:pt>
                <c:pt idx="5">
                  <c:v>Оценка"3"ВПР Математика 2023 5 класс</c:v>
                </c:pt>
                <c:pt idx="6">
                  <c:v>Оценка"4"ВПР Математика 2023 5 класс</c:v>
                </c:pt>
                <c:pt idx="7">
                  <c:v>Оценка"5"ВПР Математика 2023 5 класс</c:v>
                </c:pt>
                <c:pt idx="8">
                  <c:v>Оценка"2" ВПР Биология 2023 5 класс</c:v>
                </c:pt>
                <c:pt idx="9">
                  <c:v>Оценка"3"ВПР Биология 2023 5 класс</c:v>
                </c:pt>
                <c:pt idx="10">
                  <c:v>Оценка"4"ВПР Биология 2023 5 класс</c:v>
                </c:pt>
                <c:pt idx="11">
                  <c:v>Оценка"5"ВПР Биология 2023 5 класс</c:v>
                </c:pt>
                <c:pt idx="12">
                  <c:v>Оценка"2" ВПРИстория 2023 5 класс</c:v>
                </c:pt>
                <c:pt idx="13">
                  <c:v>Оценка"3"ВПР История 2023 5 класс</c:v>
                </c:pt>
                <c:pt idx="14">
                  <c:v>Оценка"4"ВПРИстория 2023 5 класс</c:v>
                </c:pt>
                <c:pt idx="15">
                  <c:v>Оценка"5"ВПР История 2023 5 класс</c:v>
                </c:pt>
              </c:strCache>
            </c:strRef>
          </c:cat>
          <c:val>
            <c:numRef>
              <c:f>Лист16!$C$6:$T$6</c:f>
              <c:numCache>
                <c:formatCode>General</c:formatCode>
                <c:ptCount val="16"/>
                <c:pt idx="0">
                  <c:v>10.77</c:v>
                </c:pt>
                <c:pt idx="1">
                  <c:v>43.08</c:v>
                </c:pt>
                <c:pt idx="2">
                  <c:v>43.08</c:v>
                </c:pt>
                <c:pt idx="3">
                  <c:v>3.08</c:v>
                </c:pt>
                <c:pt idx="4">
                  <c:v>4.84</c:v>
                </c:pt>
                <c:pt idx="5">
                  <c:v>46.77</c:v>
                </c:pt>
                <c:pt idx="6">
                  <c:v>41.94</c:v>
                </c:pt>
                <c:pt idx="7">
                  <c:v>6.45</c:v>
                </c:pt>
                <c:pt idx="8">
                  <c:v>4.92</c:v>
                </c:pt>
                <c:pt idx="9">
                  <c:v>37.700000000000003</c:v>
                </c:pt>
                <c:pt idx="10">
                  <c:v>44.260000000000012</c:v>
                </c:pt>
                <c:pt idx="11">
                  <c:v>13.11</c:v>
                </c:pt>
                <c:pt idx="12">
                  <c:v>4.41</c:v>
                </c:pt>
                <c:pt idx="13">
                  <c:v>26.47</c:v>
                </c:pt>
                <c:pt idx="14">
                  <c:v>45.59</c:v>
                </c:pt>
                <c:pt idx="15">
                  <c:v>23.53</c:v>
                </c:pt>
              </c:numCache>
            </c:numRef>
          </c:val>
        </c:ser>
        <c:gapWidth val="75"/>
        <c:axId val="116627712"/>
        <c:axId val="116633600"/>
      </c:barChart>
      <c:catAx>
        <c:axId val="116627712"/>
        <c:scaling>
          <c:orientation val="minMax"/>
        </c:scaling>
        <c:axPos val="b"/>
        <c:majorTickMark val="none"/>
        <c:tickLblPos val="nextTo"/>
        <c:crossAx val="116633600"/>
        <c:crosses val="autoZero"/>
        <c:auto val="1"/>
        <c:lblAlgn val="ctr"/>
        <c:lblOffset val="100"/>
      </c:catAx>
      <c:valAx>
        <c:axId val="116633600"/>
        <c:scaling>
          <c:orientation val="minMax"/>
        </c:scaling>
        <c:axPos val="l"/>
        <c:majorGridlines/>
        <c:numFmt formatCode="General" sourceLinked="1"/>
        <c:majorTickMark val="none"/>
        <c:tickLblPos val="nextTo"/>
        <c:spPr>
          <a:ln w="9525">
            <a:noFill/>
          </a:ln>
        </c:spPr>
        <c:crossAx val="116627712"/>
        <c:crosses val="autoZero"/>
        <c:crossBetween val="between"/>
      </c:valAx>
    </c:plotArea>
    <c:legend>
      <c:legendPos val="b"/>
      <c:layout>
        <c:manualLayout>
          <c:xMode val="edge"/>
          <c:yMode val="edge"/>
          <c:x val="0.12883162424464234"/>
          <c:y val="0.76871665382473064"/>
          <c:w val="0.77373200878960002"/>
          <c:h val="0.21649409303255501"/>
        </c:manualLayout>
      </c:layout>
    </c:legend>
    <c:plotVisOnly val="1"/>
  </c:chart>
  <c:externalData r:id="rId1"/>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7.9238020867226797E-2"/>
          <c:y val="2.8800310467028443E-2"/>
          <c:w val="0.76646502245070969"/>
          <c:h val="0.59987356638785916"/>
        </c:manualLayout>
      </c:layout>
      <c:bar3DChart>
        <c:barDir val="col"/>
        <c:grouping val="clustered"/>
        <c:ser>
          <c:idx val="0"/>
          <c:order val="0"/>
          <c:tx>
            <c:strRef>
              <c:f>Лист29!$B$2</c:f>
              <c:strCache>
                <c:ptCount val="1"/>
                <c:pt idx="0">
                  <c:v>Муниципальное казенное общеобразовательное учреждение "Аверьяновская средняя общеобразовательная школа"</c:v>
                </c:pt>
              </c:strCache>
            </c:strRef>
          </c:tx>
          <c:cat>
            <c:strRef>
              <c:f>Лист29!$C$1:$AB$1</c:f>
              <c:strCache>
                <c:ptCount val="24"/>
                <c:pt idx="0">
                  <c:v>"2" Русский язык 6 класс</c:v>
                </c:pt>
                <c:pt idx="1">
                  <c:v>"3" Русский язык 6 класс</c:v>
                </c:pt>
                <c:pt idx="2">
                  <c:v>"4" Русский язык 6 класс</c:v>
                </c:pt>
                <c:pt idx="3">
                  <c:v>"5" Русский язык 6 класс</c:v>
                </c:pt>
                <c:pt idx="4">
                  <c:v>"2"Математика 6 класс</c:v>
                </c:pt>
                <c:pt idx="5">
                  <c:v>"3"Математика 6 класс</c:v>
                </c:pt>
                <c:pt idx="6">
                  <c:v>"4"Математика 6 класс</c:v>
                </c:pt>
                <c:pt idx="7">
                  <c:v>"5"Математика 6 класс</c:v>
                </c:pt>
                <c:pt idx="8">
                  <c:v>"2"Биология концентрическая 6 класс</c:v>
                </c:pt>
                <c:pt idx="9">
                  <c:v>"3"Биология концентрическая 6 класс</c:v>
                </c:pt>
                <c:pt idx="10">
                  <c:v>"4"Биология концентрическая 6 класс</c:v>
                </c:pt>
                <c:pt idx="11">
                  <c:v>"5"Биология концентрическая 6 класс</c:v>
                </c:pt>
                <c:pt idx="12">
                  <c:v>"2"Обществознание6 класс</c:v>
                </c:pt>
                <c:pt idx="13">
                  <c:v>"3"Обществознание6 класс</c:v>
                </c:pt>
                <c:pt idx="14">
                  <c:v>"4"Обществознание6 класс</c:v>
                </c:pt>
                <c:pt idx="15">
                  <c:v>"5"Обществознание6 класс</c:v>
                </c:pt>
                <c:pt idx="16">
                  <c:v>"2"География 6 класс</c:v>
                </c:pt>
                <c:pt idx="17">
                  <c:v>"3"География 6 класс</c:v>
                </c:pt>
                <c:pt idx="18">
                  <c:v>"4"География 6 класс</c:v>
                </c:pt>
                <c:pt idx="19">
                  <c:v>"5"География 6 класс</c:v>
                </c:pt>
                <c:pt idx="20">
                  <c:v>"2"История 6 класс</c:v>
                </c:pt>
                <c:pt idx="21">
                  <c:v>"3"История 6 класс</c:v>
                </c:pt>
                <c:pt idx="22">
                  <c:v>"4"История 6 класс</c:v>
                </c:pt>
                <c:pt idx="23">
                  <c:v>"5"История 6 класс</c:v>
                </c:pt>
              </c:strCache>
            </c:strRef>
          </c:cat>
          <c:val>
            <c:numRef>
              <c:f>Лист29!$C$2:$AB$2</c:f>
              <c:numCache>
                <c:formatCode>0.00</c:formatCode>
                <c:ptCount val="24"/>
                <c:pt idx="0">
                  <c:v>11.54</c:v>
                </c:pt>
                <c:pt idx="1">
                  <c:v>57.690000000000012</c:v>
                </c:pt>
                <c:pt idx="2">
                  <c:v>25.64</c:v>
                </c:pt>
                <c:pt idx="3">
                  <c:v>5.13</c:v>
                </c:pt>
                <c:pt idx="4">
                  <c:v>22.67</c:v>
                </c:pt>
                <c:pt idx="5">
                  <c:v>48</c:v>
                </c:pt>
                <c:pt idx="6">
                  <c:v>24</c:v>
                </c:pt>
                <c:pt idx="7">
                  <c:v>5.33</c:v>
                </c:pt>
                <c:pt idx="8">
                  <c:v>1.49</c:v>
                </c:pt>
                <c:pt idx="9">
                  <c:v>32.840000000000003</c:v>
                </c:pt>
                <c:pt idx="10">
                  <c:v>53.730000000000011</c:v>
                </c:pt>
                <c:pt idx="11">
                  <c:v>11.94</c:v>
                </c:pt>
                <c:pt idx="12">
                  <c:v>0</c:v>
                </c:pt>
                <c:pt idx="13">
                  <c:v>28.58</c:v>
                </c:pt>
                <c:pt idx="14">
                  <c:v>23.21</c:v>
                </c:pt>
                <c:pt idx="15">
                  <c:v>48.21</c:v>
                </c:pt>
                <c:pt idx="16">
                  <c:v>0</c:v>
                </c:pt>
                <c:pt idx="17">
                  <c:v>41.1</c:v>
                </c:pt>
                <c:pt idx="18">
                  <c:v>20.55</c:v>
                </c:pt>
                <c:pt idx="19">
                  <c:v>78.349999999999994</c:v>
                </c:pt>
                <c:pt idx="20">
                  <c:v>11.39</c:v>
                </c:pt>
                <c:pt idx="21">
                  <c:v>41.77</c:v>
                </c:pt>
                <c:pt idx="22">
                  <c:v>26.58</c:v>
                </c:pt>
                <c:pt idx="23">
                  <c:v>20.25</c:v>
                </c:pt>
              </c:numCache>
            </c:numRef>
          </c:val>
        </c:ser>
        <c:ser>
          <c:idx val="1"/>
          <c:order val="1"/>
          <c:tx>
            <c:strRef>
              <c:f>Лист29!$B$3</c:f>
              <c:strCache>
                <c:ptCount val="1"/>
                <c:pt idx="0">
                  <c:v>Кизлярский муниципальный район</c:v>
                </c:pt>
              </c:strCache>
            </c:strRef>
          </c:tx>
          <c:cat>
            <c:strRef>
              <c:f>Лист29!$C$1:$AB$1</c:f>
              <c:strCache>
                <c:ptCount val="24"/>
                <c:pt idx="0">
                  <c:v>"2" Русский язык 6 класс</c:v>
                </c:pt>
                <c:pt idx="1">
                  <c:v>"3" Русский язык 6 класс</c:v>
                </c:pt>
                <c:pt idx="2">
                  <c:v>"4" Русский язык 6 класс</c:v>
                </c:pt>
                <c:pt idx="3">
                  <c:v>"5" Русский язык 6 класс</c:v>
                </c:pt>
                <c:pt idx="4">
                  <c:v>"2"Математика 6 класс</c:v>
                </c:pt>
                <c:pt idx="5">
                  <c:v>"3"Математика 6 класс</c:v>
                </c:pt>
                <c:pt idx="6">
                  <c:v>"4"Математика 6 класс</c:v>
                </c:pt>
                <c:pt idx="7">
                  <c:v>"5"Математика 6 класс</c:v>
                </c:pt>
                <c:pt idx="8">
                  <c:v>"2"Биология концентрическая 6 класс</c:v>
                </c:pt>
                <c:pt idx="9">
                  <c:v>"3"Биология концентрическая 6 класс</c:v>
                </c:pt>
                <c:pt idx="10">
                  <c:v>"4"Биология концентрическая 6 класс</c:v>
                </c:pt>
                <c:pt idx="11">
                  <c:v>"5"Биология концентрическая 6 класс</c:v>
                </c:pt>
                <c:pt idx="12">
                  <c:v>"2"Обществознание6 класс</c:v>
                </c:pt>
                <c:pt idx="13">
                  <c:v>"3"Обществознание6 класс</c:v>
                </c:pt>
                <c:pt idx="14">
                  <c:v>"4"Обществознание6 класс</c:v>
                </c:pt>
                <c:pt idx="15">
                  <c:v>"5"Обществознание6 класс</c:v>
                </c:pt>
                <c:pt idx="16">
                  <c:v>"2"География 6 класс</c:v>
                </c:pt>
                <c:pt idx="17">
                  <c:v>"3"География 6 класс</c:v>
                </c:pt>
                <c:pt idx="18">
                  <c:v>"4"География 6 класс</c:v>
                </c:pt>
                <c:pt idx="19">
                  <c:v>"5"География 6 класс</c:v>
                </c:pt>
                <c:pt idx="20">
                  <c:v>"2"История 6 класс</c:v>
                </c:pt>
                <c:pt idx="21">
                  <c:v>"3"История 6 класс</c:v>
                </c:pt>
                <c:pt idx="22">
                  <c:v>"4"История 6 класс</c:v>
                </c:pt>
                <c:pt idx="23">
                  <c:v>"5"История 6 класс</c:v>
                </c:pt>
              </c:strCache>
            </c:strRef>
          </c:cat>
          <c:val>
            <c:numRef>
              <c:f>Лист29!$C$3:$AB$3</c:f>
              <c:numCache>
                <c:formatCode>0.00</c:formatCode>
                <c:ptCount val="24"/>
                <c:pt idx="0">
                  <c:v>17.3</c:v>
                </c:pt>
                <c:pt idx="1">
                  <c:v>46.82</c:v>
                </c:pt>
                <c:pt idx="2">
                  <c:v>29.3</c:v>
                </c:pt>
                <c:pt idx="3">
                  <c:v>6.58</c:v>
                </c:pt>
                <c:pt idx="4">
                  <c:v>11.03</c:v>
                </c:pt>
                <c:pt idx="5">
                  <c:v>49.46</c:v>
                </c:pt>
                <c:pt idx="6">
                  <c:v>32.44</c:v>
                </c:pt>
                <c:pt idx="7">
                  <c:v>7.07</c:v>
                </c:pt>
                <c:pt idx="8">
                  <c:v>2.2000000000000002</c:v>
                </c:pt>
                <c:pt idx="9">
                  <c:v>45.81</c:v>
                </c:pt>
                <c:pt idx="10">
                  <c:v>46.7</c:v>
                </c:pt>
                <c:pt idx="11">
                  <c:v>5.29</c:v>
                </c:pt>
                <c:pt idx="12">
                  <c:v>12.7</c:v>
                </c:pt>
                <c:pt idx="13">
                  <c:v>48.11</c:v>
                </c:pt>
                <c:pt idx="14">
                  <c:v>31.35</c:v>
                </c:pt>
                <c:pt idx="15">
                  <c:v>7.84</c:v>
                </c:pt>
                <c:pt idx="16">
                  <c:v>5.0599999999999996</c:v>
                </c:pt>
                <c:pt idx="17">
                  <c:v>46.2</c:v>
                </c:pt>
                <c:pt idx="18">
                  <c:v>42.620000000000012</c:v>
                </c:pt>
                <c:pt idx="19">
                  <c:v>6.1199999999999966</c:v>
                </c:pt>
                <c:pt idx="20">
                  <c:v>9.0500000000000007</c:v>
                </c:pt>
                <c:pt idx="21">
                  <c:v>48.290000000000013</c:v>
                </c:pt>
                <c:pt idx="22">
                  <c:v>34.410000000000004</c:v>
                </c:pt>
                <c:pt idx="23">
                  <c:v>8.25</c:v>
                </c:pt>
              </c:numCache>
            </c:numRef>
          </c:val>
        </c:ser>
        <c:ser>
          <c:idx val="2"/>
          <c:order val="2"/>
          <c:tx>
            <c:strRef>
              <c:f>Лист29!$B$4</c:f>
              <c:strCache>
                <c:ptCount val="1"/>
                <c:pt idx="0">
                  <c:v>Республика Дагестан</c:v>
                </c:pt>
              </c:strCache>
            </c:strRef>
          </c:tx>
          <c:cat>
            <c:strRef>
              <c:f>Лист29!$C$1:$AB$1</c:f>
              <c:strCache>
                <c:ptCount val="24"/>
                <c:pt idx="0">
                  <c:v>"2" Русский язык 6 класс</c:v>
                </c:pt>
                <c:pt idx="1">
                  <c:v>"3" Русский язык 6 класс</c:v>
                </c:pt>
                <c:pt idx="2">
                  <c:v>"4" Русский язык 6 класс</c:v>
                </c:pt>
                <c:pt idx="3">
                  <c:v>"5" Русский язык 6 класс</c:v>
                </c:pt>
                <c:pt idx="4">
                  <c:v>"2"Математика 6 класс</c:v>
                </c:pt>
                <c:pt idx="5">
                  <c:v>"3"Математика 6 класс</c:v>
                </c:pt>
                <c:pt idx="6">
                  <c:v>"4"Математика 6 класс</c:v>
                </c:pt>
                <c:pt idx="7">
                  <c:v>"5"Математика 6 класс</c:v>
                </c:pt>
                <c:pt idx="8">
                  <c:v>"2"Биология концентрическая 6 класс</c:v>
                </c:pt>
                <c:pt idx="9">
                  <c:v>"3"Биология концентрическая 6 класс</c:v>
                </c:pt>
                <c:pt idx="10">
                  <c:v>"4"Биология концентрическая 6 класс</c:v>
                </c:pt>
                <c:pt idx="11">
                  <c:v>"5"Биология концентрическая 6 класс</c:v>
                </c:pt>
                <c:pt idx="12">
                  <c:v>"2"Обществознание6 класс</c:v>
                </c:pt>
                <c:pt idx="13">
                  <c:v>"3"Обществознание6 класс</c:v>
                </c:pt>
                <c:pt idx="14">
                  <c:v>"4"Обществознание6 класс</c:v>
                </c:pt>
                <c:pt idx="15">
                  <c:v>"5"Обществознание6 класс</c:v>
                </c:pt>
                <c:pt idx="16">
                  <c:v>"2"География 6 класс</c:v>
                </c:pt>
                <c:pt idx="17">
                  <c:v>"3"География 6 класс</c:v>
                </c:pt>
                <c:pt idx="18">
                  <c:v>"4"География 6 класс</c:v>
                </c:pt>
                <c:pt idx="19">
                  <c:v>"5"География 6 класс</c:v>
                </c:pt>
                <c:pt idx="20">
                  <c:v>"2"История 6 класс</c:v>
                </c:pt>
                <c:pt idx="21">
                  <c:v>"3"История 6 класс</c:v>
                </c:pt>
                <c:pt idx="22">
                  <c:v>"4"История 6 класс</c:v>
                </c:pt>
                <c:pt idx="23">
                  <c:v>"5"История 6 класс</c:v>
                </c:pt>
              </c:strCache>
            </c:strRef>
          </c:cat>
          <c:val>
            <c:numRef>
              <c:f>Лист29!$C$4:$AB$4</c:f>
              <c:numCache>
                <c:formatCode>0.00</c:formatCode>
                <c:ptCount val="24"/>
                <c:pt idx="0">
                  <c:v>13.18</c:v>
                </c:pt>
                <c:pt idx="1">
                  <c:v>46.17</c:v>
                </c:pt>
                <c:pt idx="2">
                  <c:v>32.260000000000012</c:v>
                </c:pt>
                <c:pt idx="3">
                  <c:v>8.39</c:v>
                </c:pt>
                <c:pt idx="4">
                  <c:v>9.25</c:v>
                </c:pt>
                <c:pt idx="5">
                  <c:v>48.9</c:v>
                </c:pt>
                <c:pt idx="6">
                  <c:v>33.51</c:v>
                </c:pt>
                <c:pt idx="7">
                  <c:v>8.34</c:v>
                </c:pt>
                <c:pt idx="8">
                  <c:v>6.94</c:v>
                </c:pt>
                <c:pt idx="9">
                  <c:v>44.34</c:v>
                </c:pt>
                <c:pt idx="10">
                  <c:v>37.53</c:v>
                </c:pt>
                <c:pt idx="11">
                  <c:v>11.19</c:v>
                </c:pt>
                <c:pt idx="12">
                  <c:v>6.74</c:v>
                </c:pt>
                <c:pt idx="13">
                  <c:v>45.31</c:v>
                </c:pt>
                <c:pt idx="14">
                  <c:v>36.07</c:v>
                </c:pt>
                <c:pt idx="15">
                  <c:v>11.88</c:v>
                </c:pt>
                <c:pt idx="16">
                  <c:v>5.74</c:v>
                </c:pt>
                <c:pt idx="17">
                  <c:v>45.63</c:v>
                </c:pt>
                <c:pt idx="18">
                  <c:v>38.61</c:v>
                </c:pt>
                <c:pt idx="19">
                  <c:v>10.01</c:v>
                </c:pt>
                <c:pt idx="20">
                  <c:v>4.8899999999999997</c:v>
                </c:pt>
                <c:pt idx="21">
                  <c:v>42.96</c:v>
                </c:pt>
                <c:pt idx="22">
                  <c:v>38.83</c:v>
                </c:pt>
                <c:pt idx="23">
                  <c:v>13.32</c:v>
                </c:pt>
              </c:numCache>
            </c:numRef>
          </c:val>
        </c:ser>
        <c:ser>
          <c:idx val="3"/>
          <c:order val="3"/>
          <c:tx>
            <c:strRef>
              <c:f>Лист29!$B$5</c:f>
              <c:strCache>
                <c:ptCount val="1"/>
                <c:pt idx="0">
                  <c:v>Вся выборка</c:v>
                </c:pt>
              </c:strCache>
            </c:strRef>
          </c:tx>
          <c:cat>
            <c:strRef>
              <c:f>Лист29!$C$1:$AB$1</c:f>
              <c:strCache>
                <c:ptCount val="24"/>
                <c:pt idx="0">
                  <c:v>"2" Русский язык 6 класс</c:v>
                </c:pt>
                <c:pt idx="1">
                  <c:v>"3" Русский язык 6 класс</c:v>
                </c:pt>
                <c:pt idx="2">
                  <c:v>"4" Русский язык 6 класс</c:v>
                </c:pt>
                <c:pt idx="3">
                  <c:v>"5" Русский язык 6 класс</c:v>
                </c:pt>
                <c:pt idx="4">
                  <c:v>"2"Математика 6 класс</c:v>
                </c:pt>
                <c:pt idx="5">
                  <c:v>"3"Математика 6 класс</c:v>
                </c:pt>
                <c:pt idx="6">
                  <c:v>"4"Математика 6 класс</c:v>
                </c:pt>
                <c:pt idx="7">
                  <c:v>"5"Математика 6 класс</c:v>
                </c:pt>
                <c:pt idx="8">
                  <c:v>"2"Биология концентрическая 6 класс</c:v>
                </c:pt>
                <c:pt idx="9">
                  <c:v>"3"Биология концентрическая 6 класс</c:v>
                </c:pt>
                <c:pt idx="10">
                  <c:v>"4"Биология концентрическая 6 класс</c:v>
                </c:pt>
                <c:pt idx="11">
                  <c:v>"5"Биология концентрическая 6 класс</c:v>
                </c:pt>
                <c:pt idx="12">
                  <c:v>"2"Обществознание6 класс</c:v>
                </c:pt>
                <c:pt idx="13">
                  <c:v>"3"Обществознание6 класс</c:v>
                </c:pt>
                <c:pt idx="14">
                  <c:v>"4"Обществознание6 класс</c:v>
                </c:pt>
                <c:pt idx="15">
                  <c:v>"5"Обществознание6 класс</c:v>
                </c:pt>
                <c:pt idx="16">
                  <c:v>"2"География 6 класс</c:v>
                </c:pt>
                <c:pt idx="17">
                  <c:v>"3"География 6 класс</c:v>
                </c:pt>
                <c:pt idx="18">
                  <c:v>"4"География 6 класс</c:v>
                </c:pt>
                <c:pt idx="19">
                  <c:v>"5"География 6 класс</c:v>
                </c:pt>
                <c:pt idx="20">
                  <c:v>"2"История 6 класс</c:v>
                </c:pt>
                <c:pt idx="21">
                  <c:v>"3"История 6 класс</c:v>
                </c:pt>
                <c:pt idx="22">
                  <c:v>"4"История 6 класс</c:v>
                </c:pt>
                <c:pt idx="23">
                  <c:v>"5"История 6 класс</c:v>
                </c:pt>
              </c:strCache>
            </c:strRef>
          </c:cat>
          <c:val>
            <c:numRef>
              <c:f>Лист29!$C$5:$AB$5</c:f>
              <c:numCache>
                <c:formatCode>0.00</c:formatCode>
                <c:ptCount val="24"/>
                <c:pt idx="0">
                  <c:v>13.54</c:v>
                </c:pt>
                <c:pt idx="1">
                  <c:v>40.46</c:v>
                </c:pt>
                <c:pt idx="2">
                  <c:v>35.82</c:v>
                </c:pt>
                <c:pt idx="3">
                  <c:v>10.18</c:v>
                </c:pt>
                <c:pt idx="4">
                  <c:v>11.5</c:v>
                </c:pt>
                <c:pt idx="5">
                  <c:v>47.660000000000011</c:v>
                </c:pt>
                <c:pt idx="6">
                  <c:v>33.700000000000003</c:v>
                </c:pt>
                <c:pt idx="7">
                  <c:v>7.14</c:v>
                </c:pt>
                <c:pt idx="8">
                  <c:v>10.68</c:v>
                </c:pt>
                <c:pt idx="9">
                  <c:v>42.93</c:v>
                </c:pt>
                <c:pt idx="10">
                  <c:v>36.11</c:v>
                </c:pt>
                <c:pt idx="11">
                  <c:v>10.28</c:v>
                </c:pt>
                <c:pt idx="12">
                  <c:v>6.42</c:v>
                </c:pt>
                <c:pt idx="13">
                  <c:v>39.54</c:v>
                </c:pt>
                <c:pt idx="14">
                  <c:v>39.660000000000011</c:v>
                </c:pt>
                <c:pt idx="15">
                  <c:v>14.38</c:v>
                </c:pt>
                <c:pt idx="16">
                  <c:v>3.8</c:v>
                </c:pt>
                <c:pt idx="17">
                  <c:v>38.82</c:v>
                </c:pt>
                <c:pt idx="18">
                  <c:v>44.82</c:v>
                </c:pt>
                <c:pt idx="19">
                  <c:v>12.56</c:v>
                </c:pt>
                <c:pt idx="20">
                  <c:v>5.03</c:v>
                </c:pt>
                <c:pt idx="21">
                  <c:v>43.97</c:v>
                </c:pt>
                <c:pt idx="22">
                  <c:v>38.200000000000003</c:v>
                </c:pt>
                <c:pt idx="23">
                  <c:v>12.8</c:v>
                </c:pt>
              </c:numCache>
            </c:numRef>
          </c:val>
        </c:ser>
        <c:shape val="box"/>
        <c:axId val="116695040"/>
        <c:axId val="116696576"/>
        <c:axId val="0"/>
      </c:bar3DChart>
      <c:catAx>
        <c:axId val="116695040"/>
        <c:scaling>
          <c:orientation val="minMax"/>
        </c:scaling>
        <c:axPos val="b"/>
        <c:tickLblPos val="nextTo"/>
        <c:crossAx val="116696576"/>
        <c:crosses val="autoZero"/>
        <c:auto val="1"/>
        <c:lblAlgn val="ctr"/>
        <c:lblOffset val="100"/>
      </c:catAx>
      <c:valAx>
        <c:axId val="116696576"/>
        <c:scaling>
          <c:orientation val="minMax"/>
        </c:scaling>
        <c:axPos val="l"/>
        <c:majorGridlines/>
        <c:numFmt formatCode="0.00" sourceLinked="1"/>
        <c:tickLblPos val="nextTo"/>
        <c:crossAx val="116695040"/>
        <c:crosses val="autoZero"/>
        <c:crossBetween val="between"/>
      </c:valAx>
    </c:plotArea>
    <c:legend>
      <c:legendPos val="r"/>
      <c:layout>
        <c:manualLayout>
          <c:xMode val="edge"/>
          <c:yMode val="edge"/>
          <c:x val="0.86546113967159355"/>
          <c:y val="7.0708910201390723E-2"/>
          <c:w val="0.11787223704474957"/>
          <c:h val="0.90597529574206059"/>
        </c:manualLayout>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8.4691710672204157E-2"/>
          <c:y val="5.140057283485449E-2"/>
          <c:w val="0.80237385601262845"/>
          <c:h val="0.79822499206218822"/>
        </c:manualLayout>
      </c:layout>
      <c:bar3DChart>
        <c:barDir val="col"/>
        <c:grouping val="clustered"/>
        <c:ser>
          <c:idx val="0"/>
          <c:order val="0"/>
          <c:tx>
            <c:strRef>
              <c:f>Лист37!$X$60</c:f>
              <c:strCache>
                <c:ptCount val="1"/>
                <c:pt idx="0">
                  <c:v>Успеваемость </c:v>
                </c:pt>
              </c:strCache>
            </c:strRef>
          </c:tx>
          <c:dLbls>
            <c:showVal val="1"/>
          </c:dLbls>
          <c:cat>
            <c:strRef>
              <c:f>Лист37!$W$61:$W$63</c:f>
              <c:strCache>
                <c:ptCount val="3"/>
                <c:pt idx="0">
                  <c:v>2020-2021 уч.г.</c:v>
                </c:pt>
                <c:pt idx="1">
                  <c:v>2021-2022 уч.г.</c:v>
                </c:pt>
                <c:pt idx="2">
                  <c:v>2022-2023 уч.г.</c:v>
                </c:pt>
              </c:strCache>
            </c:strRef>
          </c:cat>
          <c:val>
            <c:numRef>
              <c:f>Лист37!$X$61:$X$63</c:f>
              <c:numCache>
                <c:formatCode>General</c:formatCode>
                <c:ptCount val="3"/>
                <c:pt idx="0">
                  <c:v>99.86999999999999</c:v>
                </c:pt>
                <c:pt idx="1">
                  <c:v>99.740000000000023</c:v>
                </c:pt>
                <c:pt idx="2">
                  <c:v>98.93</c:v>
                </c:pt>
              </c:numCache>
            </c:numRef>
          </c:val>
        </c:ser>
        <c:ser>
          <c:idx val="1"/>
          <c:order val="1"/>
          <c:tx>
            <c:strRef>
              <c:f>Лист37!$Y$60</c:f>
              <c:strCache>
                <c:ptCount val="1"/>
                <c:pt idx="0">
                  <c:v>Качество</c:v>
                </c:pt>
              </c:strCache>
            </c:strRef>
          </c:tx>
          <c:dLbls>
            <c:showVal val="1"/>
          </c:dLbls>
          <c:cat>
            <c:strRef>
              <c:f>Лист37!$W$61:$W$63</c:f>
              <c:strCache>
                <c:ptCount val="3"/>
                <c:pt idx="0">
                  <c:v>2020-2021 уч.г.</c:v>
                </c:pt>
                <c:pt idx="1">
                  <c:v>2021-2022 уч.г.</c:v>
                </c:pt>
                <c:pt idx="2">
                  <c:v>2022-2023 уч.г.</c:v>
                </c:pt>
              </c:strCache>
            </c:strRef>
          </c:cat>
          <c:val>
            <c:numRef>
              <c:f>Лист37!$Y$61:$Y$63</c:f>
              <c:numCache>
                <c:formatCode>0.00</c:formatCode>
                <c:ptCount val="3"/>
                <c:pt idx="0">
                  <c:v>49.148585630113651</c:v>
                </c:pt>
                <c:pt idx="1">
                  <c:v>50.426201135845446</c:v>
                </c:pt>
                <c:pt idx="2">
                  <c:v>46.426749305568677</c:v>
                </c:pt>
              </c:numCache>
            </c:numRef>
          </c:val>
        </c:ser>
        <c:shape val="box"/>
        <c:axId val="98789248"/>
        <c:axId val="98790784"/>
        <c:axId val="0"/>
      </c:bar3DChart>
      <c:catAx>
        <c:axId val="98789248"/>
        <c:scaling>
          <c:orientation val="minMax"/>
        </c:scaling>
        <c:axPos val="b"/>
        <c:tickLblPos val="nextTo"/>
        <c:txPr>
          <a:bodyPr/>
          <a:lstStyle/>
          <a:p>
            <a:pPr>
              <a:defRPr sz="1600"/>
            </a:pPr>
            <a:endParaRPr lang="ru-RU"/>
          </a:p>
        </c:txPr>
        <c:crossAx val="98790784"/>
        <c:crosses val="autoZero"/>
        <c:auto val="1"/>
        <c:lblAlgn val="ctr"/>
        <c:lblOffset val="100"/>
      </c:catAx>
      <c:valAx>
        <c:axId val="98790784"/>
        <c:scaling>
          <c:orientation val="minMax"/>
        </c:scaling>
        <c:axPos val="l"/>
        <c:majorGridlines/>
        <c:numFmt formatCode="General" sourceLinked="1"/>
        <c:tickLblPos val="nextTo"/>
        <c:crossAx val="98789248"/>
        <c:crosses val="autoZero"/>
        <c:crossBetween val="between"/>
      </c:valAx>
    </c:plotArea>
    <c:legend>
      <c:legendPos val="r"/>
      <c:layout>
        <c:manualLayout>
          <c:xMode val="edge"/>
          <c:yMode val="edge"/>
          <c:x val="0.90348260763347399"/>
          <c:y val="0.13387508525630121"/>
          <c:w val="8.1479901527822141E-2"/>
          <c:h val="0.67206425782453383"/>
        </c:manualLayout>
      </c:layout>
    </c:legend>
    <c:plotVisOnly val="1"/>
  </c:chart>
  <c:externalData r:id="rId1"/>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3.33872961269523E-2"/>
          <c:y val="2.4347630888244251E-2"/>
          <c:w val="0.82327199495233239"/>
          <c:h val="0.7236329258184836"/>
        </c:manualLayout>
      </c:layout>
      <c:bar3DChart>
        <c:barDir val="col"/>
        <c:grouping val="clustered"/>
        <c:ser>
          <c:idx val="0"/>
          <c:order val="0"/>
          <c:tx>
            <c:strRef>
              <c:f>Лист19!$B$2</c:f>
              <c:strCache>
                <c:ptCount val="1"/>
                <c:pt idx="0">
                  <c:v>Вся выборка</c:v>
                </c:pt>
              </c:strCache>
            </c:strRef>
          </c:tx>
          <c:cat>
            <c:strRef>
              <c:f>Лист19!$C$1:$AJ$1</c:f>
              <c:strCache>
                <c:ptCount val="32"/>
                <c:pt idx="0">
                  <c:v>"2" Русский язык  7 класс</c:v>
                </c:pt>
                <c:pt idx="1">
                  <c:v>"3" Русский язык  7 класс</c:v>
                </c:pt>
                <c:pt idx="2">
                  <c:v>"4" Русский язык  7 класс</c:v>
                </c:pt>
                <c:pt idx="3">
                  <c:v>"5" Русский язык  7 класс</c:v>
                </c:pt>
                <c:pt idx="4">
                  <c:v>"2" Математика 7 класс</c:v>
                </c:pt>
                <c:pt idx="5">
                  <c:v>"3" Математика 7 класс</c:v>
                </c:pt>
                <c:pt idx="6">
                  <c:v>"4" Математика 7 класс</c:v>
                </c:pt>
                <c:pt idx="7">
                  <c:v>"5" Математика 7 класс</c:v>
                </c:pt>
                <c:pt idx="8">
                  <c:v>"2" Физика 7 класс</c:v>
                </c:pt>
                <c:pt idx="9">
                  <c:v>"3" Физика 7 класс</c:v>
                </c:pt>
                <c:pt idx="10">
                  <c:v>"4" Физика 7 класс</c:v>
                </c:pt>
                <c:pt idx="11">
                  <c:v>"5" Физика 7 класс</c:v>
                </c:pt>
                <c:pt idx="12">
                  <c:v>"2" Биология 7 класс</c:v>
                </c:pt>
                <c:pt idx="13">
                  <c:v>"3" Биология 7 класс</c:v>
                </c:pt>
                <c:pt idx="14">
                  <c:v>"4" Биология 7 класс</c:v>
                </c:pt>
                <c:pt idx="15">
                  <c:v>"5" Биология 7 класс</c:v>
                </c:pt>
                <c:pt idx="16">
                  <c:v>"2" История 7 класс</c:v>
                </c:pt>
                <c:pt idx="17">
                  <c:v>"3" История 7 класс</c:v>
                </c:pt>
                <c:pt idx="18">
                  <c:v>"4" История 7 класс</c:v>
                </c:pt>
                <c:pt idx="19">
                  <c:v>"5" История 7 класс</c:v>
                </c:pt>
                <c:pt idx="20">
                  <c:v>"2" География 7 класс</c:v>
                </c:pt>
                <c:pt idx="21">
                  <c:v>"3" География 7 класс</c:v>
                </c:pt>
                <c:pt idx="22">
                  <c:v>"4" География 7 класс</c:v>
                </c:pt>
                <c:pt idx="23">
                  <c:v>"5" География 7 класс</c:v>
                </c:pt>
                <c:pt idx="24">
                  <c:v>"2" Английский язык 7 класс</c:v>
                </c:pt>
                <c:pt idx="25">
                  <c:v>"3" Английский язык 7 класс</c:v>
                </c:pt>
                <c:pt idx="26">
                  <c:v>"4" Английский язык 7 класс</c:v>
                </c:pt>
                <c:pt idx="27">
                  <c:v>"5" Английский язык 7 класс</c:v>
                </c:pt>
                <c:pt idx="28">
                  <c:v>"2" Обществознание 7 класс</c:v>
                </c:pt>
                <c:pt idx="29">
                  <c:v>"3" Обществознание 7 класс</c:v>
                </c:pt>
                <c:pt idx="30">
                  <c:v>"4" Обществознание 7 класс</c:v>
                </c:pt>
                <c:pt idx="31">
                  <c:v>"5" Обществознание 7 класс</c:v>
                </c:pt>
              </c:strCache>
            </c:strRef>
          </c:cat>
          <c:val>
            <c:numRef>
              <c:f>Лист19!$C$2:$AJ$2</c:f>
              <c:numCache>
                <c:formatCode>General</c:formatCode>
                <c:ptCount val="32"/>
                <c:pt idx="0">
                  <c:v>13.729999999999999</c:v>
                </c:pt>
                <c:pt idx="1">
                  <c:v>44.93</c:v>
                </c:pt>
                <c:pt idx="2">
                  <c:v>33.83</c:v>
                </c:pt>
                <c:pt idx="3">
                  <c:v>7.5</c:v>
                </c:pt>
                <c:pt idx="4">
                  <c:v>10.33</c:v>
                </c:pt>
                <c:pt idx="5">
                  <c:v>50.42</c:v>
                </c:pt>
                <c:pt idx="6">
                  <c:v>30.71</c:v>
                </c:pt>
                <c:pt idx="7">
                  <c:v>8.5400000000000009</c:v>
                </c:pt>
                <c:pt idx="8">
                  <c:v>9.52</c:v>
                </c:pt>
                <c:pt idx="9">
                  <c:v>45.89</c:v>
                </c:pt>
                <c:pt idx="10">
                  <c:v>33.67</c:v>
                </c:pt>
                <c:pt idx="11">
                  <c:v>10.92</c:v>
                </c:pt>
                <c:pt idx="12">
                  <c:v>8.129999999999999</c:v>
                </c:pt>
                <c:pt idx="13">
                  <c:v>43.02</c:v>
                </c:pt>
                <c:pt idx="14">
                  <c:v>35.74</c:v>
                </c:pt>
                <c:pt idx="15">
                  <c:v>13.12</c:v>
                </c:pt>
                <c:pt idx="16">
                  <c:v>5.98</c:v>
                </c:pt>
                <c:pt idx="17">
                  <c:v>41.59</c:v>
                </c:pt>
                <c:pt idx="18">
                  <c:v>37.480000000000004</c:v>
                </c:pt>
                <c:pt idx="19">
                  <c:v>14.950000000000006</c:v>
                </c:pt>
                <c:pt idx="20">
                  <c:v>10.239999999999998</c:v>
                </c:pt>
                <c:pt idx="21">
                  <c:v>51.71</c:v>
                </c:pt>
                <c:pt idx="22">
                  <c:v>30.74</c:v>
                </c:pt>
                <c:pt idx="23">
                  <c:v>7.3199999999999985</c:v>
                </c:pt>
                <c:pt idx="24">
                  <c:v>15.92</c:v>
                </c:pt>
                <c:pt idx="25">
                  <c:v>44.07</c:v>
                </c:pt>
                <c:pt idx="26">
                  <c:v>29.91</c:v>
                </c:pt>
                <c:pt idx="27">
                  <c:v>10.11</c:v>
                </c:pt>
                <c:pt idx="28">
                  <c:v>9.8700000000000028</c:v>
                </c:pt>
                <c:pt idx="29">
                  <c:v>41.949999999999996</c:v>
                </c:pt>
                <c:pt idx="30">
                  <c:v>37.849999999999994</c:v>
                </c:pt>
                <c:pt idx="31">
                  <c:v>10.33</c:v>
                </c:pt>
              </c:numCache>
            </c:numRef>
          </c:val>
        </c:ser>
        <c:ser>
          <c:idx val="1"/>
          <c:order val="1"/>
          <c:tx>
            <c:strRef>
              <c:f>Лист19!$B$3</c:f>
              <c:strCache>
                <c:ptCount val="1"/>
                <c:pt idx="0">
                  <c:v>Республика Дагестан</c:v>
                </c:pt>
              </c:strCache>
            </c:strRef>
          </c:tx>
          <c:cat>
            <c:strRef>
              <c:f>Лист19!$C$1:$AJ$1</c:f>
              <c:strCache>
                <c:ptCount val="32"/>
                <c:pt idx="0">
                  <c:v>"2" Русский язык  7 класс</c:v>
                </c:pt>
                <c:pt idx="1">
                  <c:v>"3" Русский язык  7 класс</c:v>
                </c:pt>
                <c:pt idx="2">
                  <c:v>"4" Русский язык  7 класс</c:v>
                </c:pt>
                <c:pt idx="3">
                  <c:v>"5" Русский язык  7 класс</c:v>
                </c:pt>
                <c:pt idx="4">
                  <c:v>"2" Математика 7 класс</c:v>
                </c:pt>
                <c:pt idx="5">
                  <c:v>"3" Математика 7 класс</c:v>
                </c:pt>
                <c:pt idx="6">
                  <c:v>"4" Математика 7 класс</c:v>
                </c:pt>
                <c:pt idx="7">
                  <c:v>"5" Математика 7 класс</c:v>
                </c:pt>
                <c:pt idx="8">
                  <c:v>"2" Физика 7 класс</c:v>
                </c:pt>
                <c:pt idx="9">
                  <c:v>"3" Физика 7 класс</c:v>
                </c:pt>
                <c:pt idx="10">
                  <c:v>"4" Физика 7 класс</c:v>
                </c:pt>
                <c:pt idx="11">
                  <c:v>"5" Физика 7 класс</c:v>
                </c:pt>
                <c:pt idx="12">
                  <c:v>"2" Биология 7 класс</c:v>
                </c:pt>
                <c:pt idx="13">
                  <c:v>"3" Биология 7 класс</c:v>
                </c:pt>
                <c:pt idx="14">
                  <c:v>"4" Биология 7 класс</c:v>
                </c:pt>
                <c:pt idx="15">
                  <c:v>"5" Биология 7 класс</c:v>
                </c:pt>
                <c:pt idx="16">
                  <c:v>"2" История 7 класс</c:v>
                </c:pt>
                <c:pt idx="17">
                  <c:v>"3" История 7 класс</c:v>
                </c:pt>
                <c:pt idx="18">
                  <c:v>"4" История 7 класс</c:v>
                </c:pt>
                <c:pt idx="19">
                  <c:v>"5" История 7 класс</c:v>
                </c:pt>
                <c:pt idx="20">
                  <c:v>"2" География 7 класс</c:v>
                </c:pt>
                <c:pt idx="21">
                  <c:v>"3" География 7 класс</c:v>
                </c:pt>
                <c:pt idx="22">
                  <c:v>"4" География 7 класс</c:v>
                </c:pt>
                <c:pt idx="23">
                  <c:v>"5" География 7 класс</c:v>
                </c:pt>
                <c:pt idx="24">
                  <c:v>"2" Английский язык 7 класс</c:v>
                </c:pt>
                <c:pt idx="25">
                  <c:v>"3" Английский язык 7 класс</c:v>
                </c:pt>
                <c:pt idx="26">
                  <c:v>"4" Английский язык 7 класс</c:v>
                </c:pt>
                <c:pt idx="27">
                  <c:v>"5" Английский язык 7 класс</c:v>
                </c:pt>
                <c:pt idx="28">
                  <c:v>"2" Обществознание 7 класс</c:v>
                </c:pt>
                <c:pt idx="29">
                  <c:v>"3" Обществознание 7 класс</c:v>
                </c:pt>
                <c:pt idx="30">
                  <c:v>"4" Обществознание 7 класс</c:v>
                </c:pt>
                <c:pt idx="31">
                  <c:v>"5" Обществознание 7 класс</c:v>
                </c:pt>
              </c:strCache>
            </c:strRef>
          </c:cat>
          <c:val>
            <c:numRef>
              <c:f>Лист19!$C$3:$AJ$3</c:f>
              <c:numCache>
                <c:formatCode>General</c:formatCode>
                <c:ptCount val="32"/>
                <c:pt idx="0">
                  <c:v>12.17</c:v>
                </c:pt>
                <c:pt idx="1">
                  <c:v>48.7</c:v>
                </c:pt>
                <c:pt idx="2">
                  <c:v>32.5</c:v>
                </c:pt>
                <c:pt idx="3">
                  <c:v>6.64</c:v>
                </c:pt>
                <c:pt idx="4">
                  <c:v>8.7000000000000011</c:v>
                </c:pt>
                <c:pt idx="5">
                  <c:v>52.68</c:v>
                </c:pt>
                <c:pt idx="6">
                  <c:v>30.630000000000031</c:v>
                </c:pt>
                <c:pt idx="7">
                  <c:v>8</c:v>
                </c:pt>
                <c:pt idx="8">
                  <c:v>7.33</c:v>
                </c:pt>
                <c:pt idx="9">
                  <c:v>47.82</c:v>
                </c:pt>
                <c:pt idx="10">
                  <c:v>33.4</c:v>
                </c:pt>
                <c:pt idx="11">
                  <c:v>11.46</c:v>
                </c:pt>
                <c:pt idx="12">
                  <c:v>6.95</c:v>
                </c:pt>
                <c:pt idx="13">
                  <c:v>47.379999999999995</c:v>
                </c:pt>
                <c:pt idx="14">
                  <c:v>33.839999999999996</c:v>
                </c:pt>
                <c:pt idx="15">
                  <c:v>11.82</c:v>
                </c:pt>
                <c:pt idx="16">
                  <c:v>5.1099999999999985</c:v>
                </c:pt>
                <c:pt idx="17">
                  <c:v>43.720000000000013</c:v>
                </c:pt>
                <c:pt idx="18">
                  <c:v>38</c:v>
                </c:pt>
                <c:pt idx="19">
                  <c:v>13.18</c:v>
                </c:pt>
                <c:pt idx="20">
                  <c:v>7.63</c:v>
                </c:pt>
                <c:pt idx="21">
                  <c:v>51.18</c:v>
                </c:pt>
                <c:pt idx="22">
                  <c:v>32.090000000000003</c:v>
                </c:pt>
                <c:pt idx="23">
                  <c:v>9.1</c:v>
                </c:pt>
                <c:pt idx="24">
                  <c:v>9.92</c:v>
                </c:pt>
                <c:pt idx="25">
                  <c:v>49.33</c:v>
                </c:pt>
                <c:pt idx="26">
                  <c:v>31.759999999999987</c:v>
                </c:pt>
                <c:pt idx="27">
                  <c:v>8.99</c:v>
                </c:pt>
                <c:pt idx="28">
                  <c:v>9.120000000000001</c:v>
                </c:pt>
                <c:pt idx="29">
                  <c:v>48.06</c:v>
                </c:pt>
                <c:pt idx="30">
                  <c:v>33.449999999999996</c:v>
                </c:pt>
                <c:pt idx="31">
                  <c:v>9.3600000000000048</c:v>
                </c:pt>
              </c:numCache>
            </c:numRef>
          </c:val>
        </c:ser>
        <c:ser>
          <c:idx val="2"/>
          <c:order val="2"/>
          <c:tx>
            <c:strRef>
              <c:f>Лист19!$B$4</c:f>
              <c:strCache>
                <c:ptCount val="1"/>
                <c:pt idx="0">
                  <c:v>Кизлярский муниципальный район</c:v>
                </c:pt>
              </c:strCache>
            </c:strRef>
          </c:tx>
          <c:cat>
            <c:strRef>
              <c:f>Лист19!$C$1:$AJ$1</c:f>
              <c:strCache>
                <c:ptCount val="32"/>
                <c:pt idx="0">
                  <c:v>"2" Русский язык  7 класс</c:v>
                </c:pt>
                <c:pt idx="1">
                  <c:v>"3" Русский язык  7 класс</c:v>
                </c:pt>
                <c:pt idx="2">
                  <c:v>"4" Русский язык  7 класс</c:v>
                </c:pt>
                <c:pt idx="3">
                  <c:v>"5" Русский язык  7 класс</c:v>
                </c:pt>
                <c:pt idx="4">
                  <c:v>"2" Математика 7 класс</c:v>
                </c:pt>
                <c:pt idx="5">
                  <c:v>"3" Математика 7 класс</c:v>
                </c:pt>
                <c:pt idx="6">
                  <c:v>"4" Математика 7 класс</c:v>
                </c:pt>
                <c:pt idx="7">
                  <c:v>"5" Математика 7 класс</c:v>
                </c:pt>
                <c:pt idx="8">
                  <c:v>"2" Физика 7 класс</c:v>
                </c:pt>
                <c:pt idx="9">
                  <c:v>"3" Физика 7 класс</c:v>
                </c:pt>
                <c:pt idx="10">
                  <c:v>"4" Физика 7 класс</c:v>
                </c:pt>
                <c:pt idx="11">
                  <c:v>"5" Физика 7 класс</c:v>
                </c:pt>
                <c:pt idx="12">
                  <c:v>"2" Биология 7 класс</c:v>
                </c:pt>
                <c:pt idx="13">
                  <c:v>"3" Биология 7 класс</c:v>
                </c:pt>
                <c:pt idx="14">
                  <c:v>"4" Биология 7 класс</c:v>
                </c:pt>
                <c:pt idx="15">
                  <c:v>"5" Биология 7 класс</c:v>
                </c:pt>
                <c:pt idx="16">
                  <c:v>"2" История 7 класс</c:v>
                </c:pt>
                <c:pt idx="17">
                  <c:v>"3" История 7 класс</c:v>
                </c:pt>
                <c:pt idx="18">
                  <c:v>"4" История 7 класс</c:v>
                </c:pt>
                <c:pt idx="19">
                  <c:v>"5" История 7 класс</c:v>
                </c:pt>
                <c:pt idx="20">
                  <c:v>"2" География 7 класс</c:v>
                </c:pt>
                <c:pt idx="21">
                  <c:v>"3" География 7 класс</c:v>
                </c:pt>
                <c:pt idx="22">
                  <c:v>"4" География 7 класс</c:v>
                </c:pt>
                <c:pt idx="23">
                  <c:v>"5" География 7 класс</c:v>
                </c:pt>
                <c:pt idx="24">
                  <c:v>"2" Английский язык 7 класс</c:v>
                </c:pt>
                <c:pt idx="25">
                  <c:v>"3" Английский язык 7 класс</c:v>
                </c:pt>
                <c:pt idx="26">
                  <c:v>"4" Английский язык 7 класс</c:v>
                </c:pt>
                <c:pt idx="27">
                  <c:v>"5" Английский язык 7 класс</c:v>
                </c:pt>
                <c:pt idx="28">
                  <c:v>"2" Обществознание 7 класс</c:v>
                </c:pt>
                <c:pt idx="29">
                  <c:v>"3" Обществознание 7 класс</c:v>
                </c:pt>
                <c:pt idx="30">
                  <c:v>"4" Обществознание 7 класс</c:v>
                </c:pt>
                <c:pt idx="31">
                  <c:v>"5" Обществознание 7 класс</c:v>
                </c:pt>
              </c:strCache>
            </c:strRef>
          </c:cat>
          <c:val>
            <c:numRef>
              <c:f>Лист19!$C$4:$AJ$4</c:f>
              <c:numCache>
                <c:formatCode>General</c:formatCode>
                <c:ptCount val="32"/>
                <c:pt idx="0">
                  <c:v>14.350000000000026</c:v>
                </c:pt>
                <c:pt idx="1">
                  <c:v>47.13</c:v>
                </c:pt>
                <c:pt idx="2">
                  <c:v>32.56</c:v>
                </c:pt>
                <c:pt idx="3">
                  <c:v>5.96</c:v>
                </c:pt>
                <c:pt idx="4">
                  <c:v>9.3700000000000028</c:v>
                </c:pt>
                <c:pt idx="5">
                  <c:v>55.04</c:v>
                </c:pt>
                <c:pt idx="6">
                  <c:v>29.51</c:v>
                </c:pt>
                <c:pt idx="7">
                  <c:v>6.09</c:v>
                </c:pt>
                <c:pt idx="8">
                  <c:v>6.94</c:v>
                </c:pt>
                <c:pt idx="9">
                  <c:v>52.790000000000013</c:v>
                </c:pt>
                <c:pt idx="10">
                  <c:v>31.02</c:v>
                </c:pt>
                <c:pt idx="11">
                  <c:v>9.25</c:v>
                </c:pt>
                <c:pt idx="12">
                  <c:v>8.08</c:v>
                </c:pt>
                <c:pt idx="13">
                  <c:v>39.720000000000013</c:v>
                </c:pt>
                <c:pt idx="14">
                  <c:v>42.730000000000011</c:v>
                </c:pt>
                <c:pt idx="15">
                  <c:v>9.4700000000000006</c:v>
                </c:pt>
                <c:pt idx="16">
                  <c:v>7.71</c:v>
                </c:pt>
                <c:pt idx="17">
                  <c:v>40.160000000000011</c:v>
                </c:pt>
                <c:pt idx="18">
                  <c:v>38.83</c:v>
                </c:pt>
                <c:pt idx="19">
                  <c:v>13.3</c:v>
                </c:pt>
                <c:pt idx="20">
                  <c:v>9.06</c:v>
                </c:pt>
                <c:pt idx="21">
                  <c:v>54.39</c:v>
                </c:pt>
                <c:pt idx="22">
                  <c:v>24.56</c:v>
                </c:pt>
                <c:pt idx="23">
                  <c:v>11.99</c:v>
                </c:pt>
                <c:pt idx="24">
                  <c:v>19.149999999999999</c:v>
                </c:pt>
                <c:pt idx="25">
                  <c:v>50.620000000000012</c:v>
                </c:pt>
                <c:pt idx="26">
                  <c:v>25.53</c:v>
                </c:pt>
                <c:pt idx="27">
                  <c:v>4.7</c:v>
                </c:pt>
                <c:pt idx="28">
                  <c:v>9.67</c:v>
                </c:pt>
                <c:pt idx="29">
                  <c:v>48.04</c:v>
                </c:pt>
                <c:pt idx="30">
                  <c:v>32.93</c:v>
                </c:pt>
                <c:pt idx="31">
                  <c:v>9.3700000000000028</c:v>
                </c:pt>
              </c:numCache>
            </c:numRef>
          </c:val>
        </c:ser>
        <c:ser>
          <c:idx val="3"/>
          <c:order val="3"/>
          <c:tx>
            <c:strRef>
              <c:f>Лист19!$B$5</c:f>
              <c:strCache>
                <c:ptCount val="1"/>
                <c:pt idx="0">
                  <c:v>Муниципальное казенное общеобразовательное учреждение "Аверьяновская средняя общеобразовательная школа"</c:v>
                </c:pt>
              </c:strCache>
            </c:strRef>
          </c:tx>
          <c:cat>
            <c:strRef>
              <c:f>Лист19!$C$1:$AJ$1</c:f>
              <c:strCache>
                <c:ptCount val="32"/>
                <c:pt idx="0">
                  <c:v>"2" Русский язык  7 класс</c:v>
                </c:pt>
                <c:pt idx="1">
                  <c:v>"3" Русский язык  7 класс</c:v>
                </c:pt>
                <c:pt idx="2">
                  <c:v>"4" Русский язык  7 класс</c:v>
                </c:pt>
                <c:pt idx="3">
                  <c:v>"5" Русский язык  7 класс</c:v>
                </c:pt>
                <c:pt idx="4">
                  <c:v>"2" Математика 7 класс</c:v>
                </c:pt>
                <c:pt idx="5">
                  <c:v>"3" Математика 7 класс</c:v>
                </c:pt>
                <c:pt idx="6">
                  <c:v>"4" Математика 7 класс</c:v>
                </c:pt>
                <c:pt idx="7">
                  <c:v>"5" Математика 7 класс</c:v>
                </c:pt>
                <c:pt idx="8">
                  <c:v>"2" Физика 7 класс</c:v>
                </c:pt>
                <c:pt idx="9">
                  <c:v>"3" Физика 7 класс</c:v>
                </c:pt>
                <c:pt idx="10">
                  <c:v>"4" Физика 7 класс</c:v>
                </c:pt>
                <c:pt idx="11">
                  <c:v>"5" Физика 7 класс</c:v>
                </c:pt>
                <c:pt idx="12">
                  <c:v>"2" Биология 7 класс</c:v>
                </c:pt>
                <c:pt idx="13">
                  <c:v>"3" Биология 7 класс</c:v>
                </c:pt>
                <c:pt idx="14">
                  <c:v>"4" Биология 7 класс</c:v>
                </c:pt>
                <c:pt idx="15">
                  <c:v>"5" Биология 7 класс</c:v>
                </c:pt>
                <c:pt idx="16">
                  <c:v>"2" История 7 класс</c:v>
                </c:pt>
                <c:pt idx="17">
                  <c:v>"3" История 7 класс</c:v>
                </c:pt>
                <c:pt idx="18">
                  <c:v>"4" История 7 класс</c:v>
                </c:pt>
                <c:pt idx="19">
                  <c:v>"5" История 7 класс</c:v>
                </c:pt>
                <c:pt idx="20">
                  <c:v>"2" География 7 класс</c:v>
                </c:pt>
                <c:pt idx="21">
                  <c:v>"3" География 7 класс</c:v>
                </c:pt>
                <c:pt idx="22">
                  <c:v>"4" География 7 класс</c:v>
                </c:pt>
                <c:pt idx="23">
                  <c:v>"5" География 7 класс</c:v>
                </c:pt>
                <c:pt idx="24">
                  <c:v>"2" Английский язык 7 класс</c:v>
                </c:pt>
                <c:pt idx="25">
                  <c:v>"3" Английский язык 7 класс</c:v>
                </c:pt>
                <c:pt idx="26">
                  <c:v>"4" Английский язык 7 класс</c:v>
                </c:pt>
                <c:pt idx="27">
                  <c:v>"5" Английский язык 7 класс</c:v>
                </c:pt>
                <c:pt idx="28">
                  <c:v>"2" Обществознание 7 класс</c:v>
                </c:pt>
                <c:pt idx="29">
                  <c:v>"3" Обществознание 7 класс</c:v>
                </c:pt>
                <c:pt idx="30">
                  <c:v>"4" Обществознание 7 класс</c:v>
                </c:pt>
                <c:pt idx="31">
                  <c:v>"5" Обществознание 7 класс</c:v>
                </c:pt>
              </c:strCache>
            </c:strRef>
          </c:cat>
          <c:val>
            <c:numRef>
              <c:f>Лист19!$C$5:$AJ$5</c:f>
              <c:numCache>
                <c:formatCode>General</c:formatCode>
                <c:ptCount val="32"/>
                <c:pt idx="0">
                  <c:v>12.31</c:v>
                </c:pt>
                <c:pt idx="1">
                  <c:v>55.379999999999995</c:v>
                </c:pt>
                <c:pt idx="2">
                  <c:v>23.08</c:v>
                </c:pt>
                <c:pt idx="3">
                  <c:v>9.2299999999999986</c:v>
                </c:pt>
                <c:pt idx="4">
                  <c:v>0</c:v>
                </c:pt>
                <c:pt idx="5">
                  <c:v>0</c:v>
                </c:pt>
                <c:pt idx="6">
                  <c:v>0</c:v>
                </c:pt>
                <c:pt idx="7">
                  <c:v>0</c:v>
                </c:pt>
                <c:pt idx="8">
                  <c:v>0</c:v>
                </c:pt>
                <c:pt idx="9">
                  <c:v>38.809999999999995</c:v>
                </c:pt>
                <c:pt idx="10">
                  <c:v>44.78</c:v>
                </c:pt>
                <c:pt idx="11">
                  <c:v>16.420000000000002</c:v>
                </c:pt>
                <c:pt idx="12">
                  <c:v>7.46</c:v>
                </c:pt>
                <c:pt idx="13">
                  <c:v>37.309999999999995</c:v>
                </c:pt>
                <c:pt idx="14">
                  <c:v>41.790000000000013</c:v>
                </c:pt>
                <c:pt idx="15">
                  <c:v>13.43</c:v>
                </c:pt>
                <c:pt idx="16">
                  <c:v>9.7199999999999989</c:v>
                </c:pt>
                <c:pt idx="17">
                  <c:v>45.83</c:v>
                </c:pt>
                <c:pt idx="18">
                  <c:v>34.720000000000013</c:v>
                </c:pt>
                <c:pt idx="19">
                  <c:v>9.7199999999999989</c:v>
                </c:pt>
                <c:pt idx="20">
                  <c:v>0</c:v>
                </c:pt>
                <c:pt idx="21">
                  <c:v>29.41</c:v>
                </c:pt>
                <c:pt idx="22">
                  <c:v>20.59</c:v>
                </c:pt>
                <c:pt idx="23">
                  <c:v>50</c:v>
                </c:pt>
                <c:pt idx="24">
                  <c:v>48.48</c:v>
                </c:pt>
                <c:pt idx="25">
                  <c:v>42.42</c:v>
                </c:pt>
                <c:pt idx="26">
                  <c:v>9.09</c:v>
                </c:pt>
                <c:pt idx="27">
                  <c:v>0</c:v>
                </c:pt>
                <c:pt idx="28">
                  <c:v>0</c:v>
                </c:pt>
                <c:pt idx="29">
                  <c:v>34.290000000000013</c:v>
                </c:pt>
                <c:pt idx="30">
                  <c:v>57.14</c:v>
                </c:pt>
                <c:pt idx="31">
                  <c:v>8.57</c:v>
                </c:pt>
              </c:numCache>
            </c:numRef>
          </c:val>
        </c:ser>
        <c:shape val="box"/>
        <c:axId val="116757248"/>
        <c:axId val="116758784"/>
        <c:axId val="0"/>
      </c:bar3DChart>
      <c:catAx>
        <c:axId val="116757248"/>
        <c:scaling>
          <c:orientation val="minMax"/>
        </c:scaling>
        <c:axPos val="b"/>
        <c:tickLblPos val="nextTo"/>
        <c:crossAx val="116758784"/>
        <c:crosses val="autoZero"/>
        <c:auto val="1"/>
        <c:lblAlgn val="ctr"/>
        <c:lblOffset val="100"/>
      </c:catAx>
      <c:valAx>
        <c:axId val="116758784"/>
        <c:scaling>
          <c:orientation val="minMax"/>
        </c:scaling>
        <c:axPos val="l"/>
        <c:majorGridlines/>
        <c:numFmt formatCode="General" sourceLinked="1"/>
        <c:tickLblPos val="nextTo"/>
        <c:crossAx val="116757248"/>
        <c:crosses val="autoZero"/>
        <c:crossBetween val="between"/>
      </c:valAx>
    </c:plotArea>
    <c:legend>
      <c:legendPos val="r"/>
      <c:layout>
        <c:manualLayout>
          <c:xMode val="edge"/>
          <c:yMode val="edge"/>
          <c:x val="0.91040307461567305"/>
          <c:y val="3.1126882166045033E-2"/>
          <c:w val="8.2794204295891557E-2"/>
          <c:h val="0.96830915872358503"/>
        </c:manualLayout>
      </c:layout>
    </c:legend>
    <c:plotVisOnly val="1"/>
  </c:chart>
  <c:externalData r:id="rId1"/>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3.3870631148834679E-2"/>
          <c:y val="2.4617560277249192E-2"/>
          <c:w val="0.82644099749223998"/>
          <c:h val="0.64421652670356333"/>
        </c:manualLayout>
      </c:layout>
      <c:bar3DChart>
        <c:barDir val="col"/>
        <c:grouping val="clustered"/>
        <c:ser>
          <c:idx val="0"/>
          <c:order val="0"/>
          <c:tx>
            <c:strRef>
              <c:f>Лист20!$B$2</c:f>
              <c:strCache>
                <c:ptCount val="1"/>
                <c:pt idx="0">
                  <c:v>Вся выборка</c:v>
                </c:pt>
              </c:strCache>
            </c:strRef>
          </c:tx>
          <c:cat>
            <c:strRef>
              <c:f>Лист20!$C$1:$AJ$1</c:f>
              <c:strCache>
                <c:ptCount val="32"/>
                <c:pt idx="0">
                  <c:v>"2" Русский язык 8 класс</c:v>
                </c:pt>
                <c:pt idx="1">
                  <c:v>"3" Русский язык 8 класс</c:v>
                </c:pt>
                <c:pt idx="2">
                  <c:v>"4" Русский язык 8 класс</c:v>
                </c:pt>
                <c:pt idx="3">
                  <c:v>"5" Русский язык 8 класс</c:v>
                </c:pt>
                <c:pt idx="4">
                  <c:v>"2"Математика 8 класс</c:v>
                </c:pt>
                <c:pt idx="5">
                  <c:v>"3"Математика 8 класс</c:v>
                </c:pt>
                <c:pt idx="6">
                  <c:v>"4"Математика 8 класс</c:v>
                </c:pt>
                <c:pt idx="7">
                  <c:v>"5"Математика 8 класс</c:v>
                </c:pt>
                <c:pt idx="8">
                  <c:v>"2"Физика 8 класс</c:v>
                </c:pt>
                <c:pt idx="9">
                  <c:v>"3"Физика 8 класс</c:v>
                </c:pt>
                <c:pt idx="10">
                  <c:v>"4"Физика 8 класс</c:v>
                </c:pt>
                <c:pt idx="11">
                  <c:v>"5"Физика 8 класс</c:v>
                </c:pt>
                <c:pt idx="12">
                  <c:v>"2"Химия 8 класс</c:v>
                </c:pt>
                <c:pt idx="13">
                  <c:v>"3"Химия 8 класс</c:v>
                </c:pt>
                <c:pt idx="14">
                  <c:v>"4"Химия 8 класс</c:v>
                </c:pt>
                <c:pt idx="15">
                  <c:v>"5"Химия 8 класс</c:v>
                </c:pt>
                <c:pt idx="16">
                  <c:v>"2"Биология линейная 8 класс</c:v>
                </c:pt>
                <c:pt idx="17">
                  <c:v>"3"Биология линейная 8 класс</c:v>
                </c:pt>
                <c:pt idx="18">
                  <c:v>"4"Биология линейная 8 класс</c:v>
                </c:pt>
                <c:pt idx="19">
                  <c:v>"5"Биология линейная 8 класс</c:v>
                </c:pt>
                <c:pt idx="20">
                  <c:v>"2"История 8 класс</c:v>
                </c:pt>
                <c:pt idx="21">
                  <c:v>"3"История 8 класс</c:v>
                </c:pt>
                <c:pt idx="22">
                  <c:v>"4"История 8 класс</c:v>
                </c:pt>
                <c:pt idx="23">
                  <c:v>"5"История 8 класс</c:v>
                </c:pt>
                <c:pt idx="24">
                  <c:v>"2"География 8 класс</c:v>
                </c:pt>
                <c:pt idx="25">
                  <c:v>"3"География 8 класс</c:v>
                </c:pt>
                <c:pt idx="26">
                  <c:v>"4"География 8 класс</c:v>
                </c:pt>
                <c:pt idx="27">
                  <c:v>"5"География 8 класс</c:v>
                </c:pt>
                <c:pt idx="28">
                  <c:v>"2"Обществознание 8 класс</c:v>
                </c:pt>
                <c:pt idx="29">
                  <c:v>"3"Обществознание 8 класс</c:v>
                </c:pt>
                <c:pt idx="30">
                  <c:v>"4"Обществознание 8 класс</c:v>
                </c:pt>
                <c:pt idx="31">
                  <c:v>"5"Обществознание 8 класс</c:v>
                </c:pt>
              </c:strCache>
            </c:strRef>
          </c:cat>
          <c:val>
            <c:numRef>
              <c:f>Лист20!$C$2:$AJ$2</c:f>
              <c:numCache>
                <c:formatCode>General</c:formatCode>
                <c:ptCount val="32"/>
                <c:pt idx="0">
                  <c:v>15.57</c:v>
                </c:pt>
                <c:pt idx="1">
                  <c:v>37.800000000000004</c:v>
                </c:pt>
                <c:pt idx="2">
                  <c:v>37.949999999999996</c:v>
                </c:pt>
                <c:pt idx="3">
                  <c:v>8.67</c:v>
                </c:pt>
                <c:pt idx="4">
                  <c:v>10</c:v>
                </c:pt>
                <c:pt idx="5">
                  <c:v>57.25</c:v>
                </c:pt>
                <c:pt idx="6">
                  <c:v>29.01</c:v>
                </c:pt>
                <c:pt idx="7">
                  <c:v>3.73</c:v>
                </c:pt>
                <c:pt idx="8">
                  <c:v>9.4700000000000006</c:v>
                </c:pt>
                <c:pt idx="9">
                  <c:v>46.690000000000012</c:v>
                </c:pt>
                <c:pt idx="10">
                  <c:v>33.879999999999995</c:v>
                </c:pt>
                <c:pt idx="11">
                  <c:v>9.9600000000000026</c:v>
                </c:pt>
                <c:pt idx="12">
                  <c:v>5.37</c:v>
                </c:pt>
                <c:pt idx="13">
                  <c:v>36.690000000000012</c:v>
                </c:pt>
                <c:pt idx="14">
                  <c:v>39.25</c:v>
                </c:pt>
                <c:pt idx="15">
                  <c:v>18.68</c:v>
                </c:pt>
                <c:pt idx="16">
                  <c:v>6.2</c:v>
                </c:pt>
                <c:pt idx="17">
                  <c:v>45.53</c:v>
                </c:pt>
                <c:pt idx="18">
                  <c:v>37.800000000000004</c:v>
                </c:pt>
                <c:pt idx="19">
                  <c:v>10.47</c:v>
                </c:pt>
                <c:pt idx="20">
                  <c:v>5.6599999999999975</c:v>
                </c:pt>
                <c:pt idx="21">
                  <c:v>41.6</c:v>
                </c:pt>
                <c:pt idx="22">
                  <c:v>38.660000000000011</c:v>
                </c:pt>
                <c:pt idx="23">
                  <c:v>14.09</c:v>
                </c:pt>
                <c:pt idx="24">
                  <c:v>8.93</c:v>
                </c:pt>
                <c:pt idx="25">
                  <c:v>48.620000000000012</c:v>
                </c:pt>
                <c:pt idx="26">
                  <c:v>34.339999999999996</c:v>
                </c:pt>
                <c:pt idx="27">
                  <c:v>8.120000000000001</c:v>
                </c:pt>
                <c:pt idx="28">
                  <c:v>8.99</c:v>
                </c:pt>
                <c:pt idx="29">
                  <c:v>46.8</c:v>
                </c:pt>
                <c:pt idx="30">
                  <c:v>34.03</c:v>
                </c:pt>
                <c:pt idx="31">
                  <c:v>10.18</c:v>
                </c:pt>
              </c:numCache>
            </c:numRef>
          </c:val>
        </c:ser>
        <c:ser>
          <c:idx val="1"/>
          <c:order val="1"/>
          <c:tx>
            <c:strRef>
              <c:f>Лист20!$B$3</c:f>
              <c:strCache>
                <c:ptCount val="1"/>
                <c:pt idx="0">
                  <c:v>Республика Дагестан</c:v>
                </c:pt>
              </c:strCache>
            </c:strRef>
          </c:tx>
          <c:cat>
            <c:strRef>
              <c:f>Лист20!$C$1:$AJ$1</c:f>
              <c:strCache>
                <c:ptCount val="32"/>
                <c:pt idx="0">
                  <c:v>"2" Русский язык 8 класс</c:v>
                </c:pt>
                <c:pt idx="1">
                  <c:v>"3" Русский язык 8 класс</c:v>
                </c:pt>
                <c:pt idx="2">
                  <c:v>"4" Русский язык 8 класс</c:v>
                </c:pt>
                <c:pt idx="3">
                  <c:v>"5" Русский язык 8 класс</c:v>
                </c:pt>
                <c:pt idx="4">
                  <c:v>"2"Математика 8 класс</c:v>
                </c:pt>
                <c:pt idx="5">
                  <c:v>"3"Математика 8 класс</c:v>
                </c:pt>
                <c:pt idx="6">
                  <c:v>"4"Математика 8 класс</c:v>
                </c:pt>
                <c:pt idx="7">
                  <c:v>"5"Математика 8 класс</c:v>
                </c:pt>
                <c:pt idx="8">
                  <c:v>"2"Физика 8 класс</c:v>
                </c:pt>
                <c:pt idx="9">
                  <c:v>"3"Физика 8 класс</c:v>
                </c:pt>
                <c:pt idx="10">
                  <c:v>"4"Физика 8 класс</c:v>
                </c:pt>
                <c:pt idx="11">
                  <c:v>"5"Физика 8 класс</c:v>
                </c:pt>
                <c:pt idx="12">
                  <c:v>"2"Химия 8 класс</c:v>
                </c:pt>
                <c:pt idx="13">
                  <c:v>"3"Химия 8 класс</c:v>
                </c:pt>
                <c:pt idx="14">
                  <c:v>"4"Химия 8 класс</c:v>
                </c:pt>
                <c:pt idx="15">
                  <c:v>"5"Химия 8 класс</c:v>
                </c:pt>
                <c:pt idx="16">
                  <c:v>"2"Биология линейная 8 класс</c:v>
                </c:pt>
                <c:pt idx="17">
                  <c:v>"3"Биология линейная 8 класс</c:v>
                </c:pt>
                <c:pt idx="18">
                  <c:v>"4"Биология линейная 8 класс</c:v>
                </c:pt>
                <c:pt idx="19">
                  <c:v>"5"Биология линейная 8 класс</c:v>
                </c:pt>
                <c:pt idx="20">
                  <c:v>"2"История 8 класс</c:v>
                </c:pt>
                <c:pt idx="21">
                  <c:v>"3"История 8 класс</c:v>
                </c:pt>
                <c:pt idx="22">
                  <c:v>"4"История 8 класс</c:v>
                </c:pt>
                <c:pt idx="23">
                  <c:v>"5"История 8 класс</c:v>
                </c:pt>
                <c:pt idx="24">
                  <c:v>"2"География 8 класс</c:v>
                </c:pt>
                <c:pt idx="25">
                  <c:v>"3"География 8 класс</c:v>
                </c:pt>
                <c:pt idx="26">
                  <c:v>"4"География 8 класс</c:v>
                </c:pt>
                <c:pt idx="27">
                  <c:v>"5"География 8 класс</c:v>
                </c:pt>
                <c:pt idx="28">
                  <c:v>"2"Обществознание 8 класс</c:v>
                </c:pt>
                <c:pt idx="29">
                  <c:v>"3"Обществознание 8 класс</c:v>
                </c:pt>
                <c:pt idx="30">
                  <c:v>"4"Обществознание 8 класс</c:v>
                </c:pt>
                <c:pt idx="31">
                  <c:v>"5"Обществознание 8 класс</c:v>
                </c:pt>
              </c:strCache>
            </c:strRef>
          </c:cat>
          <c:val>
            <c:numRef>
              <c:f>Лист20!$C$3:$AJ$3</c:f>
              <c:numCache>
                <c:formatCode>General</c:formatCode>
                <c:ptCount val="32"/>
                <c:pt idx="0">
                  <c:v>13.96</c:v>
                </c:pt>
                <c:pt idx="1">
                  <c:v>43.290000000000013</c:v>
                </c:pt>
                <c:pt idx="2">
                  <c:v>35.339999999999996</c:v>
                </c:pt>
                <c:pt idx="3">
                  <c:v>7.41</c:v>
                </c:pt>
                <c:pt idx="4">
                  <c:v>9.83</c:v>
                </c:pt>
                <c:pt idx="5">
                  <c:v>57.09</c:v>
                </c:pt>
                <c:pt idx="6">
                  <c:v>28.09</c:v>
                </c:pt>
                <c:pt idx="7">
                  <c:v>4.99</c:v>
                </c:pt>
                <c:pt idx="8">
                  <c:v>7.23</c:v>
                </c:pt>
                <c:pt idx="9">
                  <c:v>48.09</c:v>
                </c:pt>
                <c:pt idx="10">
                  <c:v>31.919999999999987</c:v>
                </c:pt>
                <c:pt idx="11">
                  <c:v>12.76</c:v>
                </c:pt>
                <c:pt idx="12">
                  <c:v>7.1099999999999985</c:v>
                </c:pt>
                <c:pt idx="13">
                  <c:v>46.620000000000012</c:v>
                </c:pt>
                <c:pt idx="14">
                  <c:v>34.260000000000012</c:v>
                </c:pt>
                <c:pt idx="15">
                  <c:v>12.01</c:v>
                </c:pt>
                <c:pt idx="16">
                  <c:v>7.8599999999999985</c:v>
                </c:pt>
                <c:pt idx="17">
                  <c:v>47.39</c:v>
                </c:pt>
                <c:pt idx="18">
                  <c:v>34.790000000000013</c:v>
                </c:pt>
                <c:pt idx="19">
                  <c:v>9.9600000000000026</c:v>
                </c:pt>
                <c:pt idx="20">
                  <c:v>5.3199999999999985</c:v>
                </c:pt>
                <c:pt idx="21">
                  <c:v>47.28</c:v>
                </c:pt>
                <c:pt idx="22">
                  <c:v>35.190000000000012</c:v>
                </c:pt>
                <c:pt idx="23">
                  <c:v>12.219999999999999</c:v>
                </c:pt>
                <c:pt idx="24">
                  <c:v>6.25</c:v>
                </c:pt>
                <c:pt idx="25">
                  <c:v>50.790000000000013</c:v>
                </c:pt>
                <c:pt idx="26">
                  <c:v>33.730000000000011</c:v>
                </c:pt>
                <c:pt idx="27">
                  <c:v>9.2199999999999989</c:v>
                </c:pt>
                <c:pt idx="28">
                  <c:v>8.2299999999999986</c:v>
                </c:pt>
                <c:pt idx="29">
                  <c:v>51.46</c:v>
                </c:pt>
                <c:pt idx="30">
                  <c:v>31.59</c:v>
                </c:pt>
                <c:pt idx="31">
                  <c:v>8.7199999999999989</c:v>
                </c:pt>
              </c:numCache>
            </c:numRef>
          </c:val>
        </c:ser>
        <c:ser>
          <c:idx val="2"/>
          <c:order val="2"/>
          <c:tx>
            <c:strRef>
              <c:f>Лист20!$B$4</c:f>
              <c:strCache>
                <c:ptCount val="1"/>
                <c:pt idx="0">
                  <c:v>Кизлярский муниципальный район</c:v>
                </c:pt>
              </c:strCache>
            </c:strRef>
          </c:tx>
          <c:cat>
            <c:strRef>
              <c:f>Лист20!$C$1:$AJ$1</c:f>
              <c:strCache>
                <c:ptCount val="32"/>
                <c:pt idx="0">
                  <c:v>"2" Русский язык 8 класс</c:v>
                </c:pt>
                <c:pt idx="1">
                  <c:v>"3" Русский язык 8 класс</c:v>
                </c:pt>
                <c:pt idx="2">
                  <c:v>"4" Русский язык 8 класс</c:v>
                </c:pt>
                <c:pt idx="3">
                  <c:v>"5" Русский язык 8 класс</c:v>
                </c:pt>
                <c:pt idx="4">
                  <c:v>"2"Математика 8 класс</c:v>
                </c:pt>
                <c:pt idx="5">
                  <c:v>"3"Математика 8 класс</c:v>
                </c:pt>
                <c:pt idx="6">
                  <c:v>"4"Математика 8 класс</c:v>
                </c:pt>
                <c:pt idx="7">
                  <c:v>"5"Математика 8 класс</c:v>
                </c:pt>
                <c:pt idx="8">
                  <c:v>"2"Физика 8 класс</c:v>
                </c:pt>
                <c:pt idx="9">
                  <c:v>"3"Физика 8 класс</c:v>
                </c:pt>
                <c:pt idx="10">
                  <c:v>"4"Физика 8 класс</c:v>
                </c:pt>
                <c:pt idx="11">
                  <c:v>"5"Физика 8 класс</c:v>
                </c:pt>
                <c:pt idx="12">
                  <c:v>"2"Химия 8 класс</c:v>
                </c:pt>
                <c:pt idx="13">
                  <c:v>"3"Химия 8 класс</c:v>
                </c:pt>
                <c:pt idx="14">
                  <c:v>"4"Химия 8 класс</c:v>
                </c:pt>
                <c:pt idx="15">
                  <c:v>"5"Химия 8 класс</c:v>
                </c:pt>
                <c:pt idx="16">
                  <c:v>"2"Биология линейная 8 класс</c:v>
                </c:pt>
                <c:pt idx="17">
                  <c:v>"3"Биология линейная 8 класс</c:v>
                </c:pt>
                <c:pt idx="18">
                  <c:v>"4"Биология линейная 8 класс</c:v>
                </c:pt>
                <c:pt idx="19">
                  <c:v>"5"Биология линейная 8 класс</c:v>
                </c:pt>
                <c:pt idx="20">
                  <c:v>"2"История 8 класс</c:v>
                </c:pt>
                <c:pt idx="21">
                  <c:v>"3"История 8 класс</c:v>
                </c:pt>
                <c:pt idx="22">
                  <c:v>"4"История 8 класс</c:v>
                </c:pt>
                <c:pt idx="23">
                  <c:v>"5"История 8 класс</c:v>
                </c:pt>
                <c:pt idx="24">
                  <c:v>"2"География 8 класс</c:v>
                </c:pt>
                <c:pt idx="25">
                  <c:v>"3"География 8 класс</c:v>
                </c:pt>
                <c:pt idx="26">
                  <c:v>"4"География 8 класс</c:v>
                </c:pt>
                <c:pt idx="27">
                  <c:v>"5"География 8 класс</c:v>
                </c:pt>
                <c:pt idx="28">
                  <c:v>"2"Обществознание 8 класс</c:v>
                </c:pt>
                <c:pt idx="29">
                  <c:v>"3"Обществознание 8 класс</c:v>
                </c:pt>
                <c:pt idx="30">
                  <c:v>"4"Обществознание 8 класс</c:v>
                </c:pt>
                <c:pt idx="31">
                  <c:v>"5"Обществознание 8 класс</c:v>
                </c:pt>
              </c:strCache>
            </c:strRef>
          </c:cat>
          <c:val>
            <c:numRef>
              <c:f>Лист20!$C$4:$AJ$4</c:f>
              <c:numCache>
                <c:formatCode>General</c:formatCode>
                <c:ptCount val="32"/>
                <c:pt idx="0">
                  <c:v>18.34</c:v>
                </c:pt>
                <c:pt idx="1">
                  <c:v>41.86</c:v>
                </c:pt>
                <c:pt idx="2">
                  <c:v>32.809999999999995</c:v>
                </c:pt>
                <c:pt idx="3">
                  <c:v>7</c:v>
                </c:pt>
                <c:pt idx="4">
                  <c:v>11.26</c:v>
                </c:pt>
                <c:pt idx="5">
                  <c:v>59.32</c:v>
                </c:pt>
                <c:pt idx="6">
                  <c:v>27.72</c:v>
                </c:pt>
                <c:pt idx="7">
                  <c:v>1.6900000000000068</c:v>
                </c:pt>
                <c:pt idx="8">
                  <c:v>6.4</c:v>
                </c:pt>
                <c:pt idx="9">
                  <c:v>49.49</c:v>
                </c:pt>
                <c:pt idx="10">
                  <c:v>31.99</c:v>
                </c:pt>
                <c:pt idx="11">
                  <c:v>12.12</c:v>
                </c:pt>
                <c:pt idx="12">
                  <c:v>10.4</c:v>
                </c:pt>
                <c:pt idx="13">
                  <c:v>49.849999999999994</c:v>
                </c:pt>
                <c:pt idx="14">
                  <c:v>30.58</c:v>
                </c:pt>
                <c:pt idx="15">
                  <c:v>9.17</c:v>
                </c:pt>
                <c:pt idx="16">
                  <c:v>9.84</c:v>
                </c:pt>
                <c:pt idx="17">
                  <c:v>48.09</c:v>
                </c:pt>
                <c:pt idx="18">
                  <c:v>31.69</c:v>
                </c:pt>
                <c:pt idx="19">
                  <c:v>10.38</c:v>
                </c:pt>
                <c:pt idx="20">
                  <c:v>6.8199999999999985</c:v>
                </c:pt>
                <c:pt idx="21">
                  <c:v>49.18</c:v>
                </c:pt>
                <c:pt idx="22">
                  <c:v>31.759999999999987</c:v>
                </c:pt>
                <c:pt idx="23">
                  <c:v>12.239999999999998</c:v>
                </c:pt>
                <c:pt idx="24">
                  <c:v>5.96</c:v>
                </c:pt>
                <c:pt idx="25">
                  <c:v>51.41</c:v>
                </c:pt>
                <c:pt idx="26">
                  <c:v>30.72</c:v>
                </c:pt>
                <c:pt idx="27">
                  <c:v>11.91</c:v>
                </c:pt>
                <c:pt idx="28">
                  <c:v>16.04</c:v>
                </c:pt>
                <c:pt idx="29">
                  <c:v>45.15</c:v>
                </c:pt>
                <c:pt idx="30">
                  <c:v>29.85</c:v>
                </c:pt>
                <c:pt idx="31">
                  <c:v>8.9600000000000026</c:v>
                </c:pt>
              </c:numCache>
            </c:numRef>
          </c:val>
        </c:ser>
        <c:ser>
          <c:idx val="3"/>
          <c:order val="3"/>
          <c:tx>
            <c:strRef>
              <c:f>Лист20!$B$5</c:f>
              <c:strCache>
                <c:ptCount val="1"/>
                <c:pt idx="0">
                  <c:v>Муниципальное казенное общеобразовательное учреждение "Аверьяновская средняя общеобразовательная школа"</c:v>
                </c:pt>
              </c:strCache>
            </c:strRef>
          </c:tx>
          <c:cat>
            <c:strRef>
              <c:f>Лист20!$C$1:$AJ$1</c:f>
              <c:strCache>
                <c:ptCount val="32"/>
                <c:pt idx="0">
                  <c:v>"2" Русский язык 8 класс</c:v>
                </c:pt>
                <c:pt idx="1">
                  <c:v>"3" Русский язык 8 класс</c:v>
                </c:pt>
                <c:pt idx="2">
                  <c:v>"4" Русский язык 8 класс</c:v>
                </c:pt>
                <c:pt idx="3">
                  <c:v>"5" Русский язык 8 класс</c:v>
                </c:pt>
                <c:pt idx="4">
                  <c:v>"2"Математика 8 класс</c:v>
                </c:pt>
                <c:pt idx="5">
                  <c:v>"3"Математика 8 класс</c:v>
                </c:pt>
                <c:pt idx="6">
                  <c:v>"4"Математика 8 класс</c:v>
                </c:pt>
                <c:pt idx="7">
                  <c:v>"5"Математика 8 класс</c:v>
                </c:pt>
                <c:pt idx="8">
                  <c:v>"2"Физика 8 класс</c:v>
                </c:pt>
                <c:pt idx="9">
                  <c:v>"3"Физика 8 класс</c:v>
                </c:pt>
                <c:pt idx="10">
                  <c:v>"4"Физика 8 класс</c:v>
                </c:pt>
                <c:pt idx="11">
                  <c:v>"5"Физика 8 класс</c:v>
                </c:pt>
                <c:pt idx="12">
                  <c:v>"2"Химия 8 класс</c:v>
                </c:pt>
                <c:pt idx="13">
                  <c:v>"3"Химия 8 класс</c:v>
                </c:pt>
                <c:pt idx="14">
                  <c:v>"4"Химия 8 класс</c:v>
                </c:pt>
                <c:pt idx="15">
                  <c:v>"5"Химия 8 класс</c:v>
                </c:pt>
                <c:pt idx="16">
                  <c:v>"2"Биология линейная 8 класс</c:v>
                </c:pt>
                <c:pt idx="17">
                  <c:v>"3"Биология линейная 8 класс</c:v>
                </c:pt>
                <c:pt idx="18">
                  <c:v>"4"Биология линейная 8 класс</c:v>
                </c:pt>
                <c:pt idx="19">
                  <c:v>"5"Биология линейная 8 класс</c:v>
                </c:pt>
                <c:pt idx="20">
                  <c:v>"2"История 8 класс</c:v>
                </c:pt>
                <c:pt idx="21">
                  <c:v>"3"История 8 класс</c:v>
                </c:pt>
                <c:pt idx="22">
                  <c:v>"4"История 8 класс</c:v>
                </c:pt>
                <c:pt idx="23">
                  <c:v>"5"История 8 класс</c:v>
                </c:pt>
                <c:pt idx="24">
                  <c:v>"2"География 8 класс</c:v>
                </c:pt>
                <c:pt idx="25">
                  <c:v>"3"География 8 класс</c:v>
                </c:pt>
                <c:pt idx="26">
                  <c:v>"4"География 8 класс</c:v>
                </c:pt>
                <c:pt idx="27">
                  <c:v>"5"География 8 класс</c:v>
                </c:pt>
                <c:pt idx="28">
                  <c:v>"2"Обществознание 8 класс</c:v>
                </c:pt>
                <c:pt idx="29">
                  <c:v>"3"Обществознание 8 класс</c:v>
                </c:pt>
                <c:pt idx="30">
                  <c:v>"4"Обществознание 8 класс</c:v>
                </c:pt>
                <c:pt idx="31">
                  <c:v>"5"Обществознание 8 класс</c:v>
                </c:pt>
              </c:strCache>
            </c:strRef>
          </c:cat>
          <c:val>
            <c:numRef>
              <c:f>Лист20!$C$5:$AJ$5</c:f>
              <c:numCache>
                <c:formatCode>General</c:formatCode>
                <c:ptCount val="32"/>
                <c:pt idx="0">
                  <c:v>25.37</c:v>
                </c:pt>
                <c:pt idx="1">
                  <c:v>43.28</c:v>
                </c:pt>
                <c:pt idx="2">
                  <c:v>23.88</c:v>
                </c:pt>
                <c:pt idx="3">
                  <c:v>7.46</c:v>
                </c:pt>
                <c:pt idx="4">
                  <c:v>26.39</c:v>
                </c:pt>
                <c:pt idx="5">
                  <c:v>48.61</c:v>
                </c:pt>
                <c:pt idx="6">
                  <c:v>25</c:v>
                </c:pt>
                <c:pt idx="7">
                  <c:v>0</c:v>
                </c:pt>
                <c:pt idx="8">
                  <c:v>0</c:v>
                </c:pt>
                <c:pt idx="9">
                  <c:v>38.36</c:v>
                </c:pt>
                <c:pt idx="10">
                  <c:v>34.25</c:v>
                </c:pt>
                <c:pt idx="11">
                  <c:v>27.4</c:v>
                </c:pt>
                <c:pt idx="12">
                  <c:v>10.29</c:v>
                </c:pt>
                <c:pt idx="13">
                  <c:v>55.879999999999995</c:v>
                </c:pt>
                <c:pt idx="14">
                  <c:v>26.47</c:v>
                </c:pt>
                <c:pt idx="15">
                  <c:v>7.35</c:v>
                </c:pt>
                <c:pt idx="16">
                  <c:v>2</c:v>
                </c:pt>
                <c:pt idx="17">
                  <c:v>60</c:v>
                </c:pt>
                <c:pt idx="18">
                  <c:v>38</c:v>
                </c:pt>
                <c:pt idx="19">
                  <c:v>0</c:v>
                </c:pt>
                <c:pt idx="20">
                  <c:v>8.57</c:v>
                </c:pt>
                <c:pt idx="21">
                  <c:v>45.71</c:v>
                </c:pt>
                <c:pt idx="22">
                  <c:v>17.14</c:v>
                </c:pt>
                <c:pt idx="23">
                  <c:v>28.57</c:v>
                </c:pt>
                <c:pt idx="24">
                  <c:v>2.7800000000000002</c:v>
                </c:pt>
                <c:pt idx="25">
                  <c:v>36.11</c:v>
                </c:pt>
                <c:pt idx="26">
                  <c:v>26.39</c:v>
                </c:pt>
                <c:pt idx="27">
                  <c:v>34.720000000000013</c:v>
                </c:pt>
                <c:pt idx="28">
                  <c:v>0</c:v>
                </c:pt>
                <c:pt idx="29">
                  <c:v>29.17</c:v>
                </c:pt>
                <c:pt idx="30">
                  <c:v>58.33</c:v>
                </c:pt>
                <c:pt idx="31">
                  <c:v>12.5</c:v>
                </c:pt>
              </c:numCache>
            </c:numRef>
          </c:val>
        </c:ser>
        <c:shape val="box"/>
        <c:axId val="118077696"/>
        <c:axId val="118083584"/>
        <c:axId val="0"/>
      </c:bar3DChart>
      <c:catAx>
        <c:axId val="118077696"/>
        <c:scaling>
          <c:orientation val="minMax"/>
        </c:scaling>
        <c:axPos val="b"/>
        <c:tickLblPos val="nextTo"/>
        <c:crossAx val="118083584"/>
        <c:crosses val="autoZero"/>
        <c:auto val="1"/>
        <c:lblAlgn val="ctr"/>
        <c:lblOffset val="100"/>
      </c:catAx>
      <c:valAx>
        <c:axId val="118083584"/>
        <c:scaling>
          <c:orientation val="minMax"/>
        </c:scaling>
        <c:axPos val="l"/>
        <c:majorGridlines/>
        <c:numFmt formatCode="General" sourceLinked="1"/>
        <c:tickLblPos val="nextTo"/>
        <c:crossAx val="118077696"/>
        <c:crosses val="autoZero"/>
        <c:crossBetween val="between"/>
      </c:valAx>
    </c:plotArea>
    <c:legend>
      <c:legendPos val="r"/>
      <c:layout>
        <c:manualLayout>
          <c:xMode val="edge"/>
          <c:yMode val="edge"/>
          <c:x val="0.90865869912140762"/>
          <c:y val="2.0306930472217891E-2"/>
          <c:w val="8.4659786401978132E-2"/>
          <c:h val="0.94522183310656005"/>
        </c:manualLayout>
      </c:layout>
    </c:legend>
    <c:plotVisOnly val="1"/>
  </c:chart>
  <c:externalData r:id="rId1"/>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bar3DChart>
        <c:barDir val="col"/>
        <c:grouping val="clustered"/>
        <c:ser>
          <c:idx val="0"/>
          <c:order val="0"/>
          <c:tx>
            <c:strRef>
              <c:f>Лист7!$C$2</c:f>
              <c:strCache>
                <c:ptCount val="1"/>
                <c:pt idx="0">
                  <c:v>Призеры</c:v>
                </c:pt>
              </c:strCache>
            </c:strRef>
          </c:tx>
          <c:cat>
            <c:strRef>
              <c:f>Лист7!$B$3:$B$9</c:f>
              <c:strCache>
                <c:ptCount val="7"/>
                <c:pt idx="0">
                  <c:v>Литература</c:v>
                </c:pt>
                <c:pt idx="1">
                  <c:v>Русский язык</c:v>
                </c:pt>
                <c:pt idx="2">
                  <c:v>История</c:v>
                </c:pt>
                <c:pt idx="3">
                  <c:v>География</c:v>
                </c:pt>
                <c:pt idx="4">
                  <c:v>Физическая Культура</c:v>
                </c:pt>
                <c:pt idx="5">
                  <c:v>Родной язык (аварский)</c:v>
                </c:pt>
                <c:pt idx="6">
                  <c:v>Родной язык (даргинский)</c:v>
                </c:pt>
              </c:strCache>
            </c:strRef>
          </c:cat>
          <c:val>
            <c:numRef>
              <c:f>Лист7!$C$3:$C$9</c:f>
              <c:numCache>
                <c:formatCode>General</c:formatCode>
                <c:ptCount val="7"/>
                <c:pt idx="0">
                  <c:v>2</c:v>
                </c:pt>
                <c:pt idx="1">
                  <c:v>1</c:v>
                </c:pt>
                <c:pt idx="2">
                  <c:v>1</c:v>
                </c:pt>
                <c:pt idx="3">
                  <c:v>1</c:v>
                </c:pt>
                <c:pt idx="4">
                  <c:v>8</c:v>
                </c:pt>
                <c:pt idx="5">
                  <c:v>1</c:v>
                </c:pt>
                <c:pt idx="6">
                  <c:v>1</c:v>
                </c:pt>
              </c:numCache>
            </c:numRef>
          </c:val>
        </c:ser>
        <c:ser>
          <c:idx val="1"/>
          <c:order val="1"/>
          <c:tx>
            <c:strRef>
              <c:f>Лист7!$D$2</c:f>
              <c:strCache>
                <c:ptCount val="1"/>
                <c:pt idx="0">
                  <c:v>Победители</c:v>
                </c:pt>
              </c:strCache>
            </c:strRef>
          </c:tx>
          <c:cat>
            <c:strRef>
              <c:f>Лист7!$B$3:$B$9</c:f>
              <c:strCache>
                <c:ptCount val="7"/>
                <c:pt idx="0">
                  <c:v>Литература</c:v>
                </c:pt>
                <c:pt idx="1">
                  <c:v>Русский язык</c:v>
                </c:pt>
                <c:pt idx="2">
                  <c:v>История</c:v>
                </c:pt>
                <c:pt idx="3">
                  <c:v>География</c:v>
                </c:pt>
                <c:pt idx="4">
                  <c:v>Физическая Культура</c:v>
                </c:pt>
                <c:pt idx="5">
                  <c:v>Родной язык (аварский)</c:v>
                </c:pt>
                <c:pt idx="6">
                  <c:v>Родной язык (даргинский)</c:v>
                </c:pt>
              </c:strCache>
            </c:strRef>
          </c:cat>
          <c:val>
            <c:numRef>
              <c:f>Лист7!$D$3:$D$9</c:f>
              <c:numCache>
                <c:formatCode>General</c:formatCode>
                <c:ptCount val="7"/>
                <c:pt idx="5">
                  <c:v>1</c:v>
                </c:pt>
              </c:numCache>
            </c:numRef>
          </c:val>
        </c:ser>
        <c:shape val="box"/>
        <c:axId val="118300672"/>
        <c:axId val="118302208"/>
        <c:axId val="0"/>
      </c:bar3DChart>
      <c:catAx>
        <c:axId val="118300672"/>
        <c:scaling>
          <c:orientation val="minMax"/>
        </c:scaling>
        <c:axPos val="b"/>
        <c:tickLblPos val="nextTo"/>
        <c:crossAx val="118302208"/>
        <c:crosses val="autoZero"/>
        <c:auto val="1"/>
        <c:lblAlgn val="ctr"/>
        <c:lblOffset val="100"/>
      </c:catAx>
      <c:valAx>
        <c:axId val="118302208"/>
        <c:scaling>
          <c:orientation val="minMax"/>
        </c:scaling>
        <c:axPos val="l"/>
        <c:majorGridlines/>
        <c:numFmt formatCode="General" sourceLinked="1"/>
        <c:tickLblPos val="nextTo"/>
        <c:crossAx val="118300672"/>
        <c:crosses val="autoZero"/>
        <c:crossBetween val="between"/>
      </c:valAx>
    </c:plotArea>
    <c:legend>
      <c:legendPos val="r"/>
      <c:layout>
        <c:manualLayout>
          <c:xMode val="edge"/>
          <c:yMode val="edge"/>
          <c:x val="0.87799964497807537"/>
          <c:y val="0.25930928343746518"/>
          <c:w val="0.10795431608785741"/>
          <c:h val="0.46920710497059875"/>
        </c:manualLayout>
      </c:layout>
    </c:legend>
    <c:plotVisOnly val="1"/>
  </c:chart>
  <c:externalData r:id="rId1"/>
</c:chartSpace>
</file>

<file path=ppt/charts/chart23.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4.6832043651756854E-2"/>
          <c:y val="4.237602933221183E-2"/>
          <c:w val="0.93400700991290653"/>
          <c:h val="0.52297980405121114"/>
        </c:manualLayout>
      </c:layout>
      <c:bar3DChart>
        <c:barDir val="col"/>
        <c:grouping val="clustered"/>
        <c:ser>
          <c:idx val="0"/>
          <c:order val="0"/>
          <c:cat>
            <c:strRef>
              <c:f>Лист9!$B$2:$B$7</c:f>
              <c:strCache>
                <c:ptCount val="6"/>
                <c:pt idx="0">
                  <c:v>Направления допобразования</c:v>
                </c:pt>
                <c:pt idx="1">
                  <c:v>Спортивное</c:v>
                </c:pt>
                <c:pt idx="2">
                  <c:v>Художественное</c:v>
                </c:pt>
                <c:pt idx="3">
                  <c:v>Туристико-краеведческое</c:v>
                </c:pt>
                <c:pt idx="4">
                  <c:v>Биологическое (Общеинтеллектуальное)</c:v>
                </c:pt>
                <c:pt idx="5">
                  <c:v>Научно-техническое</c:v>
                </c:pt>
              </c:strCache>
            </c:strRef>
          </c:cat>
          <c:val>
            <c:numRef>
              <c:f>Лист9!$C$2:$C$7</c:f>
            </c:numRef>
          </c:val>
        </c:ser>
        <c:ser>
          <c:idx val="1"/>
          <c:order val="1"/>
          <c:dLbls>
            <c:txPr>
              <a:bodyPr/>
              <a:lstStyle/>
              <a:p>
                <a:pPr>
                  <a:defRPr sz="1800" baseline="0">
                    <a:latin typeface="Times New Roman" pitchFamily="18" charset="0"/>
                  </a:defRPr>
                </a:pPr>
                <a:endParaRPr lang="ru-RU"/>
              </a:p>
            </c:txPr>
            <c:showVal val="1"/>
          </c:dLbls>
          <c:cat>
            <c:strRef>
              <c:f>Лист9!$B$2:$B$7</c:f>
              <c:strCache>
                <c:ptCount val="6"/>
                <c:pt idx="0">
                  <c:v>Направления допобразования</c:v>
                </c:pt>
                <c:pt idx="1">
                  <c:v>Спортивное</c:v>
                </c:pt>
                <c:pt idx="2">
                  <c:v>Художественное</c:v>
                </c:pt>
                <c:pt idx="3">
                  <c:v>Туристико-краеведческое</c:v>
                </c:pt>
                <c:pt idx="4">
                  <c:v>Биологическое (Общеинтеллектуальное)</c:v>
                </c:pt>
                <c:pt idx="5">
                  <c:v>Научно-техническое</c:v>
                </c:pt>
              </c:strCache>
            </c:strRef>
          </c:cat>
          <c:val>
            <c:numRef>
              <c:f>Лист9!$D$2:$D$7</c:f>
              <c:numCache>
                <c:formatCode>0%</c:formatCode>
                <c:ptCount val="6"/>
                <c:pt idx="1">
                  <c:v>0.37000000000000038</c:v>
                </c:pt>
                <c:pt idx="2" formatCode="0.00%">
                  <c:v>3.9000000000000014E-2</c:v>
                </c:pt>
                <c:pt idx="3" formatCode="0.00%">
                  <c:v>3.8000000000000006E-2</c:v>
                </c:pt>
                <c:pt idx="4" formatCode="0.00%">
                  <c:v>6.4000000000000112E-2</c:v>
                </c:pt>
                <c:pt idx="5" formatCode="0.00%">
                  <c:v>3.9000000000000014E-2</c:v>
                </c:pt>
              </c:numCache>
            </c:numRef>
          </c:val>
        </c:ser>
        <c:shape val="box"/>
        <c:axId val="116823552"/>
        <c:axId val="116825088"/>
        <c:axId val="0"/>
      </c:bar3DChart>
      <c:catAx>
        <c:axId val="116823552"/>
        <c:scaling>
          <c:orientation val="minMax"/>
        </c:scaling>
        <c:axPos val="b"/>
        <c:tickLblPos val="nextTo"/>
        <c:txPr>
          <a:bodyPr/>
          <a:lstStyle/>
          <a:p>
            <a:pPr>
              <a:defRPr sz="900"/>
            </a:pPr>
            <a:endParaRPr lang="ru-RU"/>
          </a:p>
        </c:txPr>
        <c:crossAx val="116825088"/>
        <c:crosses val="autoZero"/>
        <c:auto val="1"/>
        <c:lblAlgn val="ctr"/>
        <c:lblOffset val="100"/>
      </c:catAx>
      <c:valAx>
        <c:axId val="116825088"/>
        <c:scaling>
          <c:orientation val="minMax"/>
        </c:scaling>
        <c:axPos val="l"/>
        <c:majorGridlines/>
        <c:numFmt formatCode="General" sourceLinked="1"/>
        <c:tickLblPos val="nextTo"/>
        <c:crossAx val="116823552"/>
        <c:crosses val="autoZero"/>
        <c:crossBetween val="between"/>
      </c:valAx>
    </c:plotArea>
    <c:legend>
      <c:legendPos val="r"/>
      <c:layout>
        <c:manualLayout>
          <c:xMode val="edge"/>
          <c:yMode val="edge"/>
          <c:x val="0.9845381904327265"/>
          <c:y val="0.28610116006491582"/>
          <c:w val="8.063535831140823E-3"/>
          <c:h val="0.24840806635811744"/>
        </c:manualLayout>
      </c:layout>
    </c:legend>
    <c:plotVisOnly val="1"/>
  </c:chart>
  <c:externalData r:id="rId1"/>
</c:chartSpace>
</file>

<file path=ppt/charts/chart24.xml><?xml version="1.0" encoding="utf-8"?>
<c:chartSpace xmlns:c="http://schemas.openxmlformats.org/drawingml/2006/chart" xmlns:a="http://schemas.openxmlformats.org/drawingml/2006/main" xmlns:r="http://schemas.openxmlformats.org/officeDocument/2006/relationships">
  <c:date1904 val="1"/>
  <c:lang val="ru-RU"/>
  <c:chart>
    <c:title/>
    <c:plotArea>
      <c:layout>
        <c:manualLayout>
          <c:layoutTarget val="inner"/>
          <c:xMode val="edge"/>
          <c:yMode val="edge"/>
          <c:x val="5.4217160020772814E-2"/>
          <c:y val="0.11087630844563402"/>
          <c:w val="0.84606888711103623"/>
          <c:h val="0.41322378180988562"/>
        </c:manualLayout>
      </c:layout>
      <c:barChart>
        <c:barDir val="col"/>
        <c:grouping val="clustered"/>
        <c:ser>
          <c:idx val="0"/>
          <c:order val="0"/>
          <c:tx>
            <c:strRef>
              <c:f>Лист30!$C$6</c:f>
              <c:strCache>
                <c:ptCount val="1"/>
                <c:pt idx="0">
                  <c:v>Электронный дневник </c:v>
                </c:pt>
              </c:strCache>
            </c:strRef>
          </c:tx>
          <c:dLbls>
            <c:txPr>
              <a:bodyPr/>
              <a:lstStyle/>
              <a:p>
                <a:pPr>
                  <a:defRPr sz="1800" baseline="0">
                    <a:latin typeface="Times New Roman" pitchFamily="18" charset="0"/>
                  </a:defRPr>
                </a:pPr>
                <a:endParaRPr lang="ru-RU"/>
              </a:p>
            </c:txPr>
            <c:showVal val="1"/>
          </c:dLbls>
          <c:cat>
            <c:strRef>
              <c:f>Лист30!$B$7:$B$11</c:f>
              <c:strCache>
                <c:ptCount val="5"/>
                <c:pt idx="0">
                  <c:v>Средний балл в %</c:v>
                </c:pt>
                <c:pt idx="1">
                  <c:v>Средний балл</c:v>
                </c:pt>
                <c:pt idx="2">
                  <c:v>Уровень успеваемости (%)</c:v>
                </c:pt>
                <c:pt idx="3">
                  <c:v>Общий % качества знаний</c:v>
                </c:pt>
                <c:pt idx="4">
                  <c:v>Общий СОУ (%)</c:v>
                </c:pt>
              </c:strCache>
            </c:strRef>
          </c:cat>
          <c:val>
            <c:numRef>
              <c:f>Лист30!$C$7:$C$11</c:f>
              <c:numCache>
                <c:formatCode>General</c:formatCode>
                <c:ptCount val="5"/>
                <c:pt idx="0">
                  <c:v>79.2</c:v>
                </c:pt>
                <c:pt idx="1">
                  <c:v>3.96</c:v>
                </c:pt>
                <c:pt idx="2">
                  <c:v>64.81</c:v>
                </c:pt>
                <c:pt idx="3">
                  <c:v>51.33</c:v>
                </c:pt>
                <c:pt idx="4">
                  <c:v>68.89</c:v>
                </c:pt>
              </c:numCache>
            </c:numRef>
          </c:val>
        </c:ser>
        <c:axId val="121049856"/>
        <c:axId val="121051392"/>
      </c:barChart>
      <c:catAx>
        <c:axId val="121049856"/>
        <c:scaling>
          <c:orientation val="minMax"/>
        </c:scaling>
        <c:axPos val="b"/>
        <c:tickLblPos val="nextTo"/>
        <c:txPr>
          <a:bodyPr/>
          <a:lstStyle/>
          <a:p>
            <a:pPr>
              <a:defRPr sz="1800" baseline="0">
                <a:latin typeface="Times New Roman" pitchFamily="18" charset="0"/>
              </a:defRPr>
            </a:pPr>
            <a:endParaRPr lang="ru-RU"/>
          </a:p>
        </c:txPr>
        <c:crossAx val="121051392"/>
        <c:crosses val="autoZero"/>
        <c:auto val="1"/>
        <c:lblAlgn val="ctr"/>
        <c:lblOffset val="100"/>
      </c:catAx>
      <c:valAx>
        <c:axId val="121051392"/>
        <c:scaling>
          <c:orientation val="minMax"/>
        </c:scaling>
        <c:axPos val="l"/>
        <c:majorGridlines/>
        <c:numFmt formatCode="General" sourceLinked="1"/>
        <c:tickLblPos val="nextTo"/>
        <c:crossAx val="121049856"/>
        <c:crosses val="autoZero"/>
        <c:crossBetween val="between"/>
      </c:valAx>
    </c:plotArea>
    <c:legend>
      <c:legendPos val="r"/>
      <c:layout>
        <c:manualLayout>
          <c:xMode val="edge"/>
          <c:yMode val="edge"/>
          <c:x val="0.89493845354892165"/>
          <c:y val="0.58022677995289673"/>
          <c:w val="8.1888640925231945E-2"/>
          <c:h val="0.32169410641851576"/>
        </c:manualLayout>
      </c:layout>
    </c:legend>
    <c:plotVisOnly val="1"/>
  </c:chart>
  <c:externalData r:id="rId1"/>
</c:chartSpace>
</file>

<file path=ppt/charts/chart25.xml><?xml version="1.0" encoding="utf-8"?>
<c:chartSpace xmlns:c="http://schemas.openxmlformats.org/drawingml/2006/chart" xmlns:a="http://schemas.openxmlformats.org/drawingml/2006/main" xmlns:r="http://schemas.openxmlformats.org/officeDocument/2006/relationships">
  <c:date1904 val="1"/>
  <c:lang val="ru-RU"/>
  <c:chart>
    <c:plotArea>
      <c:layout/>
      <c:pieChart>
        <c:varyColors val="1"/>
        <c:ser>
          <c:idx val="0"/>
          <c:order val="0"/>
          <c:explosion val="37"/>
          <c:dPt>
            <c:idx val="0"/>
            <c:explosion val="6"/>
          </c:dPt>
          <c:dLbls>
            <c:txPr>
              <a:bodyPr/>
              <a:lstStyle/>
              <a:p>
                <a:pPr>
                  <a:defRPr sz="1800" baseline="0">
                    <a:latin typeface="Times New Roman" pitchFamily="18" charset="0"/>
                  </a:defRPr>
                </a:pPr>
                <a:endParaRPr lang="ru-RU"/>
              </a:p>
            </c:txPr>
            <c:showVal val="1"/>
            <c:showLeaderLines val="1"/>
          </c:dLbls>
          <c:cat>
            <c:strRef>
              <c:f>'[подсчеты к самообследованию Книга1.xlsx]Лист8'!$B$2:$C$2</c:f>
              <c:strCache>
                <c:ptCount val="2"/>
                <c:pt idx="0">
                  <c:v>Принято лично</c:v>
                </c:pt>
                <c:pt idx="1">
                  <c:v>Принято с ЕПГУ</c:v>
                </c:pt>
              </c:strCache>
            </c:strRef>
          </c:cat>
          <c:val>
            <c:numRef>
              <c:f>'[подсчеты к самообследованию Книга1.xlsx]Лист8'!$B$3:$C$3</c:f>
              <c:numCache>
                <c:formatCode>0.00%</c:formatCode>
                <c:ptCount val="2"/>
                <c:pt idx="0">
                  <c:v>0.74700000000000388</c:v>
                </c:pt>
                <c:pt idx="1">
                  <c:v>0.253</c:v>
                </c:pt>
              </c:numCache>
            </c:numRef>
          </c:val>
        </c:ser>
        <c:ser>
          <c:idx val="1"/>
          <c:order val="1"/>
          <c:tx>
            <c:strRef>
              <c:f>'[подсчеты к самообследованию Книга1.xlsx]Лист8'!$B$3:$C$3</c:f>
              <c:strCache>
                <c:ptCount val="1"/>
                <c:pt idx="0">
                  <c:v>74,70% 25,30%</c:v>
                </c:pt>
              </c:strCache>
            </c:strRef>
          </c:tx>
          <c:val>
            <c:numLit>
              <c:formatCode>General</c:formatCode>
              <c:ptCount val="1"/>
              <c:pt idx="0">
                <c:v>1</c:v>
              </c:pt>
            </c:numLit>
          </c:val>
        </c:ser>
        <c:firstSliceAng val="0"/>
      </c:pieChart>
    </c:plotArea>
    <c:plotVisOnly val="1"/>
  </c:chart>
  <c:externalData r:id="rId1"/>
</c:chartSpace>
</file>

<file path=ppt/charts/chart26.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pieChart>
        <c:varyColors val="1"/>
        <c:ser>
          <c:idx val="0"/>
          <c:order val="0"/>
          <c:tx>
            <c:strRef>
              <c:f>Лист1!$B$1</c:f>
              <c:strCache>
                <c:ptCount val="1"/>
                <c:pt idx="0">
                  <c:v>Продажи</c:v>
                </c:pt>
              </c:strCache>
            </c:strRef>
          </c:tx>
          <c:dPt>
            <c:idx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1-E833-4892-871F-EDBD5D3309B5}"/>
              </c:ext>
            </c:extLst>
          </c:dPt>
          <c:dPt>
            <c:idx val="1"/>
            <c:spPr>
              <a:solidFill>
                <a:srgbClr val="C00000"/>
              </a:solidFill>
              <a:ln w="19050">
                <a:solidFill>
                  <a:schemeClr val="lt1"/>
                </a:solidFill>
              </a:ln>
              <a:effectLst/>
            </c:spPr>
            <c:extLst xmlns:c16r2="http://schemas.microsoft.com/office/drawing/2015/06/chart">
              <c:ext xmlns:c16="http://schemas.microsoft.com/office/drawing/2014/chart" uri="{C3380CC4-5D6E-409C-BE32-E72D297353CC}">
                <c16:uniqueId val="{00000003-E833-4892-871F-EDBD5D3309B5}"/>
              </c:ext>
            </c:extLst>
          </c:dPt>
          <c:dLbls>
            <c:dLbl>
              <c:idx val="0"/>
              <c:layout>
                <c:manualLayout>
                  <c:x val="-6.9049792688957359E-3"/>
                  <c:y val="-9.3936198503821886E-2"/>
                </c:manualLayout>
              </c:layout>
              <c:dLblPos val="bestFit"/>
              <c:showPercent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E833-4892-871F-EDBD5D3309B5}"/>
                </c:ext>
              </c:extLst>
            </c:dLbl>
            <c:dLbl>
              <c:idx val="1"/>
              <c:layout>
                <c:manualLayout>
                  <c:x val="-3.3654939173255551E-2"/>
                  <c:y val="2.1039057447445032E-2"/>
                </c:manualLayout>
              </c:layout>
              <c:dLblPos val="bestFit"/>
              <c:showPercent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E833-4892-871F-EDBD5D3309B5}"/>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ru-RU"/>
              </a:p>
            </c:txPr>
            <c:dLblPos val="bestFit"/>
            <c:showPercent val="1"/>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Лист1!$A$2:$A$3</c:f>
              <c:strCache>
                <c:ptCount val="2"/>
                <c:pt idx="0">
                  <c:v>Активных</c:v>
                </c:pt>
                <c:pt idx="1">
                  <c:v>Неактивных</c:v>
                </c:pt>
              </c:strCache>
            </c:strRef>
          </c:cat>
          <c:val>
            <c:numRef>
              <c:f>Лист1!$B$2:$B$3</c:f>
              <c:numCache>
                <c:formatCode>General</c:formatCode>
                <c:ptCount val="2"/>
                <c:pt idx="0">
                  <c:v>11</c:v>
                </c:pt>
                <c:pt idx="1">
                  <c:v>0</c:v>
                </c:pt>
              </c:numCache>
            </c:numRef>
          </c:val>
          <c:extLst xmlns:c16r2="http://schemas.microsoft.com/office/drawing/2015/06/chart">
            <c:ext xmlns:c16="http://schemas.microsoft.com/office/drawing/2014/chart" uri="{C3380CC4-5D6E-409C-BE32-E72D297353CC}">
              <c16:uniqueId val="{00000004-E833-4892-871F-EDBD5D3309B5}"/>
            </c:ext>
          </c:extLst>
        </c:ser>
        <c:firstSliceAng val="0"/>
      </c:pieChart>
      <c:spPr>
        <a:noFill/>
        <a:ln>
          <a:noFill/>
        </a:ln>
        <a:effectLst/>
      </c:spPr>
    </c:plotArea>
    <c:plotVisOnly val="1"/>
    <c:dispBlanksAs val="zero"/>
  </c:chart>
  <c:spPr>
    <a:noFill/>
    <a:ln>
      <a:noFill/>
    </a:ln>
    <a:effectLst/>
  </c:spPr>
  <c:txPr>
    <a:bodyPr/>
    <a:lstStyle/>
    <a:p>
      <a:pPr>
        <a:defRPr/>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081200787401565"/>
          <c:y val="4.5290002871538192E-2"/>
          <c:w val="0.77082296886184687"/>
          <c:h val="0.7724251392567536"/>
        </c:manualLayout>
      </c:layout>
      <c:bar3DChart>
        <c:barDir val="col"/>
        <c:grouping val="clustered"/>
        <c:ser>
          <c:idx val="0"/>
          <c:order val="0"/>
          <c:tx>
            <c:strRef>
              <c:f>Лист37!$W$22</c:f>
              <c:strCache>
                <c:ptCount val="1"/>
                <c:pt idx="0">
                  <c:v>на «5»</c:v>
                </c:pt>
              </c:strCache>
            </c:strRef>
          </c:tx>
          <c:cat>
            <c:strRef>
              <c:f>Лист37!$X$21:$Z$21</c:f>
              <c:strCache>
                <c:ptCount val="3"/>
                <c:pt idx="0">
                  <c:v>2020-2021 уч. г.</c:v>
                </c:pt>
                <c:pt idx="1">
                  <c:v>2021-2022 уч. г.</c:v>
                </c:pt>
                <c:pt idx="2">
                  <c:v>2022-2023 уч. г.</c:v>
                </c:pt>
              </c:strCache>
            </c:strRef>
          </c:cat>
          <c:val>
            <c:numRef>
              <c:f>Лист37!$X$22:$Z$22</c:f>
              <c:numCache>
                <c:formatCode>General</c:formatCode>
                <c:ptCount val="3"/>
                <c:pt idx="0">
                  <c:v>44</c:v>
                </c:pt>
                <c:pt idx="1">
                  <c:v>40</c:v>
                </c:pt>
                <c:pt idx="2">
                  <c:v>38</c:v>
                </c:pt>
              </c:numCache>
            </c:numRef>
          </c:val>
        </c:ser>
        <c:ser>
          <c:idx val="1"/>
          <c:order val="1"/>
          <c:tx>
            <c:strRef>
              <c:f>Лист37!$W$23</c:f>
              <c:strCache>
                <c:ptCount val="1"/>
                <c:pt idx="0">
                  <c:v>на «4 и 5»</c:v>
                </c:pt>
              </c:strCache>
            </c:strRef>
          </c:tx>
          <c:cat>
            <c:strRef>
              <c:f>Лист37!$X$21:$Z$21</c:f>
              <c:strCache>
                <c:ptCount val="3"/>
                <c:pt idx="0">
                  <c:v>2020-2021 уч. г.</c:v>
                </c:pt>
                <c:pt idx="1">
                  <c:v>2021-2022 уч. г.</c:v>
                </c:pt>
                <c:pt idx="2">
                  <c:v>2022-2023 уч. г.</c:v>
                </c:pt>
              </c:strCache>
            </c:strRef>
          </c:cat>
          <c:val>
            <c:numRef>
              <c:f>Лист37!$X$23:$Z$23</c:f>
              <c:numCache>
                <c:formatCode>General</c:formatCode>
                <c:ptCount val="3"/>
                <c:pt idx="0">
                  <c:v>175</c:v>
                </c:pt>
                <c:pt idx="1">
                  <c:v>165</c:v>
                </c:pt>
                <c:pt idx="2">
                  <c:v>185</c:v>
                </c:pt>
              </c:numCache>
            </c:numRef>
          </c:val>
        </c:ser>
        <c:ser>
          <c:idx val="2"/>
          <c:order val="2"/>
          <c:tx>
            <c:strRef>
              <c:f>Лист37!$W$24</c:f>
              <c:strCache>
                <c:ptCount val="1"/>
                <c:pt idx="0">
                  <c:v>с одной  «4»</c:v>
                </c:pt>
              </c:strCache>
            </c:strRef>
          </c:tx>
          <c:cat>
            <c:strRef>
              <c:f>Лист37!$X$21:$Z$21</c:f>
              <c:strCache>
                <c:ptCount val="3"/>
                <c:pt idx="0">
                  <c:v>2020-2021 уч. г.</c:v>
                </c:pt>
                <c:pt idx="1">
                  <c:v>2021-2022 уч. г.</c:v>
                </c:pt>
                <c:pt idx="2">
                  <c:v>2022-2023 уч. г.</c:v>
                </c:pt>
              </c:strCache>
            </c:strRef>
          </c:cat>
          <c:val>
            <c:numRef>
              <c:f>Лист37!$X$24:$Z$24</c:f>
              <c:numCache>
                <c:formatCode>General</c:formatCode>
                <c:ptCount val="3"/>
                <c:pt idx="0">
                  <c:v>24</c:v>
                </c:pt>
                <c:pt idx="1">
                  <c:v>20</c:v>
                </c:pt>
                <c:pt idx="2">
                  <c:v>19</c:v>
                </c:pt>
              </c:numCache>
            </c:numRef>
          </c:val>
        </c:ser>
        <c:shape val="box"/>
        <c:axId val="99185792"/>
        <c:axId val="99187328"/>
        <c:axId val="0"/>
      </c:bar3DChart>
      <c:catAx>
        <c:axId val="99185792"/>
        <c:scaling>
          <c:orientation val="minMax"/>
        </c:scaling>
        <c:axPos val="b"/>
        <c:tickLblPos val="nextTo"/>
        <c:crossAx val="99187328"/>
        <c:crosses val="autoZero"/>
        <c:auto val="1"/>
        <c:lblAlgn val="ctr"/>
        <c:lblOffset val="100"/>
      </c:catAx>
      <c:valAx>
        <c:axId val="99187328"/>
        <c:scaling>
          <c:orientation val="minMax"/>
        </c:scaling>
        <c:axPos val="l"/>
        <c:majorGridlines/>
        <c:numFmt formatCode="General" sourceLinked="1"/>
        <c:tickLblPos val="nextTo"/>
        <c:crossAx val="99185792"/>
        <c:crosses val="autoZero"/>
        <c:crossBetween val="between"/>
      </c:valAx>
    </c:plotArea>
    <c:legend>
      <c:legendPos val="r"/>
      <c:layout>
        <c:manualLayout>
          <c:xMode val="edge"/>
          <c:yMode val="edge"/>
          <c:x val="0.85544585456229871"/>
          <c:y val="0.26289574389219977"/>
          <c:w val="0.12868142658638271"/>
          <c:h val="0.47012893656084886"/>
        </c:manualLayout>
      </c:layout>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ru-RU"/>
  <c:chart>
    <c:view3D>
      <c:rAngAx val="1"/>
    </c:view3D>
    <c:plotArea>
      <c:layout>
        <c:manualLayout>
          <c:layoutTarget val="inner"/>
          <c:xMode val="edge"/>
          <c:yMode val="edge"/>
          <c:x val="0.11958573928258995"/>
          <c:y val="5.1400535359968164E-2"/>
          <c:w val="0.70101290463691956"/>
          <c:h val="0.79822513917135496"/>
        </c:manualLayout>
      </c:layout>
      <c:bar3DChart>
        <c:barDir val="col"/>
        <c:grouping val="clustered"/>
        <c:ser>
          <c:idx val="0"/>
          <c:order val="0"/>
          <c:tx>
            <c:strRef>
              <c:f>Лист37!$W$40</c:f>
              <c:strCache>
                <c:ptCount val="1"/>
                <c:pt idx="0">
                  <c:v>2020-2021 уч.г.</c:v>
                </c:pt>
              </c:strCache>
            </c:strRef>
          </c:tx>
          <c:dLbls>
            <c:showVal val="1"/>
          </c:dLbls>
          <c:cat>
            <c:strRef>
              <c:f>Лист37!$X$39:$Z$39</c:f>
              <c:strCache>
                <c:ptCount val="3"/>
                <c:pt idx="0">
                  <c:v>2-4 кл.</c:v>
                </c:pt>
                <c:pt idx="1">
                  <c:v>5-9 кл.</c:v>
                </c:pt>
                <c:pt idx="2">
                  <c:v>10-11 кл.</c:v>
                </c:pt>
              </c:strCache>
            </c:strRef>
          </c:cat>
          <c:val>
            <c:numRef>
              <c:f>Лист37!$X$40:$Z$40</c:f>
              <c:numCache>
                <c:formatCode>0.00</c:formatCode>
                <c:ptCount val="3"/>
                <c:pt idx="0">
                  <c:v>46.666666666666536</c:v>
                </c:pt>
                <c:pt idx="1">
                  <c:v>31.213872832369887</c:v>
                </c:pt>
                <c:pt idx="2">
                  <c:v>69.565217391304344</c:v>
                </c:pt>
              </c:numCache>
            </c:numRef>
          </c:val>
        </c:ser>
        <c:ser>
          <c:idx val="1"/>
          <c:order val="1"/>
          <c:tx>
            <c:strRef>
              <c:f>Лист37!$W$41</c:f>
              <c:strCache>
                <c:ptCount val="1"/>
                <c:pt idx="0">
                  <c:v>2021-2022 уч.г.</c:v>
                </c:pt>
              </c:strCache>
            </c:strRef>
          </c:tx>
          <c:dLbls>
            <c:showVal val="1"/>
          </c:dLbls>
          <c:cat>
            <c:strRef>
              <c:f>Лист37!$X$39:$Z$39</c:f>
              <c:strCache>
                <c:ptCount val="3"/>
                <c:pt idx="0">
                  <c:v>2-4 кл.</c:v>
                </c:pt>
                <c:pt idx="1">
                  <c:v>5-9 кл.</c:v>
                </c:pt>
                <c:pt idx="2">
                  <c:v>10-11 кл.</c:v>
                </c:pt>
              </c:strCache>
            </c:strRef>
          </c:cat>
          <c:val>
            <c:numRef>
              <c:f>Лист37!$X$41:$Z$41</c:f>
              <c:numCache>
                <c:formatCode>0.00</c:formatCode>
                <c:ptCount val="3"/>
                <c:pt idx="0">
                  <c:v>43.023255813953512</c:v>
                </c:pt>
                <c:pt idx="1">
                  <c:v>27.005347593582844</c:v>
                </c:pt>
                <c:pt idx="2">
                  <c:v>81.25</c:v>
                </c:pt>
              </c:numCache>
            </c:numRef>
          </c:val>
        </c:ser>
        <c:ser>
          <c:idx val="2"/>
          <c:order val="2"/>
          <c:tx>
            <c:strRef>
              <c:f>Лист37!$W$42</c:f>
              <c:strCache>
                <c:ptCount val="1"/>
                <c:pt idx="0">
                  <c:v>2022-2023 уч.г.</c:v>
                </c:pt>
              </c:strCache>
            </c:strRef>
          </c:tx>
          <c:dLbls>
            <c:showVal val="1"/>
          </c:dLbls>
          <c:cat>
            <c:strRef>
              <c:f>Лист37!$X$39:$Z$39</c:f>
              <c:strCache>
                <c:ptCount val="3"/>
                <c:pt idx="0">
                  <c:v>2-4 кл.</c:v>
                </c:pt>
                <c:pt idx="1">
                  <c:v>5-9 кл.</c:v>
                </c:pt>
                <c:pt idx="2">
                  <c:v>10-11 кл.</c:v>
                </c:pt>
              </c:strCache>
            </c:strRef>
          </c:cat>
          <c:val>
            <c:numRef>
              <c:f>Лист37!$X$42:$Z$42</c:f>
              <c:numCache>
                <c:formatCode>0.00</c:formatCode>
                <c:ptCount val="3"/>
                <c:pt idx="0">
                  <c:v>42.756183745583037</c:v>
                </c:pt>
                <c:pt idx="1">
                  <c:v>28.342245989304789</c:v>
                </c:pt>
                <c:pt idx="2">
                  <c:v>68.181818181818187</c:v>
                </c:pt>
              </c:numCache>
            </c:numRef>
          </c:val>
        </c:ser>
        <c:shape val="box"/>
        <c:axId val="100447744"/>
        <c:axId val="100449280"/>
        <c:axId val="0"/>
      </c:bar3DChart>
      <c:catAx>
        <c:axId val="100447744"/>
        <c:scaling>
          <c:orientation val="minMax"/>
        </c:scaling>
        <c:axPos val="b"/>
        <c:tickLblPos val="nextTo"/>
        <c:crossAx val="100449280"/>
        <c:crosses val="autoZero"/>
        <c:auto val="1"/>
        <c:lblAlgn val="ctr"/>
        <c:lblOffset val="100"/>
      </c:catAx>
      <c:valAx>
        <c:axId val="100449280"/>
        <c:scaling>
          <c:orientation val="minMax"/>
        </c:scaling>
        <c:axPos val="l"/>
        <c:majorGridlines/>
        <c:numFmt formatCode="0.00" sourceLinked="1"/>
        <c:tickLblPos val="nextTo"/>
        <c:crossAx val="100447744"/>
        <c:crosses val="autoZero"/>
        <c:crossBetween val="between"/>
      </c:valAx>
    </c:plotArea>
    <c:legend>
      <c:legendPos val="r"/>
      <c:layout>
        <c:manualLayout>
          <c:xMode val="edge"/>
          <c:yMode val="edge"/>
          <c:x val="0.83825734673790653"/>
          <c:y val="9.6646581858201422E-2"/>
          <c:w val="0.14507592800899888"/>
          <c:h val="0.82522534805141878"/>
        </c:manualLayout>
      </c:layout>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7.4628447469302917E-2"/>
          <c:y val="4.3442999857576305E-2"/>
          <c:w val="0.73104892359369755"/>
          <c:h val="0.78143827951738598"/>
        </c:manualLayout>
      </c:layout>
      <c:bar3DChart>
        <c:barDir val="col"/>
        <c:grouping val="clustered"/>
        <c:ser>
          <c:idx val="0"/>
          <c:order val="0"/>
          <c:tx>
            <c:strRef>
              <c:f>Лист22!$B$3</c:f>
              <c:strCache>
                <c:ptCount val="1"/>
                <c:pt idx="0">
                  <c:v>Количество детей, обучавшихся на конец учебного года в начальном звене</c:v>
                </c:pt>
              </c:strCache>
            </c:strRef>
          </c:tx>
          <c:dLbls>
            <c:txPr>
              <a:bodyPr/>
              <a:lstStyle/>
              <a:p>
                <a:pPr>
                  <a:defRPr sz="1800" baseline="0">
                    <a:latin typeface="Times New Roman" pitchFamily="18" charset="0"/>
                  </a:defRPr>
                </a:pPr>
                <a:endParaRPr lang="ru-RU"/>
              </a:p>
            </c:txPr>
            <c:showVal val="1"/>
          </c:dLbls>
          <c:cat>
            <c:strRef>
              <c:f>Лист22!$C$2:$E$2</c:f>
              <c:strCache>
                <c:ptCount val="3"/>
                <c:pt idx="0">
                  <c:v>2020–2021уч.г.</c:v>
                </c:pt>
                <c:pt idx="1">
                  <c:v>2021–2022уч.г.</c:v>
                </c:pt>
                <c:pt idx="2">
                  <c:v>2022–2023уч.г.</c:v>
                </c:pt>
              </c:strCache>
            </c:strRef>
          </c:cat>
          <c:val>
            <c:numRef>
              <c:f>Лист22!$C$3:$E$3</c:f>
              <c:numCache>
                <c:formatCode>General</c:formatCode>
                <c:ptCount val="3"/>
                <c:pt idx="0">
                  <c:v>348</c:v>
                </c:pt>
                <c:pt idx="1">
                  <c:v>368</c:v>
                </c:pt>
                <c:pt idx="2">
                  <c:v>377</c:v>
                </c:pt>
              </c:numCache>
            </c:numRef>
          </c:val>
          <c:shape val="box"/>
        </c:ser>
        <c:ser>
          <c:idx val="1"/>
          <c:order val="1"/>
          <c:tx>
            <c:strRef>
              <c:f>Лист22!$B$4</c:f>
              <c:strCache>
                <c:ptCount val="1"/>
                <c:pt idx="0">
                  <c:v>Количество учеников, оставленных на повторное обучение в начальном звене</c:v>
                </c:pt>
              </c:strCache>
            </c:strRef>
          </c:tx>
          <c:dLbls>
            <c:txPr>
              <a:bodyPr/>
              <a:lstStyle/>
              <a:p>
                <a:pPr>
                  <a:defRPr sz="1800" baseline="0">
                    <a:latin typeface="Times New Roman" pitchFamily="18" charset="0"/>
                  </a:defRPr>
                </a:pPr>
                <a:endParaRPr lang="ru-RU"/>
              </a:p>
            </c:txPr>
            <c:showVal val="1"/>
          </c:dLbls>
          <c:cat>
            <c:strRef>
              <c:f>Лист22!$C$2:$E$2</c:f>
              <c:strCache>
                <c:ptCount val="3"/>
                <c:pt idx="0">
                  <c:v>2020–2021уч.г.</c:v>
                </c:pt>
                <c:pt idx="1">
                  <c:v>2021–2022уч.г.</c:v>
                </c:pt>
                <c:pt idx="2">
                  <c:v>2022–2023уч.г.</c:v>
                </c:pt>
              </c:strCache>
            </c:strRef>
          </c:cat>
          <c:val>
            <c:numRef>
              <c:f>Лист22!$C$4:$E$4</c:f>
              <c:numCache>
                <c:formatCode>General</c:formatCode>
                <c:ptCount val="3"/>
                <c:pt idx="0">
                  <c:v>9</c:v>
                </c:pt>
                <c:pt idx="1">
                  <c:v>5</c:v>
                </c:pt>
                <c:pt idx="2">
                  <c:v>8</c:v>
                </c:pt>
              </c:numCache>
            </c:numRef>
          </c:val>
        </c:ser>
        <c:shape val="cylinder"/>
        <c:axId val="100582144"/>
        <c:axId val="100583680"/>
        <c:axId val="0"/>
      </c:bar3DChart>
      <c:catAx>
        <c:axId val="100582144"/>
        <c:scaling>
          <c:orientation val="minMax"/>
        </c:scaling>
        <c:axPos val="b"/>
        <c:tickLblPos val="nextTo"/>
        <c:txPr>
          <a:bodyPr/>
          <a:lstStyle/>
          <a:p>
            <a:pPr>
              <a:defRPr sz="1400" baseline="0">
                <a:latin typeface="Times New Roman" pitchFamily="18" charset="0"/>
              </a:defRPr>
            </a:pPr>
            <a:endParaRPr lang="ru-RU"/>
          </a:p>
        </c:txPr>
        <c:crossAx val="100583680"/>
        <c:crosses val="autoZero"/>
        <c:auto val="1"/>
        <c:lblAlgn val="ctr"/>
        <c:lblOffset val="100"/>
      </c:catAx>
      <c:valAx>
        <c:axId val="100583680"/>
        <c:scaling>
          <c:orientation val="minMax"/>
        </c:scaling>
        <c:axPos val="l"/>
        <c:majorGridlines/>
        <c:numFmt formatCode="General" sourceLinked="1"/>
        <c:tickLblPos val="nextTo"/>
        <c:crossAx val="100582144"/>
        <c:crosses val="autoZero"/>
        <c:crossBetween val="between"/>
      </c:valAx>
    </c:plotArea>
    <c:legend>
      <c:legendPos val="r"/>
      <c:layout>
        <c:manualLayout>
          <c:xMode val="edge"/>
          <c:yMode val="edge"/>
          <c:x val="0.81875586188845562"/>
          <c:y val="0.18389753606380599"/>
          <c:w val="0.17914105612144829"/>
          <c:h val="0.56760544466825702"/>
        </c:manualLayout>
      </c:layout>
    </c:legend>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hart>
    <c:plotArea>
      <c:layout>
        <c:manualLayout>
          <c:layoutTarget val="inner"/>
          <c:xMode val="edge"/>
          <c:yMode val="edge"/>
          <c:x val="7.7489190662761359E-2"/>
          <c:y val="2.8036665871311556E-2"/>
          <c:w val="0.80204458138384871"/>
          <c:h val="0.76510001590710264"/>
        </c:manualLayout>
      </c:layout>
      <c:barChart>
        <c:barDir val="col"/>
        <c:grouping val="clustered"/>
        <c:ser>
          <c:idx val="0"/>
          <c:order val="0"/>
          <c:tx>
            <c:strRef>
              <c:f>Лист10!$C$2</c:f>
              <c:strCache>
                <c:ptCount val="1"/>
                <c:pt idx="0">
                  <c:v>Количестоуч-ся</c:v>
                </c:pt>
              </c:strCache>
            </c:strRef>
          </c:tx>
          <c:cat>
            <c:strRef>
              <c:f>Лист10!$B$3:$B$12</c:f>
              <c:strCache>
                <c:ptCount val="10"/>
                <c:pt idx="0">
                  <c:v>Русскийязык</c:v>
                </c:pt>
                <c:pt idx="1">
                  <c:v>Математика</c:v>
                </c:pt>
                <c:pt idx="2">
                  <c:v>Химия</c:v>
                </c:pt>
                <c:pt idx="3">
                  <c:v>Информатика </c:v>
                </c:pt>
                <c:pt idx="4">
                  <c:v>История</c:v>
                </c:pt>
                <c:pt idx="5">
                  <c:v>География</c:v>
                </c:pt>
                <c:pt idx="6">
                  <c:v>Биология </c:v>
                </c:pt>
                <c:pt idx="7">
                  <c:v>Обществознание </c:v>
                </c:pt>
                <c:pt idx="8">
                  <c:v>       Физика </c:v>
                </c:pt>
                <c:pt idx="9">
                  <c:v>Английский язык </c:v>
                </c:pt>
              </c:strCache>
            </c:strRef>
          </c:cat>
          <c:val>
            <c:numRef>
              <c:f>Лист10!$C$3:$C$12</c:f>
            </c:numRef>
          </c:val>
        </c:ser>
        <c:ser>
          <c:idx val="1"/>
          <c:order val="1"/>
          <c:tx>
            <c:strRef>
              <c:f>Лист10!$D$2</c:f>
              <c:strCache>
                <c:ptCount val="1"/>
                <c:pt idx="0">
                  <c:v>% выбора предмета уч-ся за 2020-2021уч.г.</c:v>
                </c:pt>
              </c:strCache>
            </c:strRef>
          </c:tx>
          <c:cat>
            <c:strRef>
              <c:f>Лист10!$B$3:$B$12</c:f>
              <c:strCache>
                <c:ptCount val="10"/>
                <c:pt idx="0">
                  <c:v>Русскийязык</c:v>
                </c:pt>
                <c:pt idx="1">
                  <c:v>Математика</c:v>
                </c:pt>
                <c:pt idx="2">
                  <c:v>Химия</c:v>
                </c:pt>
                <c:pt idx="3">
                  <c:v>Информатика </c:v>
                </c:pt>
                <c:pt idx="4">
                  <c:v>История</c:v>
                </c:pt>
                <c:pt idx="5">
                  <c:v>География</c:v>
                </c:pt>
                <c:pt idx="6">
                  <c:v>Биология </c:v>
                </c:pt>
                <c:pt idx="7">
                  <c:v>Обществознание </c:v>
                </c:pt>
                <c:pt idx="8">
                  <c:v>       Физика </c:v>
                </c:pt>
                <c:pt idx="9">
                  <c:v>Английский язык </c:v>
                </c:pt>
              </c:strCache>
            </c:strRef>
          </c:cat>
          <c:val>
            <c:numRef>
              <c:f>Лист10!$D$3:$D$12</c:f>
              <c:numCache>
                <c:formatCode>0.00</c:formatCode>
                <c:ptCount val="10"/>
                <c:pt idx="0">
                  <c:v>100</c:v>
                </c:pt>
                <c:pt idx="1">
                  <c:v>100</c:v>
                </c:pt>
                <c:pt idx="3">
                  <c:v>8.77</c:v>
                </c:pt>
                <c:pt idx="4">
                  <c:v>3.51</c:v>
                </c:pt>
                <c:pt idx="5">
                  <c:v>29.87</c:v>
                </c:pt>
                <c:pt idx="6">
                  <c:v>31.58</c:v>
                </c:pt>
                <c:pt idx="7">
                  <c:v>22.810000000000031</c:v>
                </c:pt>
                <c:pt idx="9">
                  <c:v>1.7500000000000002</c:v>
                </c:pt>
              </c:numCache>
            </c:numRef>
          </c:val>
        </c:ser>
        <c:ser>
          <c:idx val="2"/>
          <c:order val="2"/>
          <c:tx>
            <c:strRef>
              <c:f>Лист10!$E$2</c:f>
              <c:strCache>
                <c:ptCount val="1"/>
                <c:pt idx="0">
                  <c:v>Количесто уч-ся</c:v>
                </c:pt>
              </c:strCache>
            </c:strRef>
          </c:tx>
          <c:cat>
            <c:strRef>
              <c:f>Лист10!$B$3:$B$12</c:f>
              <c:strCache>
                <c:ptCount val="10"/>
                <c:pt idx="0">
                  <c:v>Русскийязык</c:v>
                </c:pt>
                <c:pt idx="1">
                  <c:v>Математика</c:v>
                </c:pt>
                <c:pt idx="2">
                  <c:v>Химия</c:v>
                </c:pt>
                <c:pt idx="3">
                  <c:v>Информатика </c:v>
                </c:pt>
                <c:pt idx="4">
                  <c:v>История</c:v>
                </c:pt>
                <c:pt idx="5">
                  <c:v>География</c:v>
                </c:pt>
                <c:pt idx="6">
                  <c:v>Биология </c:v>
                </c:pt>
                <c:pt idx="7">
                  <c:v>Обществознание </c:v>
                </c:pt>
                <c:pt idx="8">
                  <c:v>       Физика </c:v>
                </c:pt>
                <c:pt idx="9">
                  <c:v>Английский язык </c:v>
                </c:pt>
              </c:strCache>
            </c:strRef>
          </c:cat>
          <c:val>
            <c:numRef>
              <c:f>Лист10!$E$3:$E$12</c:f>
            </c:numRef>
          </c:val>
        </c:ser>
        <c:ser>
          <c:idx val="3"/>
          <c:order val="3"/>
          <c:tx>
            <c:strRef>
              <c:f>Лист10!$F$2</c:f>
              <c:strCache>
                <c:ptCount val="1"/>
                <c:pt idx="0">
                  <c:v>% выбора предмета уч-ся за 2021-2022уч.г.</c:v>
                </c:pt>
              </c:strCache>
            </c:strRef>
          </c:tx>
          <c:cat>
            <c:strRef>
              <c:f>Лист10!$B$3:$B$12</c:f>
              <c:strCache>
                <c:ptCount val="10"/>
                <c:pt idx="0">
                  <c:v>Русскийязык</c:v>
                </c:pt>
                <c:pt idx="1">
                  <c:v>Математика</c:v>
                </c:pt>
                <c:pt idx="2">
                  <c:v>Химия</c:v>
                </c:pt>
                <c:pt idx="3">
                  <c:v>Информатика </c:v>
                </c:pt>
                <c:pt idx="4">
                  <c:v>История</c:v>
                </c:pt>
                <c:pt idx="5">
                  <c:v>География</c:v>
                </c:pt>
                <c:pt idx="6">
                  <c:v>Биология </c:v>
                </c:pt>
                <c:pt idx="7">
                  <c:v>Обществознание </c:v>
                </c:pt>
                <c:pt idx="8">
                  <c:v>       Физика </c:v>
                </c:pt>
                <c:pt idx="9">
                  <c:v>Английский язык </c:v>
                </c:pt>
              </c:strCache>
            </c:strRef>
          </c:cat>
          <c:val>
            <c:numRef>
              <c:f>Лист10!$F$3:$F$12</c:f>
              <c:numCache>
                <c:formatCode>0.00</c:formatCode>
                <c:ptCount val="10"/>
                <c:pt idx="0">
                  <c:v>100</c:v>
                </c:pt>
                <c:pt idx="1">
                  <c:v>100</c:v>
                </c:pt>
                <c:pt idx="2">
                  <c:v>16.670000000000005</c:v>
                </c:pt>
                <c:pt idx="3">
                  <c:v>9.26</c:v>
                </c:pt>
                <c:pt idx="4">
                  <c:v>51.85</c:v>
                </c:pt>
                <c:pt idx="5">
                  <c:v>68.52</c:v>
                </c:pt>
                <c:pt idx="6">
                  <c:v>37.04</c:v>
                </c:pt>
                <c:pt idx="8">
                  <c:v>29.62</c:v>
                </c:pt>
              </c:numCache>
            </c:numRef>
          </c:val>
        </c:ser>
        <c:ser>
          <c:idx val="4"/>
          <c:order val="4"/>
          <c:tx>
            <c:strRef>
              <c:f>Лист10!$G$2</c:f>
              <c:strCache>
                <c:ptCount val="1"/>
                <c:pt idx="0">
                  <c:v>Количесто уч-ся</c:v>
                </c:pt>
              </c:strCache>
            </c:strRef>
          </c:tx>
          <c:cat>
            <c:strRef>
              <c:f>Лист10!$B$3:$B$12</c:f>
              <c:strCache>
                <c:ptCount val="10"/>
                <c:pt idx="0">
                  <c:v>Русскийязык</c:v>
                </c:pt>
                <c:pt idx="1">
                  <c:v>Математика</c:v>
                </c:pt>
                <c:pt idx="2">
                  <c:v>Химия</c:v>
                </c:pt>
                <c:pt idx="3">
                  <c:v>Информатика </c:v>
                </c:pt>
                <c:pt idx="4">
                  <c:v>История</c:v>
                </c:pt>
                <c:pt idx="5">
                  <c:v>География</c:v>
                </c:pt>
                <c:pt idx="6">
                  <c:v>Биология </c:v>
                </c:pt>
                <c:pt idx="7">
                  <c:v>Обществознание </c:v>
                </c:pt>
                <c:pt idx="8">
                  <c:v>       Физика </c:v>
                </c:pt>
                <c:pt idx="9">
                  <c:v>Английский язык </c:v>
                </c:pt>
              </c:strCache>
            </c:strRef>
          </c:cat>
          <c:val>
            <c:numRef>
              <c:f>Лист10!$G$3:$G$12</c:f>
            </c:numRef>
          </c:val>
        </c:ser>
        <c:ser>
          <c:idx val="5"/>
          <c:order val="5"/>
          <c:tx>
            <c:strRef>
              <c:f>Лист10!$H$2</c:f>
              <c:strCache>
                <c:ptCount val="1"/>
                <c:pt idx="0">
                  <c:v>% выбора предмета уч-ся за 2022-2023 уч.г.</c:v>
                </c:pt>
              </c:strCache>
            </c:strRef>
          </c:tx>
          <c:cat>
            <c:strRef>
              <c:f>Лист10!$B$3:$B$12</c:f>
              <c:strCache>
                <c:ptCount val="10"/>
                <c:pt idx="0">
                  <c:v>Русскийязык</c:v>
                </c:pt>
                <c:pt idx="1">
                  <c:v>Математика</c:v>
                </c:pt>
                <c:pt idx="2">
                  <c:v>Химия</c:v>
                </c:pt>
                <c:pt idx="3">
                  <c:v>Информатика </c:v>
                </c:pt>
                <c:pt idx="4">
                  <c:v>История</c:v>
                </c:pt>
                <c:pt idx="5">
                  <c:v>География</c:v>
                </c:pt>
                <c:pt idx="6">
                  <c:v>Биология </c:v>
                </c:pt>
                <c:pt idx="7">
                  <c:v>Обществознание </c:v>
                </c:pt>
                <c:pt idx="8">
                  <c:v>       Физика </c:v>
                </c:pt>
                <c:pt idx="9">
                  <c:v>Английский язык </c:v>
                </c:pt>
              </c:strCache>
            </c:strRef>
          </c:cat>
          <c:val>
            <c:numRef>
              <c:f>Лист10!$H$3:$H$12</c:f>
              <c:numCache>
                <c:formatCode>0.00</c:formatCode>
                <c:ptCount val="10"/>
                <c:pt idx="0">
                  <c:v>100</c:v>
                </c:pt>
                <c:pt idx="1">
                  <c:v>100</c:v>
                </c:pt>
                <c:pt idx="2">
                  <c:v>10.53</c:v>
                </c:pt>
                <c:pt idx="3">
                  <c:v>8.77</c:v>
                </c:pt>
                <c:pt idx="4">
                  <c:v>1.7500000000000002</c:v>
                </c:pt>
                <c:pt idx="5">
                  <c:v>56.14</c:v>
                </c:pt>
                <c:pt idx="6">
                  <c:v>33.33</c:v>
                </c:pt>
                <c:pt idx="7">
                  <c:v>96.490000000000023</c:v>
                </c:pt>
              </c:numCache>
            </c:numRef>
          </c:val>
        </c:ser>
        <c:axId val="114710016"/>
        <c:axId val="114711552"/>
      </c:barChart>
      <c:catAx>
        <c:axId val="114710016"/>
        <c:scaling>
          <c:orientation val="minMax"/>
        </c:scaling>
        <c:axPos val="b"/>
        <c:tickLblPos val="nextTo"/>
        <c:crossAx val="114711552"/>
        <c:crosses val="autoZero"/>
        <c:auto val="1"/>
        <c:lblAlgn val="ctr"/>
        <c:lblOffset val="100"/>
      </c:catAx>
      <c:valAx>
        <c:axId val="114711552"/>
        <c:scaling>
          <c:orientation val="minMax"/>
        </c:scaling>
        <c:axPos val="l"/>
        <c:majorGridlines/>
        <c:numFmt formatCode="0.00" sourceLinked="1"/>
        <c:tickLblPos val="nextTo"/>
        <c:crossAx val="114710016"/>
        <c:crosses val="autoZero"/>
        <c:crossBetween val="between"/>
      </c:valAx>
    </c:plotArea>
    <c:legend>
      <c:legendPos val="r"/>
      <c:layout>
        <c:manualLayout>
          <c:xMode val="edge"/>
          <c:yMode val="edge"/>
          <c:x val="0.88919560779540263"/>
          <c:y val="8.0493915533285595E-2"/>
          <c:w val="0.10114255645580562"/>
          <c:h val="0.76577964686232836"/>
        </c:manualLayout>
      </c:layout>
    </c:legend>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sz="1200" dirty="0"/>
              <a:t>Доля участников ЕГЭ, не преодолевших минимальный порог по ОБЩЕСТВОЗНАНИЮ</a:t>
            </a:r>
          </a:p>
        </c:rich>
      </c:tx>
    </c:title>
    <c:view3D>
      <c:rAngAx val="1"/>
    </c:view3D>
    <c:plotArea>
      <c:layout>
        <c:manualLayout>
          <c:layoutTarget val="inner"/>
          <c:xMode val="edge"/>
          <c:yMode val="edge"/>
          <c:x val="8.4488407699037621E-2"/>
          <c:y val="0.22871536891221941"/>
          <c:w val="0.76314899904864075"/>
          <c:h val="0.62091025080198303"/>
        </c:manualLayout>
      </c:layout>
      <c:bar3DChart>
        <c:barDir val="col"/>
        <c:grouping val="clustered"/>
        <c:ser>
          <c:idx val="0"/>
          <c:order val="0"/>
          <c:tx>
            <c:strRef>
              <c:f>Лист27!$B$4</c:f>
              <c:strCache>
                <c:ptCount val="1"/>
                <c:pt idx="0">
                  <c:v>Доля участников ЕГЭ, не преодолевших минимальный порог по ОБЩЕСТВОЗНАНИЮ</c:v>
                </c:pt>
              </c:strCache>
            </c:strRef>
          </c:tx>
          <c:dLbls>
            <c:txPr>
              <a:bodyPr/>
              <a:lstStyle/>
              <a:p>
                <a:pPr>
                  <a:defRPr sz="1800" baseline="0">
                    <a:latin typeface="Times New Roman" pitchFamily="18" charset="0"/>
                  </a:defRPr>
                </a:pPr>
                <a:endParaRPr lang="ru-RU"/>
              </a:p>
            </c:txPr>
            <c:showVal val="1"/>
          </c:dLbls>
          <c:cat>
            <c:strRef>
              <c:f>Лист27!$C$3:$K$3</c:f>
              <c:strCache>
                <c:ptCount val="3"/>
                <c:pt idx="0">
                  <c:v>2023г.</c:v>
                </c:pt>
                <c:pt idx="1">
                  <c:v>2022г.</c:v>
                </c:pt>
                <c:pt idx="2">
                  <c:v>2021г.</c:v>
                </c:pt>
              </c:strCache>
            </c:strRef>
          </c:cat>
          <c:val>
            <c:numRef>
              <c:f>Лист27!$C$4:$K$4</c:f>
              <c:numCache>
                <c:formatCode>General</c:formatCode>
                <c:ptCount val="3"/>
                <c:pt idx="0">
                  <c:v>33.33</c:v>
                </c:pt>
                <c:pt idx="1">
                  <c:v>25</c:v>
                </c:pt>
                <c:pt idx="2">
                  <c:v>0</c:v>
                </c:pt>
              </c:numCache>
            </c:numRef>
          </c:val>
        </c:ser>
        <c:shape val="box"/>
        <c:axId val="114628096"/>
        <c:axId val="114629632"/>
        <c:axId val="0"/>
      </c:bar3DChart>
      <c:catAx>
        <c:axId val="114628096"/>
        <c:scaling>
          <c:orientation val="minMax"/>
        </c:scaling>
        <c:axPos val="b"/>
        <c:tickLblPos val="nextTo"/>
        <c:crossAx val="114629632"/>
        <c:crosses val="autoZero"/>
        <c:auto val="1"/>
        <c:lblAlgn val="ctr"/>
        <c:lblOffset val="100"/>
      </c:catAx>
      <c:valAx>
        <c:axId val="114629632"/>
        <c:scaling>
          <c:orientation val="minMax"/>
        </c:scaling>
        <c:axPos val="l"/>
        <c:majorGridlines/>
        <c:numFmt formatCode="General" sourceLinked="1"/>
        <c:tickLblPos val="nextTo"/>
        <c:crossAx val="114628096"/>
        <c:crosses val="autoZero"/>
        <c:crossBetween val="between"/>
      </c:valAx>
    </c:plotArea>
    <c:legend>
      <c:legendPos val="r"/>
      <c:layout>
        <c:manualLayout>
          <c:xMode val="edge"/>
          <c:yMode val="edge"/>
          <c:x val="0.84073942877962882"/>
          <c:y val="0.19900080198308537"/>
          <c:w val="0.14259390455370471"/>
          <c:h val="0.68800804485238154"/>
        </c:manualLayout>
      </c:layout>
    </c:legend>
    <c:plotVisOnly val="1"/>
  </c:chart>
  <c:externalData r:id="rId1"/>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1"/>
  <c:lang val="ru-RU"/>
  <c:style val="4"/>
  <c:chart>
    <c:title>
      <c:tx>
        <c:rich>
          <a:bodyPr/>
          <a:lstStyle/>
          <a:p>
            <a:pPr>
              <a:defRPr/>
            </a:pPr>
            <a:r>
              <a:rPr lang="ru-RU" sz="1200" dirty="0"/>
              <a:t>Доля участников ЕГЭ, не преодолевших минимальный порог по ХИМИИ</a:t>
            </a:r>
          </a:p>
        </c:rich>
      </c:tx>
      <c:layout>
        <c:manualLayout>
          <c:xMode val="edge"/>
          <c:yMode val="edge"/>
          <c:x val="0.20468044619422682"/>
          <c:y val="0"/>
        </c:manualLayout>
      </c:layout>
    </c:title>
    <c:view3D>
      <c:rAngAx val="1"/>
    </c:view3D>
    <c:plotArea>
      <c:layout>
        <c:manualLayout>
          <c:layoutTarget val="inner"/>
          <c:xMode val="edge"/>
          <c:yMode val="edge"/>
          <c:x val="8.4488407699037621E-2"/>
          <c:y val="0.22871536891221941"/>
          <c:w val="0.75779914266203108"/>
          <c:h val="0.62091025080198303"/>
        </c:manualLayout>
      </c:layout>
      <c:bar3DChart>
        <c:barDir val="col"/>
        <c:grouping val="clustered"/>
        <c:ser>
          <c:idx val="0"/>
          <c:order val="0"/>
          <c:tx>
            <c:strRef>
              <c:f>Лист27!$B$10</c:f>
              <c:strCache>
                <c:ptCount val="1"/>
                <c:pt idx="0">
                  <c:v>Доля участников ЕГЭ, не преодолевших минимальный порог по ХИМИИ</c:v>
                </c:pt>
              </c:strCache>
            </c:strRef>
          </c:tx>
          <c:dLbls>
            <c:txPr>
              <a:bodyPr/>
              <a:lstStyle/>
              <a:p>
                <a:pPr>
                  <a:defRPr sz="1800" baseline="0">
                    <a:latin typeface="Times New Roman" pitchFamily="18" charset="0"/>
                  </a:defRPr>
                </a:pPr>
                <a:endParaRPr lang="ru-RU"/>
              </a:p>
            </c:txPr>
            <c:showVal val="1"/>
          </c:dLbls>
          <c:cat>
            <c:strRef>
              <c:f>Лист27!$C$9:$K$9</c:f>
              <c:strCache>
                <c:ptCount val="3"/>
                <c:pt idx="0">
                  <c:v>2023г.</c:v>
                </c:pt>
                <c:pt idx="1">
                  <c:v>2022г.</c:v>
                </c:pt>
                <c:pt idx="2">
                  <c:v>2021г.</c:v>
                </c:pt>
              </c:strCache>
            </c:strRef>
          </c:cat>
          <c:val>
            <c:numRef>
              <c:f>Лист27!$C$10:$K$10</c:f>
              <c:numCache>
                <c:formatCode>General</c:formatCode>
                <c:ptCount val="3"/>
                <c:pt idx="0">
                  <c:v>0</c:v>
                </c:pt>
                <c:pt idx="1">
                  <c:v>0</c:v>
                </c:pt>
                <c:pt idx="2">
                  <c:v>22</c:v>
                </c:pt>
              </c:numCache>
            </c:numRef>
          </c:val>
        </c:ser>
        <c:shape val="box"/>
        <c:axId val="114662784"/>
        <c:axId val="114668672"/>
        <c:axId val="0"/>
      </c:bar3DChart>
      <c:catAx>
        <c:axId val="114662784"/>
        <c:scaling>
          <c:orientation val="minMax"/>
        </c:scaling>
        <c:axPos val="b"/>
        <c:tickLblPos val="nextTo"/>
        <c:crossAx val="114668672"/>
        <c:crosses val="autoZero"/>
        <c:auto val="1"/>
        <c:lblAlgn val="ctr"/>
        <c:lblOffset val="100"/>
      </c:catAx>
      <c:valAx>
        <c:axId val="114668672"/>
        <c:scaling>
          <c:orientation val="minMax"/>
        </c:scaling>
        <c:axPos val="l"/>
        <c:majorGridlines/>
        <c:numFmt formatCode="General" sourceLinked="1"/>
        <c:tickLblPos val="nextTo"/>
        <c:crossAx val="114662784"/>
        <c:crosses val="autoZero"/>
        <c:crossBetween val="between"/>
      </c:valAx>
    </c:plotArea>
    <c:legend>
      <c:legendPos val="r"/>
      <c:layout>
        <c:manualLayout>
          <c:xMode val="edge"/>
          <c:yMode val="edge"/>
          <c:x val="0.84066797900262458"/>
          <c:y val="0.18511191309419694"/>
          <c:w val="0.1426653543307087"/>
          <c:h val="0.72768792839743968"/>
        </c:manualLayout>
      </c:layout>
    </c:legend>
    <c:plotVisOnly val="1"/>
  </c:chart>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ru-RU"/>
  <c:style val="5"/>
  <c:chart>
    <c:title>
      <c:tx>
        <c:rich>
          <a:bodyPr/>
          <a:lstStyle/>
          <a:p>
            <a:pPr>
              <a:defRPr/>
            </a:pPr>
            <a:r>
              <a:rPr lang="ru-RU" sz="1200" dirty="0"/>
              <a:t>Доля участников ЕГЭ, не преодолевших минимальный порог по БИОЛОГИИ</a:t>
            </a:r>
          </a:p>
        </c:rich>
      </c:tx>
    </c:title>
    <c:view3D>
      <c:rAngAx val="1"/>
    </c:view3D>
    <c:plotArea>
      <c:layout>
        <c:manualLayout>
          <c:layoutTarget val="inner"/>
          <c:xMode val="edge"/>
          <c:yMode val="edge"/>
          <c:x val="8.4488407699037621E-2"/>
          <c:y val="0.22871536891221941"/>
          <c:w val="0.73673512685914588"/>
          <c:h val="0.62091025080198303"/>
        </c:manualLayout>
      </c:layout>
      <c:bar3DChart>
        <c:barDir val="col"/>
        <c:grouping val="clustered"/>
        <c:ser>
          <c:idx val="0"/>
          <c:order val="0"/>
          <c:tx>
            <c:strRef>
              <c:f>Лист27!$B$12</c:f>
              <c:strCache>
                <c:ptCount val="1"/>
                <c:pt idx="0">
                  <c:v>Доля участников ЕГЭ, не преодолевших минимальный порог по БИОЛОГИИ</c:v>
                </c:pt>
              </c:strCache>
            </c:strRef>
          </c:tx>
          <c:dLbls>
            <c:txPr>
              <a:bodyPr/>
              <a:lstStyle/>
              <a:p>
                <a:pPr>
                  <a:defRPr sz="1800" baseline="0">
                    <a:latin typeface="Times New Roman" pitchFamily="18" charset="0"/>
                  </a:defRPr>
                </a:pPr>
                <a:endParaRPr lang="ru-RU"/>
              </a:p>
            </c:txPr>
            <c:showVal val="1"/>
          </c:dLbls>
          <c:cat>
            <c:strRef>
              <c:f>Лист27!$C$11:$K$11</c:f>
              <c:strCache>
                <c:ptCount val="3"/>
                <c:pt idx="0">
                  <c:v>2023г.</c:v>
                </c:pt>
                <c:pt idx="1">
                  <c:v>2022г.</c:v>
                </c:pt>
                <c:pt idx="2">
                  <c:v>2021г.</c:v>
                </c:pt>
              </c:strCache>
            </c:strRef>
          </c:cat>
          <c:val>
            <c:numRef>
              <c:f>Лист27!$C$12:$K$12</c:f>
              <c:numCache>
                <c:formatCode>General</c:formatCode>
                <c:ptCount val="3"/>
                <c:pt idx="0">
                  <c:v>0</c:v>
                </c:pt>
                <c:pt idx="1">
                  <c:v>33.33</c:v>
                </c:pt>
                <c:pt idx="2">
                  <c:v>0</c:v>
                </c:pt>
              </c:numCache>
            </c:numRef>
          </c:val>
        </c:ser>
        <c:shape val="box"/>
        <c:axId val="114771456"/>
        <c:axId val="114772992"/>
        <c:axId val="0"/>
      </c:bar3DChart>
      <c:catAx>
        <c:axId val="114771456"/>
        <c:scaling>
          <c:orientation val="minMax"/>
        </c:scaling>
        <c:axPos val="b"/>
        <c:tickLblPos val="nextTo"/>
        <c:crossAx val="114772992"/>
        <c:crosses val="autoZero"/>
        <c:auto val="1"/>
        <c:lblAlgn val="ctr"/>
        <c:lblOffset val="100"/>
      </c:catAx>
      <c:valAx>
        <c:axId val="114772992"/>
        <c:scaling>
          <c:orientation val="minMax"/>
        </c:scaling>
        <c:axPos val="l"/>
        <c:majorGridlines/>
        <c:numFmt formatCode="General" sourceLinked="1"/>
        <c:tickLblPos val="nextTo"/>
        <c:crossAx val="114771456"/>
        <c:crosses val="autoZero"/>
        <c:crossBetween val="between"/>
      </c:valAx>
    </c:plotArea>
    <c:legend>
      <c:legendPos val="r"/>
      <c:layout>
        <c:manualLayout>
          <c:xMode val="edge"/>
          <c:yMode val="edge"/>
          <c:x val="0.83233464566929161"/>
          <c:y val="0.14254854268870842"/>
          <c:w val="0.15099868766404298"/>
          <c:h val="0.67489212735843063"/>
        </c:manualLayout>
      </c:layout>
    </c:legend>
    <c:plotVisOnly val="1"/>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C03868-46F0-4F6C-B988-C71B933CDBB6}" type="doc">
      <dgm:prSet loTypeId="urn:microsoft.com/office/officeart/2008/layout/HorizontalMultiLevelHierarchy" loCatId="hierarchy" qsTypeId="urn:microsoft.com/office/officeart/2005/8/quickstyle/simple1" qsCatId="simple" csTypeId="urn:microsoft.com/office/officeart/2005/8/colors/accent0_1" csCatId="mainScheme" phldr="1"/>
      <dgm:spPr/>
      <dgm:t>
        <a:bodyPr/>
        <a:lstStyle/>
        <a:p>
          <a:endParaRPr lang="ru-RU"/>
        </a:p>
      </dgm:t>
    </dgm:pt>
    <dgm:pt modelId="{49B2065F-39FB-48B9-BE29-938F5AC1C498}">
      <dgm:prSet phldrT="[Текст]" custT="1"/>
      <dgm:spPr>
        <a:ln w="38100">
          <a:solidFill>
            <a:schemeClr val="accent1"/>
          </a:solidFill>
        </a:ln>
      </dgm:spPr>
      <dgm:t>
        <a:bodyPr/>
        <a:lstStyle/>
        <a:p>
          <a:r>
            <a:rPr lang="ru-RU" sz="2400" dirty="0"/>
            <a:t>Заявление поступило</a:t>
          </a:r>
        </a:p>
      </dgm:t>
    </dgm:pt>
    <dgm:pt modelId="{7C2CC343-B841-49A9-B21D-1ECCCF60102B}" type="parTrans" cxnId="{88192F7D-C037-4F32-B5AD-D83A7B3CE2BA}">
      <dgm:prSet/>
      <dgm:spPr/>
      <dgm:t>
        <a:bodyPr/>
        <a:lstStyle/>
        <a:p>
          <a:endParaRPr lang="ru-RU" sz="2800"/>
        </a:p>
      </dgm:t>
    </dgm:pt>
    <dgm:pt modelId="{706CD102-08A4-44D4-A6F7-6B470F57C587}" type="sibTrans" cxnId="{88192F7D-C037-4F32-B5AD-D83A7B3CE2BA}">
      <dgm:prSet/>
      <dgm:spPr/>
      <dgm:t>
        <a:bodyPr/>
        <a:lstStyle/>
        <a:p>
          <a:endParaRPr lang="ru-RU" sz="2800"/>
        </a:p>
      </dgm:t>
    </dgm:pt>
    <dgm:pt modelId="{9FBE7C85-2A20-44EA-93CC-EC693A14687F}">
      <dgm:prSet phldrT="[Текст]" custT="1"/>
      <dgm:spPr>
        <a:ln w="38100">
          <a:solidFill>
            <a:schemeClr val="accent1"/>
          </a:solidFill>
        </a:ln>
      </dgm:spPr>
      <dgm:t>
        <a:bodyPr/>
        <a:lstStyle/>
        <a:p>
          <a:r>
            <a:rPr lang="ru-RU" sz="1600" b="1" dirty="0"/>
            <a:t>"</a:t>
          </a:r>
          <a:r>
            <a:rPr lang="ru-RU" sz="1600" b="1" dirty="0" smtClean="0"/>
            <a:t>ЧЕРНОВИК«-93</a:t>
          </a:r>
          <a:endParaRPr lang="ru-RU" sz="1600" b="1" dirty="0"/>
        </a:p>
        <a:p>
          <a:r>
            <a:rPr lang="ru-RU" sz="1600" dirty="0"/>
            <a:t>(!от 3 до 6 рабочих дней!)</a:t>
          </a:r>
        </a:p>
        <a:p>
          <a:r>
            <a:rPr lang="ru-RU" sz="1600" dirty="0"/>
            <a:t>Уведомление о сроках приходит Заявителю на ЕПГУ при отправке + личное уведомление (в случае необходимости) </a:t>
          </a:r>
        </a:p>
      </dgm:t>
    </dgm:pt>
    <dgm:pt modelId="{9537C7E8-9E0A-489A-8A64-EC5C5CD14D41}" type="parTrans" cxnId="{4D821430-6D03-454D-8E80-5503D0327E59}">
      <dgm:prSet custT="1"/>
      <dgm:spPr>
        <a:ln w="38100">
          <a:solidFill>
            <a:schemeClr val="accent1"/>
          </a:solidFill>
        </a:ln>
      </dgm:spPr>
      <dgm:t>
        <a:bodyPr/>
        <a:lstStyle/>
        <a:p>
          <a:endParaRPr lang="ru-RU" sz="1600"/>
        </a:p>
      </dgm:t>
    </dgm:pt>
    <dgm:pt modelId="{AB7A373D-36A1-467A-B12E-238A7014B5E5}" type="sibTrans" cxnId="{4D821430-6D03-454D-8E80-5503D0327E59}">
      <dgm:prSet/>
      <dgm:spPr/>
      <dgm:t>
        <a:bodyPr/>
        <a:lstStyle/>
        <a:p>
          <a:endParaRPr lang="ru-RU" sz="2800"/>
        </a:p>
      </dgm:t>
    </dgm:pt>
    <dgm:pt modelId="{3302F943-DE6F-464D-BEDB-453A4F06E081}">
      <dgm:prSet custT="1"/>
      <dgm:spPr>
        <a:ln w="38100">
          <a:solidFill>
            <a:schemeClr val="accent1"/>
          </a:solidFill>
        </a:ln>
      </dgm:spPr>
      <dgm:t>
        <a:bodyPr/>
        <a:lstStyle/>
        <a:p>
          <a:r>
            <a:rPr lang="ru-RU" sz="1600" b="1" dirty="0"/>
            <a:t>"ПРИНЯТО К РАССМОТРЕНИЮ"</a:t>
          </a:r>
        </a:p>
        <a:p>
          <a:r>
            <a:rPr lang="ru-RU" sz="1600" dirty="0"/>
            <a:t>(заявитель принес документы, все </a:t>
          </a:r>
          <a:r>
            <a:rPr lang="ru-RU" sz="1600" dirty="0" smtClean="0"/>
            <a:t>соответствует </a:t>
          </a:r>
          <a:r>
            <a:rPr lang="ru-RU" sz="1600" dirty="0"/>
            <a:t>требованиям)</a:t>
          </a:r>
        </a:p>
      </dgm:t>
    </dgm:pt>
    <dgm:pt modelId="{7C42D871-1362-48DB-8112-DE8C3C5C4539}" type="parTrans" cxnId="{A70C03EA-1757-4175-82E6-AD9F465ADD46}">
      <dgm:prSet custT="1"/>
      <dgm:spPr>
        <a:ln w="38100">
          <a:solidFill>
            <a:schemeClr val="accent1"/>
          </a:solidFill>
        </a:ln>
      </dgm:spPr>
      <dgm:t>
        <a:bodyPr/>
        <a:lstStyle/>
        <a:p>
          <a:endParaRPr lang="ru-RU" sz="1600"/>
        </a:p>
      </dgm:t>
    </dgm:pt>
    <dgm:pt modelId="{BC068187-93E9-4274-AB8A-044508A4130A}" type="sibTrans" cxnId="{A70C03EA-1757-4175-82E6-AD9F465ADD46}">
      <dgm:prSet/>
      <dgm:spPr/>
      <dgm:t>
        <a:bodyPr/>
        <a:lstStyle/>
        <a:p>
          <a:endParaRPr lang="ru-RU" sz="2800"/>
        </a:p>
      </dgm:t>
    </dgm:pt>
    <dgm:pt modelId="{96EE17A7-EC68-4EE4-A8B1-F9DB719A0DC9}">
      <dgm:prSet custT="1"/>
      <dgm:spPr>
        <a:ln w="38100">
          <a:solidFill>
            <a:schemeClr val="accent1"/>
          </a:solidFill>
        </a:ln>
      </dgm:spPr>
      <dgm:t>
        <a:bodyPr/>
        <a:lstStyle/>
        <a:p>
          <a:r>
            <a:rPr lang="ru-RU" sz="1600" b="1" dirty="0"/>
            <a:t>"</a:t>
          </a:r>
          <a:r>
            <a:rPr lang="ru-RU" sz="1600" b="1" dirty="0" smtClean="0"/>
            <a:t>ОТКАЗАНО":</a:t>
          </a:r>
          <a:endParaRPr lang="ru-RU" sz="1600" b="1" dirty="0"/>
        </a:p>
        <a:p>
          <a:r>
            <a:rPr lang="ru-RU" sz="1600" dirty="0"/>
            <a:t>1. Заявление не по закрепленной территории и нет преимущественного права</a:t>
          </a:r>
        </a:p>
        <a:p>
          <a:r>
            <a:rPr lang="ru-RU" sz="1600" dirty="0"/>
            <a:t>2. Родитель не донес оригиналы документов спустя 6 рабочих дней (максимальный срок)</a:t>
          </a:r>
        </a:p>
      </dgm:t>
    </dgm:pt>
    <dgm:pt modelId="{B9115F2A-015D-47B5-996C-C37D9097697F}" type="parTrans" cxnId="{156C79D7-99F8-4E68-8BC6-13BBE699AA27}">
      <dgm:prSet custT="1"/>
      <dgm:spPr>
        <a:ln w="38100">
          <a:solidFill>
            <a:schemeClr val="accent1"/>
          </a:solidFill>
        </a:ln>
      </dgm:spPr>
      <dgm:t>
        <a:bodyPr/>
        <a:lstStyle/>
        <a:p>
          <a:endParaRPr lang="ru-RU" sz="1600"/>
        </a:p>
      </dgm:t>
    </dgm:pt>
    <dgm:pt modelId="{88F507C7-0A43-4D09-BBFD-7A71431F9F8C}" type="sibTrans" cxnId="{156C79D7-99F8-4E68-8BC6-13BBE699AA27}">
      <dgm:prSet/>
      <dgm:spPr/>
      <dgm:t>
        <a:bodyPr/>
        <a:lstStyle/>
        <a:p>
          <a:endParaRPr lang="ru-RU" sz="2800"/>
        </a:p>
      </dgm:t>
    </dgm:pt>
    <dgm:pt modelId="{618F22DF-5D3E-45A3-AF07-EE09DCFC3B5F}">
      <dgm:prSet custT="1"/>
      <dgm:spPr>
        <a:ln w="38100">
          <a:solidFill>
            <a:schemeClr val="accent1"/>
          </a:solidFill>
        </a:ln>
      </dgm:spPr>
      <dgm:t>
        <a:bodyPr/>
        <a:lstStyle/>
        <a:p>
          <a:r>
            <a:rPr lang="ru-RU" sz="1600" b="1" dirty="0"/>
            <a:t>"ПРИНЯТО К РАССМОТРЕНИЮ"</a:t>
          </a:r>
        </a:p>
        <a:p>
          <a:r>
            <a:rPr lang="ru-RU" sz="1600" dirty="0"/>
            <a:t>(заявитель наконец то принес документы)</a:t>
          </a:r>
        </a:p>
      </dgm:t>
    </dgm:pt>
    <dgm:pt modelId="{77530C44-1948-45BA-BD5B-8E43B244682E}" type="parTrans" cxnId="{654E87DA-D3E1-4EA4-B6E7-93EF93734A08}">
      <dgm:prSet custT="1"/>
      <dgm:spPr/>
      <dgm:t>
        <a:bodyPr/>
        <a:lstStyle/>
        <a:p>
          <a:endParaRPr lang="ru-RU" sz="1600"/>
        </a:p>
      </dgm:t>
    </dgm:pt>
    <dgm:pt modelId="{35CDC2CD-5E17-434B-BEB3-95C6971D9EFE}" type="sibTrans" cxnId="{654E87DA-D3E1-4EA4-B6E7-93EF93734A08}">
      <dgm:prSet/>
      <dgm:spPr/>
      <dgm:t>
        <a:bodyPr/>
        <a:lstStyle/>
        <a:p>
          <a:endParaRPr lang="ru-RU" sz="2800"/>
        </a:p>
      </dgm:t>
    </dgm:pt>
    <dgm:pt modelId="{2FA207FE-957C-4FB9-A7C5-2408EEDE8BD3}">
      <dgm:prSet custT="1"/>
      <dgm:spPr>
        <a:ln w="38100">
          <a:solidFill>
            <a:schemeClr val="accent1"/>
          </a:solidFill>
        </a:ln>
      </dgm:spPr>
      <dgm:t>
        <a:bodyPr/>
        <a:lstStyle/>
        <a:p>
          <a:r>
            <a:rPr lang="ru-RU" sz="1600" b="1" dirty="0"/>
            <a:t>"ЗАЧИСЛЕН"</a:t>
          </a:r>
        </a:p>
        <a:p>
          <a:r>
            <a:rPr lang="ru-RU" sz="1600" dirty="0"/>
            <a:t>!!!после 30 июня!!!</a:t>
          </a:r>
        </a:p>
      </dgm:t>
    </dgm:pt>
    <dgm:pt modelId="{D73B165A-65E8-4B00-829A-8185EC06EC86}" type="parTrans" cxnId="{711B78DC-5CCE-4733-BB70-7DEBCE818CA2}">
      <dgm:prSet custT="1"/>
      <dgm:spPr>
        <a:ln w="38100">
          <a:solidFill>
            <a:schemeClr val="accent1"/>
          </a:solidFill>
        </a:ln>
      </dgm:spPr>
      <dgm:t>
        <a:bodyPr/>
        <a:lstStyle/>
        <a:p>
          <a:endParaRPr lang="ru-RU" sz="1600"/>
        </a:p>
      </dgm:t>
    </dgm:pt>
    <dgm:pt modelId="{57E8C8C7-8FBE-4149-A623-0677A9C58A9A}" type="sibTrans" cxnId="{711B78DC-5CCE-4733-BB70-7DEBCE818CA2}">
      <dgm:prSet/>
      <dgm:spPr/>
      <dgm:t>
        <a:bodyPr/>
        <a:lstStyle/>
        <a:p>
          <a:endParaRPr lang="ru-RU" sz="2800"/>
        </a:p>
      </dgm:t>
    </dgm:pt>
    <dgm:pt modelId="{A548415F-804C-4DB0-8D6E-CA3333241D2A}">
      <dgm:prSet custT="1"/>
      <dgm:spPr>
        <a:ln w="38100">
          <a:solidFill>
            <a:schemeClr val="accent1"/>
          </a:solidFill>
        </a:ln>
      </dgm:spPr>
      <dgm:t>
        <a:bodyPr/>
        <a:lstStyle/>
        <a:p>
          <a:r>
            <a:rPr lang="ru-RU" sz="1600" b="1" dirty="0"/>
            <a:t>"</a:t>
          </a:r>
          <a:r>
            <a:rPr lang="ru-RU" sz="1600" b="1" dirty="0" smtClean="0"/>
            <a:t>ЗАЧИСЛЕН-79"</a:t>
          </a:r>
          <a:endParaRPr lang="ru-RU" sz="1600" b="1" dirty="0"/>
        </a:p>
        <a:p>
          <a:r>
            <a:rPr lang="ru-RU" sz="1600" dirty="0"/>
            <a:t>!!!после 30 июня!!!</a:t>
          </a:r>
        </a:p>
      </dgm:t>
    </dgm:pt>
    <dgm:pt modelId="{49244496-BA75-4429-B30B-6B11C501B9CE}" type="parTrans" cxnId="{1811F269-DCB1-46D6-B8D7-5F349C7C13D8}">
      <dgm:prSet custT="1"/>
      <dgm:spPr>
        <a:ln w="38100">
          <a:solidFill>
            <a:schemeClr val="accent1"/>
          </a:solidFill>
        </a:ln>
      </dgm:spPr>
      <dgm:t>
        <a:bodyPr/>
        <a:lstStyle/>
        <a:p>
          <a:endParaRPr lang="ru-RU" sz="1600"/>
        </a:p>
      </dgm:t>
    </dgm:pt>
    <dgm:pt modelId="{727F3DC7-3934-4FA3-B9C2-549226DDD7E3}" type="sibTrans" cxnId="{1811F269-DCB1-46D6-B8D7-5F349C7C13D8}">
      <dgm:prSet/>
      <dgm:spPr/>
      <dgm:t>
        <a:bodyPr/>
        <a:lstStyle/>
        <a:p>
          <a:endParaRPr lang="ru-RU" sz="2800"/>
        </a:p>
      </dgm:t>
    </dgm:pt>
    <dgm:pt modelId="{F1DF56E2-3B4A-4374-BE6C-A0B57D3C864E}">
      <dgm:prSet custT="1"/>
      <dgm:spPr>
        <a:ln w="38100">
          <a:solidFill>
            <a:schemeClr val="accent1"/>
          </a:solidFill>
        </a:ln>
      </dgm:spPr>
      <dgm:t>
        <a:bodyPr/>
        <a:lstStyle/>
        <a:p>
          <a:r>
            <a:rPr lang="ru-RU" sz="1600" b="1" dirty="0" smtClean="0"/>
            <a:t>ОТКАЗАНО-14 </a:t>
          </a:r>
        </a:p>
        <a:p>
          <a:r>
            <a:rPr lang="ru-RU" sz="1000" b="0" dirty="0" smtClean="0">
              <a:latin typeface="Times New Roman" pitchFamily="18" charset="0"/>
              <a:cs typeface="Times New Roman" pitchFamily="18" charset="0"/>
            </a:rPr>
            <a:t>(заявления дублировались, подача документов  сразу в две школы) </a:t>
          </a:r>
          <a:endParaRPr lang="ru-RU" sz="1000" b="0" dirty="0">
            <a:latin typeface="Times New Roman" pitchFamily="18" charset="0"/>
            <a:cs typeface="Times New Roman" pitchFamily="18" charset="0"/>
          </a:endParaRPr>
        </a:p>
        <a:p>
          <a:r>
            <a:rPr lang="ru-RU" sz="1600" dirty="0"/>
            <a:t>(нет свободных мест в школе)</a:t>
          </a:r>
        </a:p>
        <a:p>
          <a:r>
            <a:rPr lang="ru-RU" sz="1600" dirty="0"/>
            <a:t>!!!после 30 июня"</a:t>
          </a:r>
        </a:p>
      </dgm:t>
    </dgm:pt>
    <dgm:pt modelId="{84479675-7A33-44ED-A1AE-3D686F5800AC}" type="parTrans" cxnId="{FC9A649C-6BE2-49EF-9A6B-B21D984049C7}">
      <dgm:prSet custT="1"/>
      <dgm:spPr>
        <a:ln w="38100">
          <a:solidFill>
            <a:schemeClr val="accent1"/>
          </a:solidFill>
        </a:ln>
      </dgm:spPr>
      <dgm:t>
        <a:bodyPr/>
        <a:lstStyle/>
        <a:p>
          <a:endParaRPr lang="ru-RU" sz="1600"/>
        </a:p>
      </dgm:t>
    </dgm:pt>
    <dgm:pt modelId="{B46D5BC3-DEA7-4F27-9394-419F8FF3ECB7}" type="sibTrans" cxnId="{FC9A649C-6BE2-49EF-9A6B-B21D984049C7}">
      <dgm:prSet/>
      <dgm:spPr/>
      <dgm:t>
        <a:bodyPr/>
        <a:lstStyle/>
        <a:p>
          <a:endParaRPr lang="ru-RU" sz="2800"/>
        </a:p>
      </dgm:t>
    </dgm:pt>
    <dgm:pt modelId="{26114374-7CCC-4195-8117-C32EAE503C1C}">
      <dgm:prSet custT="1"/>
      <dgm:spPr>
        <a:ln w="38100">
          <a:solidFill>
            <a:schemeClr val="accent1"/>
          </a:solidFill>
        </a:ln>
      </dgm:spPr>
      <dgm:t>
        <a:bodyPr/>
        <a:lstStyle/>
        <a:p>
          <a:r>
            <a:rPr lang="ru-RU" sz="1600" b="1" dirty="0"/>
            <a:t>ОТКАЗАНО</a:t>
          </a:r>
        </a:p>
        <a:p>
          <a:r>
            <a:rPr lang="ru-RU" sz="1600" dirty="0"/>
            <a:t>(нет свободных мест в школе)</a:t>
          </a:r>
        </a:p>
        <a:p>
          <a:r>
            <a:rPr lang="ru-RU" sz="1600" dirty="0"/>
            <a:t>!!!после 30 июня"</a:t>
          </a:r>
        </a:p>
      </dgm:t>
    </dgm:pt>
    <dgm:pt modelId="{5683E2C8-7FC5-422C-98FB-92AB4EA4E34E}" type="parTrans" cxnId="{65FD0C97-3D4B-4E8C-B5E1-655B24B28620}">
      <dgm:prSet custT="1"/>
      <dgm:spPr>
        <a:ln w="38100">
          <a:solidFill>
            <a:schemeClr val="accent1"/>
          </a:solidFill>
        </a:ln>
      </dgm:spPr>
      <dgm:t>
        <a:bodyPr/>
        <a:lstStyle/>
        <a:p>
          <a:endParaRPr lang="ru-RU" sz="1600"/>
        </a:p>
      </dgm:t>
    </dgm:pt>
    <dgm:pt modelId="{A96F4C9A-427F-4D64-893C-2C852FBB07F6}" type="sibTrans" cxnId="{65FD0C97-3D4B-4E8C-B5E1-655B24B28620}">
      <dgm:prSet/>
      <dgm:spPr/>
      <dgm:t>
        <a:bodyPr/>
        <a:lstStyle/>
        <a:p>
          <a:endParaRPr lang="ru-RU" sz="2800"/>
        </a:p>
      </dgm:t>
    </dgm:pt>
    <dgm:pt modelId="{521F9BFB-EEDB-46BA-B8AE-F2E76B801EF9}" type="pres">
      <dgm:prSet presAssocID="{1DC03868-46F0-4F6C-B988-C71B933CDBB6}" presName="Name0" presStyleCnt="0">
        <dgm:presLayoutVars>
          <dgm:chPref val="1"/>
          <dgm:dir/>
          <dgm:animOne val="branch"/>
          <dgm:animLvl val="lvl"/>
          <dgm:resizeHandles val="exact"/>
        </dgm:presLayoutVars>
      </dgm:prSet>
      <dgm:spPr/>
      <dgm:t>
        <a:bodyPr/>
        <a:lstStyle/>
        <a:p>
          <a:endParaRPr lang="ru-RU"/>
        </a:p>
      </dgm:t>
    </dgm:pt>
    <dgm:pt modelId="{7DCB4D53-6E39-495E-9666-CE0A0CE1BA46}" type="pres">
      <dgm:prSet presAssocID="{49B2065F-39FB-48B9-BE29-938F5AC1C498}" presName="root1" presStyleCnt="0"/>
      <dgm:spPr/>
    </dgm:pt>
    <dgm:pt modelId="{02748050-BC47-458B-A197-95C78A3C74B1}" type="pres">
      <dgm:prSet presAssocID="{49B2065F-39FB-48B9-BE29-938F5AC1C498}" presName="LevelOneTextNode" presStyleLbl="node0" presStyleIdx="0" presStyleCnt="1" custScaleY="158018" custLinFactNeighborX="1969" custLinFactNeighborY="-748">
        <dgm:presLayoutVars>
          <dgm:chPref val="3"/>
        </dgm:presLayoutVars>
      </dgm:prSet>
      <dgm:spPr/>
      <dgm:t>
        <a:bodyPr/>
        <a:lstStyle/>
        <a:p>
          <a:endParaRPr lang="ru-RU"/>
        </a:p>
      </dgm:t>
    </dgm:pt>
    <dgm:pt modelId="{9154FC15-682F-48B7-BE43-A302F6FFA936}" type="pres">
      <dgm:prSet presAssocID="{49B2065F-39FB-48B9-BE29-938F5AC1C498}" presName="level2hierChild" presStyleCnt="0"/>
      <dgm:spPr/>
    </dgm:pt>
    <dgm:pt modelId="{364E1E40-210E-4BE1-B28F-CD2E3AA1DB61}" type="pres">
      <dgm:prSet presAssocID="{9537C7E8-9E0A-489A-8A64-EC5C5CD14D41}" presName="conn2-1" presStyleLbl="parChTrans1D2" presStyleIdx="0" presStyleCnt="1"/>
      <dgm:spPr/>
      <dgm:t>
        <a:bodyPr/>
        <a:lstStyle/>
        <a:p>
          <a:endParaRPr lang="ru-RU"/>
        </a:p>
      </dgm:t>
    </dgm:pt>
    <dgm:pt modelId="{2814BD55-A382-468C-9A50-B1FA4549F142}" type="pres">
      <dgm:prSet presAssocID="{9537C7E8-9E0A-489A-8A64-EC5C5CD14D41}" presName="connTx" presStyleLbl="parChTrans1D2" presStyleIdx="0" presStyleCnt="1"/>
      <dgm:spPr/>
      <dgm:t>
        <a:bodyPr/>
        <a:lstStyle/>
        <a:p>
          <a:endParaRPr lang="ru-RU"/>
        </a:p>
      </dgm:t>
    </dgm:pt>
    <dgm:pt modelId="{1C9A9698-562E-4E9F-9D96-FE1CAFA2F549}" type="pres">
      <dgm:prSet presAssocID="{9FBE7C85-2A20-44EA-93CC-EC693A14687F}" presName="root2" presStyleCnt="0"/>
      <dgm:spPr/>
    </dgm:pt>
    <dgm:pt modelId="{984FE285-34E2-4C98-92DC-487994ADE8DF}" type="pres">
      <dgm:prSet presAssocID="{9FBE7C85-2A20-44EA-93CC-EC693A14687F}" presName="LevelTwoTextNode" presStyleLbl="node2" presStyleIdx="0" presStyleCnt="1" custScaleX="114559" custScaleY="274684" custLinFactNeighborY="-1969">
        <dgm:presLayoutVars>
          <dgm:chPref val="3"/>
        </dgm:presLayoutVars>
      </dgm:prSet>
      <dgm:spPr/>
      <dgm:t>
        <a:bodyPr/>
        <a:lstStyle/>
        <a:p>
          <a:endParaRPr lang="ru-RU"/>
        </a:p>
      </dgm:t>
    </dgm:pt>
    <dgm:pt modelId="{7185821B-A62A-4CC8-9121-A9C1E4FCEDA4}" type="pres">
      <dgm:prSet presAssocID="{9FBE7C85-2A20-44EA-93CC-EC693A14687F}" presName="level3hierChild" presStyleCnt="0"/>
      <dgm:spPr/>
    </dgm:pt>
    <dgm:pt modelId="{7E49CE37-B9CA-424C-80F4-4D1FEA0CFE93}" type="pres">
      <dgm:prSet presAssocID="{7C42D871-1362-48DB-8112-DE8C3C5C4539}" presName="conn2-1" presStyleLbl="parChTrans1D3" presStyleIdx="0" presStyleCnt="2"/>
      <dgm:spPr/>
      <dgm:t>
        <a:bodyPr/>
        <a:lstStyle/>
        <a:p>
          <a:endParaRPr lang="ru-RU"/>
        </a:p>
      </dgm:t>
    </dgm:pt>
    <dgm:pt modelId="{637EDD9D-49E0-4FC1-895B-69C5EE6D98B8}" type="pres">
      <dgm:prSet presAssocID="{7C42D871-1362-48DB-8112-DE8C3C5C4539}" presName="connTx" presStyleLbl="parChTrans1D3" presStyleIdx="0" presStyleCnt="2"/>
      <dgm:spPr/>
      <dgm:t>
        <a:bodyPr/>
        <a:lstStyle/>
        <a:p>
          <a:endParaRPr lang="ru-RU"/>
        </a:p>
      </dgm:t>
    </dgm:pt>
    <dgm:pt modelId="{2F5DAA9B-AF05-4FD0-A723-644EB085ACBC}" type="pres">
      <dgm:prSet presAssocID="{3302F943-DE6F-464D-BEDB-453A4F06E081}" presName="root2" presStyleCnt="0"/>
      <dgm:spPr/>
    </dgm:pt>
    <dgm:pt modelId="{A13F3B4D-8426-4D3E-9A39-7C654F2441B8}" type="pres">
      <dgm:prSet presAssocID="{3302F943-DE6F-464D-BEDB-453A4F06E081}" presName="LevelTwoTextNode" presStyleLbl="node3" presStyleIdx="0" presStyleCnt="2" custScaleY="315325" custLinFactNeighborX="1889" custLinFactNeighborY="-61070">
        <dgm:presLayoutVars>
          <dgm:chPref val="3"/>
        </dgm:presLayoutVars>
      </dgm:prSet>
      <dgm:spPr/>
      <dgm:t>
        <a:bodyPr/>
        <a:lstStyle/>
        <a:p>
          <a:endParaRPr lang="ru-RU"/>
        </a:p>
      </dgm:t>
    </dgm:pt>
    <dgm:pt modelId="{A9A1470E-030E-48FF-BA4D-57A03AC40976}" type="pres">
      <dgm:prSet presAssocID="{3302F943-DE6F-464D-BEDB-453A4F06E081}" presName="level3hierChild" presStyleCnt="0"/>
      <dgm:spPr/>
    </dgm:pt>
    <dgm:pt modelId="{724D933B-7C1A-49E5-947B-EF11E0ECB99A}" type="pres">
      <dgm:prSet presAssocID="{49244496-BA75-4429-B30B-6B11C501B9CE}" presName="conn2-1" presStyleLbl="parChTrans1D4" presStyleIdx="0" presStyleCnt="5"/>
      <dgm:spPr/>
      <dgm:t>
        <a:bodyPr/>
        <a:lstStyle/>
        <a:p>
          <a:endParaRPr lang="ru-RU"/>
        </a:p>
      </dgm:t>
    </dgm:pt>
    <dgm:pt modelId="{2B35C229-937F-46B4-804B-635E85F07B32}" type="pres">
      <dgm:prSet presAssocID="{49244496-BA75-4429-B30B-6B11C501B9CE}" presName="connTx" presStyleLbl="parChTrans1D4" presStyleIdx="0" presStyleCnt="5"/>
      <dgm:spPr/>
      <dgm:t>
        <a:bodyPr/>
        <a:lstStyle/>
        <a:p>
          <a:endParaRPr lang="ru-RU"/>
        </a:p>
      </dgm:t>
    </dgm:pt>
    <dgm:pt modelId="{EE676C63-930E-4155-807F-214F53065415}" type="pres">
      <dgm:prSet presAssocID="{A548415F-804C-4DB0-8D6E-CA3333241D2A}" presName="root2" presStyleCnt="0"/>
      <dgm:spPr/>
    </dgm:pt>
    <dgm:pt modelId="{9DA845A9-3F78-4A70-A8A1-CACC2DDDF48F}" type="pres">
      <dgm:prSet presAssocID="{A548415F-804C-4DB0-8D6E-CA3333241D2A}" presName="LevelTwoTextNode" presStyleLbl="node4" presStyleIdx="0" presStyleCnt="5" custScaleX="177056" custLinFactNeighborX="-630" custLinFactNeighborY="-52238">
        <dgm:presLayoutVars>
          <dgm:chPref val="3"/>
        </dgm:presLayoutVars>
      </dgm:prSet>
      <dgm:spPr/>
      <dgm:t>
        <a:bodyPr/>
        <a:lstStyle/>
        <a:p>
          <a:endParaRPr lang="ru-RU"/>
        </a:p>
      </dgm:t>
    </dgm:pt>
    <dgm:pt modelId="{4440DD30-3FCF-46F2-8038-C558663D22F3}" type="pres">
      <dgm:prSet presAssocID="{A548415F-804C-4DB0-8D6E-CA3333241D2A}" presName="level3hierChild" presStyleCnt="0"/>
      <dgm:spPr/>
    </dgm:pt>
    <dgm:pt modelId="{09DD8D2B-97A6-403B-9D06-8D658C560F8B}" type="pres">
      <dgm:prSet presAssocID="{84479675-7A33-44ED-A1AE-3D686F5800AC}" presName="conn2-1" presStyleLbl="parChTrans1D4" presStyleIdx="1" presStyleCnt="5"/>
      <dgm:spPr/>
      <dgm:t>
        <a:bodyPr/>
        <a:lstStyle/>
        <a:p>
          <a:endParaRPr lang="ru-RU"/>
        </a:p>
      </dgm:t>
    </dgm:pt>
    <dgm:pt modelId="{19E7FCBE-DA37-43C5-9E99-06BC8C799669}" type="pres">
      <dgm:prSet presAssocID="{84479675-7A33-44ED-A1AE-3D686F5800AC}" presName="connTx" presStyleLbl="parChTrans1D4" presStyleIdx="1" presStyleCnt="5"/>
      <dgm:spPr/>
      <dgm:t>
        <a:bodyPr/>
        <a:lstStyle/>
        <a:p>
          <a:endParaRPr lang="ru-RU"/>
        </a:p>
      </dgm:t>
    </dgm:pt>
    <dgm:pt modelId="{8AFB938D-DFF3-4A0A-9321-48D482BC8320}" type="pres">
      <dgm:prSet presAssocID="{F1DF56E2-3B4A-4374-BE6C-A0B57D3C864E}" presName="root2" presStyleCnt="0"/>
      <dgm:spPr/>
    </dgm:pt>
    <dgm:pt modelId="{9C1EECBD-513A-4C80-A252-5FB4040CCA9B}" type="pres">
      <dgm:prSet presAssocID="{F1DF56E2-3B4A-4374-BE6C-A0B57D3C864E}" presName="LevelTwoTextNode" presStyleLbl="node4" presStyleIdx="1" presStyleCnt="5" custScaleX="176032" custScaleY="180421" custLinFactNeighborX="-629" custLinFactNeighborY="-49568">
        <dgm:presLayoutVars>
          <dgm:chPref val="3"/>
        </dgm:presLayoutVars>
      </dgm:prSet>
      <dgm:spPr/>
      <dgm:t>
        <a:bodyPr/>
        <a:lstStyle/>
        <a:p>
          <a:endParaRPr lang="ru-RU"/>
        </a:p>
      </dgm:t>
    </dgm:pt>
    <dgm:pt modelId="{A9B957BF-43A6-4983-8F55-DDE03BA4D426}" type="pres">
      <dgm:prSet presAssocID="{F1DF56E2-3B4A-4374-BE6C-A0B57D3C864E}" presName="level3hierChild" presStyleCnt="0"/>
      <dgm:spPr/>
    </dgm:pt>
    <dgm:pt modelId="{4B9D6404-C5B3-44EE-A5C4-2A1B25BD9CF6}" type="pres">
      <dgm:prSet presAssocID="{B9115F2A-015D-47B5-996C-C37D9097697F}" presName="conn2-1" presStyleLbl="parChTrans1D3" presStyleIdx="1" presStyleCnt="2"/>
      <dgm:spPr/>
      <dgm:t>
        <a:bodyPr/>
        <a:lstStyle/>
        <a:p>
          <a:endParaRPr lang="ru-RU"/>
        </a:p>
      </dgm:t>
    </dgm:pt>
    <dgm:pt modelId="{4D18AD41-A37D-4B8C-A0C1-47819E15E710}" type="pres">
      <dgm:prSet presAssocID="{B9115F2A-015D-47B5-996C-C37D9097697F}" presName="connTx" presStyleLbl="parChTrans1D3" presStyleIdx="1" presStyleCnt="2"/>
      <dgm:spPr/>
      <dgm:t>
        <a:bodyPr/>
        <a:lstStyle/>
        <a:p>
          <a:endParaRPr lang="ru-RU"/>
        </a:p>
      </dgm:t>
    </dgm:pt>
    <dgm:pt modelId="{0D86BE7B-AB90-4380-802C-263FE27718AD}" type="pres">
      <dgm:prSet presAssocID="{96EE17A7-EC68-4EE4-A8B1-F9DB719A0DC9}" presName="root2" presStyleCnt="0"/>
      <dgm:spPr/>
    </dgm:pt>
    <dgm:pt modelId="{E1CF2929-96A6-4814-8E8D-1D5E1A2D1196}" type="pres">
      <dgm:prSet presAssocID="{96EE17A7-EC68-4EE4-A8B1-F9DB719A0DC9}" presName="LevelTwoTextNode" presStyleLbl="node3" presStyleIdx="1" presStyleCnt="2" custScaleY="376777" custLinFactNeighborX="2548" custLinFactNeighborY="58999">
        <dgm:presLayoutVars>
          <dgm:chPref val="3"/>
        </dgm:presLayoutVars>
      </dgm:prSet>
      <dgm:spPr/>
      <dgm:t>
        <a:bodyPr/>
        <a:lstStyle/>
        <a:p>
          <a:endParaRPr lang="ru-RU"/>
        </a:p>
      </dgm:t>
    </dgm:pt>
    <dgm:pt modelId="{8364907A-D9F8-41DF-8F88-68537ADC3EB8}" type="pres">
      <dgm:prSet presAssocID="{96EE17A7-EC68-4EE4-A8B1-F9DB719A0DC9}" presName="level3hierChild" presStyleCnt="0"/>
      <dgm:spPr/>
    </dgm:pt>
    <dgm:pt modelId="{F5BC9617-F366-4D6F-AC15-F2FBF0A8139F}" type="pres">
      <dgm:prSet presAssocID="{77530C44-1948-45BA-BD5B-8E43B244682E}" presName="conn2-1" presStyleLbl="parChTrans1D4" presStyleIdx="2" presStyleCnt="5"/>
      <dgm:spPr/>
      <dgm:t>
        <a:bodyPr/>
        <a:lstStyle/>
        <a:p>
          <a:endParaRPr lang="ru-RU"/>
        </a:p>
      </dgm:t>
    </dgm:pt>
    <dgm:pt modelId="{EB63104F-C61E-4960-80AA-689AF1CA56CD}" type="pres">
      <dgm:prSet presAssocID="{77530C44-1948-45BA-BD5B-8E43B244682E}" presName="connTx" presStyleLbl="parChTrans1D4" presStyleIdx="2" presStyleCnt="5"/>
      <dgm:spPr/>
      <dgm:t>
        <a:bodyPr/>
        <a:lstStyle/>
        <a:p>
          <a:endParaRPr lang="ru-RU"/>
        </a:p>
      </dgm:t>
    </dgm:pt>
    <dgm:pt modelId="{EDF23C1C-7E53-480D-92DE-7DBE248B0CBC}" type="pres">
      <dgm:prSet presAssocID="{618F22DF-5D3E-45A3-AF07-EE09DCFC3B5F}" presName="root2" presStyleCnt="0"/>
      <dgm:spPr/>
    </dgm:pt>
    <dgm:pt modelId="{4A6BA6AE-F0B1-4C96-8D33-F5CDE94041B8}" type="pres">
      <dgm:prSet presAssocID="{618F22DF-5D3E-45A3-AF07-EE09DCFC3B5F}" presName="LevelTwoTextNode" presStyleLbl="node4" presStyleIdx="2" presStyleCnt="5" custScaleY="198738" custLinFactNeighborX="-1889" custLinFactNeighborY="58071">
        <dgm:presLayoutVars>
          <dgm:chPref val="3"/>
        </dgm:presLayoutVars>
      </dgm:prSet>
      <dgm:spPr/>
      <dgm:t>
        <a:bodyPr/>
        <a:lstStyle/>
        <a:p>
          <a:endParaRPr lang="ru-RU"/>
        </a:p>
      </dgm:t>
    </dgm:pt>
    <dgm:pt modelId="{BD153465-F560-49C4-BDFC-7DC006670EDF}" type="pres">
      <dgm:prSet presAssocID="{618F22DF-5D3E-45A3-AF07-EE09DCFC3B5F}" presName="level3hierChild" presStyleCnt="0"/>
      <dgm:spPr/>
    </dgm:pt>
    <dgm:pt modelId="{94CC590C-3B9C-4923-9262-85FAA043FC27}" type="pres">
      <dgm:prSet presAssocID="{D73B165A-65E8-4B00-829A-8185EC06EC86}" presName="conn2-1" presStyleLbl="parChTrans1D4" presStyleIdx="3" presStyleCnt="5"/>
      <dgm:spPr/>
      <dgm:t>
        <a:bodyPr/>
        <a:lstStyle/>
        <a:p>
          <a:endParaRPr lang="ru-RU"/>
        </a:p>
      </dgm:t>
    </dgm:pt>
    <dgm:pt modelId="{6F5F1F65-BE94-4063-9C60-DF929A37B205}" type="pres">
      <dgm:prSet presAssocID="{D73B165A-65E8-4B00-829A-8185EC06EC86}" presName="connTx" presStyleLbl="parChTrans1D4" presStyleIdx="3" presStyleCnt="5"/>
      <dgm:spPr/>
      <dgm:t>
        <a:bodyPr/>
        <a:lstStyle/>
        <a:p>
          <a:endParaRPr lang="ru-RU"/>
        </a:p>
      </dgm:t>
    </dgm:pt>
    <dgm:pt modelId="{E7F04C9B-6258-4BC8-883C-5C0874A7BB0B}" type="pres">
      <dgm:prSet presAssocID="{2FA207FE-957C-4FB9-A7C5-2408EEDE8BD3}" presName="root2" presStyleCnt="0"/>
      <dgm:spPr/>
    </dgm:pt>
    <dgm:pt modelId="{1FF19A55-343F-4F10-9278-304866AA35CE}" type="pres">
      <dgm:prSet presAssocID="{2FA207FE-957C-4FB9-A7C5-2408EEDE8BD3}" presName="LevelTwoTextNode" presStyleLbl="node4" presStyleIdx="3" presStyleCnt="5" custScaleY="148504" custLinFactNeighborX="353">
        <dgm:presLayoutVars>
          <dgm:chPref val="3"/>
        </dgm:presLayoutVars>
      </dgm:prSet>
      <dgm:spPr/>
      <dgm:t>
        <a:bodyPr/>
        <a:lstStyle/>
        <a:p>
          <a:endParaRPr lang="ru-RU"/>
        </a:p>
      </dgm:t>
    </dgm:pt>
    <dgm:pt modelId="{C026588A-3F9B-4EEC-A511-55929909A2DA}" type="pres">
      <dgm:prSet presAssocID="{2FA207FE-957C-4FB9-A7C5-2408EEDE8BD3}" presName="level3hierChild" presStyleCnt="0"/>
      <dgm:spPr/>
    </dgm:pt>
    <dgm:pt modelId="{817F870F-A05B-4258-A797-D6A3004FD4AA}" type="pres">
      <dgm:prSet presAssocID="{5683E2C8-7FC5-422C-98FB-92AB4EA4E34E}" presName="conn2-1" presStyleLbl="parChTrans1D4" presStyleIdx="4" presStyleCnt="5"/>
      <dgm:spPr/>
      <dgm:t>
        <a:bodyPr/>
        <a:lstStyle/>
        <a:p>
          <a:endParaRPr lang="ru-RU"/>
        </a:p>
      </dgm:t>
    </dgm:pt>
    <dgm:pt modelId="{18B023DA-AC15-411E-AA35-0F9DFF9B4AFD}" type="pres">
      <dgm:prSet presAssocID="{5683E2C8-7FC5-422C-98FB-92AB4EA4E34E}" presName="connTx" presStyleLbl="parChTrans1D4" presStyleIdx="4" presStyleCnt="5"/>
      <dgm:spPr/>
      <dgm:t>
        <a:bodyPr/>
        <a:lstStyle/>
        <a:p>
          <a:endParaRPr lang="ru-RU"/>
        </a:p>
      </dgm:t>
    </dgm:pt>
    <dgm:pt modelId="{8BCD98AA-65D4-451F-881E-A5958DBB28BC}" type="pres">
      <dgm:prSet presAssocID="{26114374-7CCC-4195-8117-C32EAE503C1C}" presName="root2" presStyleCnt="0"/>
      <dgm:spPr/>
    </dgm:pt>
    <dgm:pt modelId="{D9A2603C-6C82-4381-BFC3-658255893115}" type="pres">
      <dgm:prSet presAssocID="{26114374-7CCC-4195-8117-C32EAE503C1C}" presName="LevelTwoTextNode" presStyleLbl="node4" presStyleIdx="4" presStyleCnt="5" custScaleY="160216" custLinFactY="70676" custLinFactNeighborX="-630" custLinFactNeighborY="100000">
        <dgm:presLayoutVars>
          <dgm:chPref val="3"/>
        </dgm:presLayoutVars>
      </dgm:prSet>
      <dgm:spPr/>
      <dgm:t>
        <a:bodyPr/>
        <a:lstStyle/>
        <a:p>
          <a:endParaRPr lang="ru-RU"/>
        </a:p>
      </dgm:t>
    </dgm:pt>
    <dgm:pt modelId="{073FE81D-E2BE-47CB-A61A-9011BD142827}" type="pres">
      <dgm:prSet presAssocID="{26114374-7CCC-4195-8117-C32EAE503C1C}" presName="level3hierChild" presStyleCnt="0"/>
      <dgm:spPr/>
    </dgm:pt>
  </dgm:ptLst>
  <dgm:cxnLst>
    <dgm:cxn modelId="{711B78DC-5CCE-4733-BB70-7DEBCE818CA2}" srcId="{618F22DF-5D3E-45A3-AF07-EE09DCFC3B5F}" destId="{2FA207FE-957C-4FB9-A7C5-2408EEDE8BD3}" srcOrd="0" destOrd="0" parTransId="{D73B165A-65E8-4B00-829A-8185EC06EC86}" sibTransId="{57E8C8C7-8FBE-4149-A623-0677A9C58A9A}"/>
    <dgm:cxn modelId="{65FD0C97-3D4B-4E8C-B5E1-655B24B28620}" srcId="{618F22DF-5D3E-45A3-AF07-EE09DCFC3B5F}" destId="{26114374-7CCC-4195-8117-C32EAE503C1C}" srcOrd="1" destOrd="0" parTransId="{5683E2C8-7FC5-422C-98FB-92AB4EA4E34E}" sibTransId="{A96F4C9A-427F-4D64-893C-2C852FBB07F6}"/>
    <dgm:cxn modelId="{88192F7D-C037-4F32-B5AD-D83A7B3CE2BA}" srcId="{1DC03868-46F0-4F6C-B988-C71B933CDBB6}" destId="{49B2065F-39FB-48B9-BE29-938F5AC1C498}" srcOrd="0" destOrd="0" parTransId="{7C2CC343-B841-49A9-B21D-1ECCCF60102B}" sibTransId="{706CD102-08A4-44D4-A6F7-6B470F57C587}"/>
    <dgm:cxn modelId="{FC9A649C-6BE2-49EF-9A6B-B21D984049C7}" srcId="{3302F943-DE6F-464D-BEDB-453A4F06E081}" destId="{F1DF56E2-3B4A-4374-BE6C-A0B57D3C864E}" srcOrd="1" destOrd="0" parTransId="{84479675-7A33-44ED-A1AE-3D686F5800AC}" sibTransId="{B46D5BC3-DEA7-4F27-9394-419F8FF3ECB7}"/>
    <dgm:cxn modelId="{FCA87686-59CB-42F4-97AC-C099BD1A499D}" type="presOf" srcId="{5683E2C8-7FC5-422C-98FB-92AB4EA4E34E}" destId="{817F870F-A05B-4258-A797-D6A3004FD4AA}" srcOrd="0" destOrd="0" presId="urn:microsoft.com/office/officeart/2008/layout/HorizontalMultiLevelHierarchy"/>
    <dgm:cxn modelId="{09EBD766-0D6B-4E8C-830E-EB97562A8D61}" type="presOf" srcId="{9537C7E8-9E0A-489A-8A64-EC5C5CD14D41}" destId="{364E1E40-210E-4BE1-B28F-CD2E3AA1DB61}" srcOrd="0" destOrd="0" presId="urn:microsoft.com/office/officeart/2008/layout/HorizontalMultiLevelHierarchy"/>
    <dgm:cxn modelId="{5FABAF81-DC83-4F10-A15F-BFDFE55A187E}" type="presOf" srcId="{9FBE7C85-2A20-44EA-93CC-EC693A14687F}" destId="{984FE285-34E2-4C98-92DC-487994ADE8DF}" srcOrd="0" destOrd="0" presId="urn:microsoft.com/office/officeart/2008/layout/HorizontalMultiLevelHierarchy"/>
    <dgm:cxn modelId="{DC2DA951-875D-4FFF-92E4-D77B442274A3}" type="presOf" srcId="{26114374-7CCC-4195-8117-C32EAE503C1C}" destId="{D9A2603C-6C82-4381-BFC3-658255893115}" srcOrd="0" destOrd="0" presId="urn:microsoft.com/office/officeart/2008/layout/HorizontalMultiLevelHierarchy"/>
    <dgm:cxn modelId="{A09B0738-7D82-4D02-B5F1-460C93B31FDC}" type="presOf" srcId="{2FA207FE-957C-4FB9-A7C5-2408EEDE8BD3}" destId="{1FF19A55-343F-4F10-9278-304866AA35CE}" srcOrd="0" destOrd="0" presId="urn:microsoft.com/office/officeart/2008/layout/HorizontalMultiLevelHierarchy"/>
    <dgm:cxn modelId="{CABC3D1E-1A58-446F-9F83-3A4F7FCC64A9}" type="presOf" srcId="{9537C7E8-9E0A-489A-8A64-EC5C5CD14D41}" destId="{2814BD55-A382-468C-9A50-B1FA4549F142}" srcOrd="1" destOrd="0" presId="urn:microsoft.com/office/officeart/2008/layout/HorizontalMultiLevelHierarchy"/>
    <dgm:cxn modelId="{25D5A546-966E-4E24-924A-271BDC0FEC7A}" type="presOf" srcId="{96EE17A7-EC68-4EE4-A8B1-F9DB719A0DC9}" destId="{E1CF2929-96A6-4814-8E8D-1D5E1A2D1196}" srcOrd="0" destOrd="0" presId="urn:microsoft.com/office/officeart/2008/layout/HorizontalMultiLevelHierarchy"/>
    <dgm:cxn modelId="{0947CF3A-5B94-4FAE-85BD-1D1DC2F9B75D}" type="presOf" srcId="{B9115F2A-015D-47B5-996C-C37D9097697F}" destId="{4B9D6404-C5B3-44EE-A5C4-2A1B25BD9CF6}" srcOrd="0" destOrd="0" presId="urn:microsoft.com/office/officeart/2008/layout/HorizontalMultiLevelHierarchy"/>
    <dgm:cxn modelId="{B22E665E-8D55-456D-8DA0-13AB22A33A7B}" type="presOf" srcId="{1DC03868-46F0-4F6C-B988-C71B933CDBB6}" destId="{521F9BFB-EEDB-46BA-B8AE-F2E76B801EF9}" srcOrd="0" destOrd="0" presId="urn:microsoft.com/office/officeart/2008/layout/HorizontalMultiLevelHierarchy"/>
    <dgm:cxn modelId="{913B4EDC-7843-49BC-B68F-8D28409DD5D4}" type="presOf" srcId="{49244496-BA75-4429-B30B-6B11C501B9CE}" destId="{724D933B-7C1A-49E5-947B-EF11E0ECB99A}" srcOrd="0" destOrd="0" presId="urn:microsoft.com/office/officeart/2008/layout/HorizontalMultiLevelHierarchy"/>
    <dgm:cxn modelId="{058A0BF6-2959-4B83-BBAF-34293BE1BEFB}" type="presOf" srcId="{77530C44-1948-45BA-BD5B-8E43B244682E}" destId="{EB63104F-C61E-4960-80AA-689AF1CA56CD}" srcOrd="1" destOrd="0" presId="urn:microsoft.com/office/officeart/2008/layout/HorizontalMultiLevelHierarchy"/>
    <dgm:cxn modelId="{4D32BCC2-F932-4CD1-86C4-DB0FFD2BD888}" type="presOf" srcId="{84479675-7A33-44ED-A1AE-3D686F5800AC}" destId="{09DD8D2B-97A6-403B-9D06-8D658C560F8B}" srcOrd="0" destOrd="0" presId="urn:microsoft.com/office/officeart/2008/layout/HorizontalMultiLevelHierarchy"/>
    <dgm:cxn modelId="{BD7890F1-A5A7-4125-AA7F-E5EBCE9549B0}" type="presOf" srcId="{7C42D871-1362-48DB-8112-DE8C3C5C4539}" destId="{7E49CE37-B9CA-424C-80F4-4D1FEA0CFE93}" srcOrd="0" destOrd="0" presId="urn:microsoft.com/office/officeart/2008/layout/HorizontalMultiLevelHierarchy"/>
    <dgm:cxn modelId="{29BDA123-0AFC-48EF-8E22-A22537363C17}" type="presOf" srcId="{F1DF56E2-3B4A-4374-BE6C-A0B57D3C864E}" destId="{9C1EECBD-513A-4C80-A252-5FB4040CCA9B}" srcOrd="0" destOrd="0" presId="urn:microsoft.com/office/officeart/2008/layout/HorizontalMultiLevelHierarchy"/>
    <dgm:cxn modelId="{1CF79329-9238-418C-BB13-9DF6879758C5}" type="presOf" srcId="{3302F943-DE6F-464D-BEDB-453A4F06E081}" destId="{A13F3B4D-8426-4D3E-9A39-7C654F2441B8}" srcOrd="0" destOrd="0" presId="urn:microsoft.com/office/officeart/2008/layout/HorizontalMultiLevelHierarchy"/>
    <dgm:cxn modelId="{156C79D7-99F8-4E68-8BC6-13BBE699AA27}" srcId="{9FBE7C85-2A20-44EA-93CC-EC693A14687F}" destId="{96EE17A7-EC68-4EE4-A8B1-F9DB719A0DC9}" srcOrd="1" destOrd="0" parTransId="{B9115F2A-015D-47B5-996C-C37D9097697F}" sibTransId="{88F507C7-0A43-4D09-BBFD-7A71431F9F8C}"/>
    <dgm:cxn modelId="{FD0C0FEE-3C44-4E1E-B8E9-038A5F0AF111}" type="presOf" srcId="{49B2065F-39FB-48B9-BE29-938F5AC1C498}" destId="{02748050-BC47-458B-A197-95C78A3C74B1}" srcOrd="0" destOrd="0" presId="urn:microsoft.com/office/officeart/2008/layout/HorizontalMultiLevelHierarchy"/>
    <dgm:cxn modelId="{C3C6729D-7FB1-4064-BFF6-CFD4A916E36A}" type="presOf" srcId="{D73B165A-65E8-4B00-829A-8185EC06EC86}" destId="{94CC590C-3B9C-4923-9262-85FAA043FC27}" srcOrd="0" destOrd="0" presId="urn:microsoft.com/office/officeart/2008/layout/HorizontalMultiLevelHierarchy"/>
    <dgm:cxn modelId="{68ADCE50-D7FC-45EF-84F0-712A840F5D41}" type="presOf" srcId="{5683E2C8-7FC5-422C-98FB-92AB4EA4E34E}" destId="{18B023DA-AC15-411E-AA35-0F9DFF9B4AFD}" srcOrd="1" destOrd="0" presId="urn:microsoft.com/office/officeart/2008/layout/HorizontalMultiLevelHierarchy"/>
    <dgm:cxn modelId="{91FFE81D-4D09-4AE2-9A0F-E8584EC3F529}" type="presOf" srcId="{618F22DF-5D3E-45A3-AF07-EE09DCFC3B5F}" destId="{4A6BA6AE-F0B1-4C96-8D33-F5CDE94041B8}" srcOrd="0" destOrd="0" presId="urn:microsoft.com/office/officeart/2008/layout/HorizontalMultiLevelHierarchy"/>
    <dgm:cxn modelId="{654E87DA-D3E1-4EA4-B6E7-93EF93734A08}" srcId="{96EE17A7-EC68-4EE4-A8B1-F9DB719A0DC9}" destId="{618F22DF-5D3E-45A3-AF07-EE09DCFC3B5F}" srcOrd="0" destOrd="0" parTransId="{77530C44-1948-45BA-BD5B-8E43B244682E}" sibTransId="{35CDC2CD-5E17-434B-BEB3-95C6971D9EFE}"/>
    <dgm:cxn modelId="{E18588AD-1DFE-4323-90C8-1687443FCCCD}" type="presOf" srcId="{7C42D871-1362-48DB-8112-DE8C3C5C4539}" destId="{637EDD9D-49E0-4FC1-895B-69C5EE6D98B8}" srcOrd="1" destOrd="0" presId="urn:microsoft.com/office/officeart/2008/layout/HorizontalMultiLevelHierarchy"/>
    <dgm:cxn modelId="{4D821430-6D03-454D-8E80-5503D0327E59}" srcId="{49B2065F-39FB-48B9-BE29-938F5AC1C498}" destId="{9FBE7C85-2A20-44EA-93CC-EC693A14687F}" srcOrd="0" destOrd="0" parTransId="{9537C7E8-9E0A-489A-8A64-EC5C5CD14D41}" sibTransId="{AB7A373D-36A1-467A-B12E-238A7014B5E5}"/>
    <dgm:cxn modelId="{A670650E-775D-4A09-B2C7-48BE601F36F5}" type="presOf" srcId="{D73B165A-65E8-4B00-829A-8185EC06EC86}" destId="{6F5F1F65-BE94-4063-9C60-DF929A37B205}" srcOrd="1" destOrd="0" presId="urn:microsoft.com/office/officeart/2008/layout/HorizontalMultiLevelHierarchy"/>
    <dgm:cxn modelId="{A70C03EA-1757-4175-82E6-AD9F465ADD46}" srcId="{9FBE7C85-2A20-44EA-93CC-EC693A14687F}" destId="{3302F943-DE6F-464D-BEDB-453A4F06E081}" srcOrd="0" destOrd="0" parTransId="{7C42D871-1362-48DB-8112-DE8C3C5C4539}" sibTransId="{BC068187-93E9-4274-AB8A-044508A4130A}"/>
    <dgm:cxn modelId="{D6C6E68A-2BFD-4B13-A5BA-F19EC1CA3C79}" type="presOf" srcId="{49244496-BA75-4429-B30B-6B11C501B9CE}" destId="{2B35C229-937F-46B4-804B-635E85F07B32}" srcOrd="1" destOrd="0" presId="urn:microsoft.com/office/officeart/2008/layout/HorizontalMultiLevelHierarchy"/>
    <dgm:cxn modelId="{1811F269-DCB1-46D6-B8D7-5F349C7C13D8}" srcId="{3302F943-DE6F-464D-BEDB-453A4F06E081}" destId="{A548415F-804C-4DB0-8D6E-CA3333241D2A}" srcOrd="0" destOrd="0" parTransId="{49244496-BA75-4429-B30B-6B11C501B9CE}" sibTransId="{727F3DC7-3934-4FA3-B9C2-549226DDD7E3}"/>
    <dgm:cxn modelId="{9EF15E06-AF17-46C6-809F-3F3CCB02251D}" type="presOf" srcId="{84479675-7A33-44ED-A1AE-3D686F5800AC}" destId="{19E7FCBE-DA37-43C5-9E99-06BC8C799669}" srcOrd="1" destOrd="0" presId="urn:microsoft.com/office/officeart/2008/layout/HorizontalMultiLevelHierarchy"/>
    <dgm:cxn modelId="{2F0AA8AD-F614-4E7A-B1B3-C24F15FD10F8}" type="presOf" srcId="{77530C44-1948-45BA-BD5B-8E43B244682E}" destId="{F5BC9617-F366-4D6F-AC15-F2FBF0A8139F}" srcOrd="0" destOrd="0" presId="urn:microsoft.com/office/officeart/2008/layout/HorizontalMultiLevelHierarchy"/>
    <dgm:cxn modelId="{FF2B68D3-2C5A-4696-9366-24566B17921D}" type="presOf" srcId="{A548415F-804C-4DB0-8D6E-CA3333241D2A}" destId="{9DA845A9-3F78-4A70-A8A1-CACC2DDDF48F}" srcOrd="0" destOrd="0" presId="urn:microsoft.com/office/officeart/2008/layout/HorizontalMultiLevelHierarchy"/>
    <dgm:cxn modelId="{A1E40F52-8843-4B9B-AC4A-F21681776025}" type="presOf" srcId="{B9115F2A-015D-47B5-996C-C37D9097697F}" destId="{4D18AD41-A37D-4B8C-A0C1-47819E15E710}" srcOrd="1" destOrd="0" presId="urn:microsoft.com/office/officeart/2008/layout/HorizontalMultiLevelHierarchy"/>
    <dgm:cxn modelId="{7125F039-D936-48F7-AC6D-09318484A393}" type="presParOf" srcId="{521F9BFB-EEDB-46BA-B8AE-F2E76B801EF9}" destId="{7DCB4D53-6E39-495E-9666-CE0A0CE1BA46}" srcOrd="0" destOrd="0" presId="urn:microsoft.com/office/officeart/2008/layout/HorizontalMultiLevelHierarchy"/>
    <dgm:cxn modelId="{0C19A3AD-6B70-40D9-A16B-27496FC91B22}" type="presParOf" srcId="{7DCB4D53-6E39-495E-9666-CE0A0CE1BA46}" destId="{02748050-BC47-458B-A197-95C78A3C74B1}" srcOrd="0" destOrd="0" presId="urn:microsoft.com/office/officeart/2008/layout/HorizontalMultiLevelHierarchy"/>
    <dgm:cxn modelId="{58E4FFD8-9DE3-479C-8F90-98E75132521C}" type="presParOf" srcId="{7DCB4D53-6E39-495E-9666-CE0A0CE1BA46}" destId="{9154FC15-682F-48B7-BE43-A302F6FFA936}" srcOrd="1" destOrd="0" presId="urn:microsoft.com/office/officeart/2008/layout/HorizontalMultiLevelHierarchy"/>
    <dgm:cxn modelId="{40F6FABF-7DF5-4776-9213-17695D1AB25F}" type="presParOf" srcId="{9154FC15-682F-48B7-BE43-A302F6FFA936}" destId="{364E1E40-210E-4BE1-B28F-CD2E3AA1DB61}" srcOrd="0" destOrd="0" presId="urn:microsoft.com/office/officeart/2008/layout/HorizontalMultiLevelHierarchy"/>
    <dgm:cxn modelId="{26190CB9-17DF-41B2-8031-A87B7947A791}" type="presParOf" srcId="{364E1E40-210E-4BE1-B28F-CD2E3AA1DB61}" destId="{2814BD55-A382-468C-9A50-B1FA4549F142}" srcOrd="0" destOrd="0" presId="urn:microsoft.com/office/officeart/2008/layout/HorizontalMultiLevelHierarchy"/>
    <dgm:cxn modelId="{A37BE06D-2D89-494D-A92C-3A2224632B82}" type="presParOf" srcId="{9154FC15-682F-48B7-BE43-A302F6FFA936}" destId="{1C9A9698-562E-4E9F-9D96-FE1CAFA2F549}" srcOrd="1" destOrd="0" presId="urn:microsoft.com/office/officeart/2008/layout/HorizontalMultiLevelHierarchy"/>
    <dgm:cxn modelId="{5D181102-1476-419E-8BE5-69EE7901C6B8}" type="presParOf" srcId="{1C9A9698-562E-4E9F-9D96-FE1CAFA2F549}" destId="{984FE285-34E2-4C98-92DC-487994ADE8DF}" srcOrd="0" destOrd="0" presId="urn:microsoft.com/office/officeart/2008/layout/HorizontalMultiLevelHierarchy"/>
    <dgm:cxn modelId="{28FA42A9-0E7A-40A2-A9E0-C5ED9FBB4B71}" type="presParOf" srcId="{1C9A9698-562E-4E9F-9D96-FE1CAFA2F549}" destId="{7185821B-A62A-4CC8-9121-A9C1E4FCEDA4}" srcOrd="1" destOrd="0" presId="urn:microsoft.com/office/officeart/2008/layout/HorizontalMultiLevelHierarchy"/>
    <dgm:cxn modelId="{A91EE0B9-F115-49B6-9470-E17976D818B9}" type="presParOf" srcId="{7185821B-A62A-4CC8-9121-A9C1E4FCEDA4}" destId="{7E49CE37-B9CA-424C-80F4-4D1FEA0CFE93}" srcOrd="0" destOrd="0" presId="urn:microsoft.com/office/officeart/2008/layout/HorizontalMultiLevelHierarchy"/>
    <dgm:cxn modelId="{4A177A99-00A3-4F84-A4EF-FB98B3B46C52}" type="presParOf" srcId="{7E49CE37-B9CA-424C-80F4-4D1FEA0CFE93}" destId="{637EDD9D-49E0-4FC1-895B-69C5EE6D98B8}" srcOrd="0" destOrd="0" presId="urn:microsoft.com/office/officeart/2008/layout/HorizontalMultiLevelHierarchy"/>
    <dgm:cxn modelId="{274F4034-9527-4969-A149-4CB02B5BB025}" type="presParOf" srcId="{7185821B-A62A-4CC8-9121-A9C1E4FCEDA4}" destId="{2F5DAA9B-AF05-4FD0-A723-644EB085ACBC}" srcOrd="1" destOrd="0" presId="urn:microsoft.com/office/officeart/2008/layout/HorizontalMultiLevelHierarchy"/>
    <dgm:cxn modelId="{3BC2E09E-8214-4183-9EE6-26A6EFBBB04C}" type="presParOf" srcId="{2F5DAA9B-AF05-4FD0-A723-644EB085ACBC}" destId="{A13F3B4D-8426-4D3E-9A39-7C654F2441B8}" srcOrd="0" destOrd="0" presId="urn:microsoft.com/office/officeart/2008/layout/HorizontalMultiLevelHierarchy"/>
    <dgm:cxn modelId="{56EE91B9-D38B-4E08-BD6E-E28667BCF39E}" type="presParOf" srcId="{2F5DAA9B-AF05-4FD0-A723-644EB085ACBC}" destId="{A9A1470E-030E-48FF-BA4D-57A03AC40976}" srcOrd="1" destOrd="0" presId="urn:microsoft.com/office/officeart/2008/layout/HorizontalMultiLevelHierarchy"/>
    <dgm:cxn modelId="{A78DB87D-1379-41D9-9507-9043181F732A}" type="presParOf" srcId="{A9A1470E-030E-48FF-BA4D-57A03AC40976}" destId="{724D933B-7C1A-49E5-947B-EF11E0ECB99A}" srcOrd="0" destOrd="0" presId="urn:microsoft.com/office/officeart/2008/layout/HorizontalMultiLevelHierarchy"/>
    <dgm:cxn modelId="{FB883935-C954-4B31-A98D-31018C2A26FA}" type="presParOf" srcId="{724D933B-7C1A-49E5-947B-EF11E0ECB99A}" destId="{2B35C229-937F-46B4-804B-635E85F07B32}" srcOrd="0" destOrd="0" presId="urn:microsoft.com/office/officeart/2008/layout/HorizontalMultiLevelHierarchy"/>
    <dgm:cxn modelId="{EAE66E21-8418-4908-ABC8-486B041C06E5}" type="presParOf" srcId="{A9A1470E-030E-48FF-BA4D-57A03AC40976}" destId="{EE676C63-930E-4155-807F-214F53065415}" srcOrd="1" destOrd="0" presId="urn:microsoft.com/office/officeart/2008/layout/HorizontalMultiLevelHierarchy"/>
    <dgm:cxn modelId="{60ABA28F-2301-485C-AFAB-91B8A5914F7C}" type="presParOf" srcId="{EE676C63-930E-4155-807F-214F53065415}" destId="{9DA845A9-3F78-4A70-A8A1-CACC2DDDF48F}" srcOrd="0" destOrd="0" presId="urn:microsoft.com/office/officeart/2008/layout/HorizontalMultiLevelHierarchy"/>
    <dgm:cxn modelId="{95603715-A2A8-4B66-A99C-A3B0B90F6D1B}" type="presParOf" srcId="{EE676C63-930E-4155-807F-214F53065415}" destId="{4440DD30-3FCF-46F2-8038-C558663D22F3}" srcOrd="1" destOrd="0" presId="urn:microsoft.com/office/officeart/2008/layout/HorizontalMultiLevelHierarchy"/>
    <dgm:cxn modelId="{89D03145-060D-492E-ACA3-5C378085FE50}" type="presParOf" srcId="{A9A1470E-030E-48FF-BA4D-57A03AC40976}" destId="{09DD8D2B-97A6-403B-9D06-8D658C560F8B}" srcOrd="2" destOrd="0" presId="urn:microsoft.com/office/officeart/2008/layout/HorizontalMultiLevelHierarchy"/>
    <dgm:cxn modelId="{B79E61F5-984E-4523-8B1C-8A776D17C4E2}" type="presParOf" srcId="{09DD8D2B-97A6-403B-9D06-8D658C560F8B}" destId="{19E7FCBE-DA37-43C5-9E99-06BC8C799669}" srcOrd="0" destOrd="0" presId="urn:microsoft.com/office/officeart/2008/layout/HorizontalMultiLevelHierarchy"/>
    <dgm:cxn modelId="{7FCFC5EF-358F-4D6F-B0E2-9DCA4880854C}" type="presParOf" srcId="{A9A1470E-030E-48FF-BA4D-57A03AC40976}" destId="{8AFB938D-DFF3-4A0A-9321-48D482BC8320}" srcOrd="3" destOrd="0" presId="urn:microsoft.com/office/officeart/2008/layout/HorizontalMultiLevelHierarchy"/>
    <dgm:cxn modelId="{E47986A2-5EF9-4255-92F4-FE2226A874F8}" type="presParOf" srcId="{8AFB938D-DFF3-4A0A-9321-48D482BC8320}" destId="{9C1EECBD-513A-4C80-A252-5FB4040CCA9B}" srcOrd="0" destOrd="0" presId="urn:microsoft.com/office/officeart/2008/layout/HorizontalMultiLevelHierarchy"/>
    <dgm:cxn modelId="{E8B22916-0289-42ED-AE62-F0F76C306908}" type="presParOf" srcId="{8AFB938D-DFF3-4A0A-9321-48D482BC8320}" destId="{A9B957BF-43A6-4983-8F55-DDE03BA4D426}" srcOrd="1" destOrd="0" presId="urn:microsoft.com/office/officeart/2008/layout/HorizontalMultiLevelHierarchy"/>
    <dgm:cxn modelId="{6BAD4159-857E-4799-B7A2-58613319A5AF}" type="presParOf" srcId="{7185821B-A62A-4CC8-9121-A9C1E4FCEDA4}" destId="{4B9D6404-C5B3-44EE-A5C4-2A1B25BD9CF6}" srcOrd="2" destOrd="0" presId="urn:microsoft.com/office/officeart/2008/layout/HorizontalMultiLevelHierarchy"/>
    <dgm:cxn modelId="{D27BA618-1B75-4BD4-985B-CF97E2301ECA}" type="presParOf" srcId="{4B9D6404-C5B3-44EE-A5C4-2A1B25BD9CF6}" destId="{4D18AD41-A37D-4B8C-A0C1-47819E15E710}" srcOrd="0" destOrd="0" presId="urn:microsoft.com/office/officeart/2008/layout/HorizontalMultiLevelHierarchy"/>
    <dgm:cxn modelId="{FF3E74A3-C340-40B7-9593-B65682307AF5}" type="presParOf" srcId="{7185821B-A62A-4CC8-9121-A9C1E4FCEDA4}" destId="{0D86BE7B-AB90-4380-802C-263FE27718AD}" srcOrd="3" destOrd="0" presId="urn:microsoft.com/office/officeart/2008/layout/HorizontalMultiLevelHierarchy"/>
    <dgm:cxn modelId="{FB7351FC-6A6C-49B1-9FDE-5A8972EDFE4B}" type="presParOf" srcId="{0D86BE7B-AB90-4380-802C-263FE27718AD}" destId="{E1CF2929-96A6-4814-8E8D-1D5E1A2D1196}" srcOrd="0" destOrd="0" presId="urn:microsoft.com/office/officeart/2008/layout/HorizontalMultiLevelHierarchy"/>
    <dgm:cxn modelId="{CF3F867F-82B9-4F89-A793-ED2118E3A1F2}" type="presParOf" srcId="{0D86BE7B-AB90-4380-802C-263FE27718AD}" destId="{8364907A-D9F8-41DF-8F88-68537ADC3EB8}" srcOrd="1" destOrd="0" presId="urn:microsoft.com/office/officeart/2008/layout/HorizontalMultiLevelHierarchy"/>
    <dgm:cxn modelId="{F77C7519-7C04-49C4-AB05-E1D88EEED23A}" type="presParOf" srcId="{8364907A-D9F8-41DF-8F88-68537ADC3EB8}" destId="{F5BC9617-F366-4D6F-AC15-F2FBF0A8139F}" srcOrd="0" destOrd="0" presId="urn:microsoft.com/office/officeart/2008/layout/HorizontalMultiLevelHierarchy"/>
    <dgm:cxn modelId="{5678B5A5-7B78-4296-849B-2A76ACF13A03}" type="presParOf" srcId="{F5BC9617-F366-4D6F-AC15-F2FBF0A8139F}" destId="{EB63104F-C61E-4960-80AA-689AF1CA56CD}" srcOrd="0" destOrd="0" presId="urn:microsoft.com/office/officeart/2008/layout/HorizontalMultiLevelHierarchy"/>
    <dgm:cxn modelId="{8A109277-7EC1-43E3-BB41-238DA3C75CB4}" type="presParOf" srcId="{8364907A-D9F8-41DF-8F88-68537ADC3EB8}" destId="{EDF23C1C-7E53-480D-92DE-7DBE248B0CBC}" srcOrd="1" destOrd="0" presId="urn:microsoft.com/office/officeart/2008/layout/HorizontalMultiLevelHierarchy"/>
    <dgm:cxn modelId="{65772DCF-07CF-47CB-971C-1894984F9B37}" type="presParOf" srcId="{EDF23C1C-7E53-480D-92DE-7DBE248B0CBC}" destId="{4A6BA6AE-F0B1-4C96-8D33-F5CDE94041B8}" srcOrd="0" destOrd="0" presId="urn:microsoft.com/office/officeart/2008/layout/HorizontalMultiLevelHierarchy"/>
    <dgm:cxn modelId="{AF9C2C49-C856-4690-9D34-0D0680EA0383}" type="presParOf" srcId="{EDF23C1C-7E53-480D-92DE-7DBE248B0CBC}" destId="{BD153465-F560-49C4-BDFC-7DC006670EDF}" srcOrd="1" destOrd="0" presId="urn:microsoft.com/office/officeart/2008/layout/HorizontalMultiLevelHierarchy"/>
    <dgm:cxn modelId="{1EC4138B-4903-421C-8114-96824CF81D5E}" type="presParOf" srcId="{BD153465-F560-49C4-BDFC-7DC006670EDF}" destId="{94CC590C-3B9C-4923-9262-85FAA043FC27}" srcOrd="0" destOrd="0" presId="urn:microsoft.com/office/officeart/2008/layout/HorizontalMultiLevelHierarchy"/>
    <dgm:cxn modelId="{15BB5E1D-997F-4B79-8881-B029BC8575CD}" type="presParOf" srcId="{94CC590C-3B9C-4923-9262-85FAA043FC27}" destId="{6F5F1F65-BE94-4063-9C60-DF929A37B205}" srcOrd="0" destOrd="0" presId="urn:microsoft.com/office/officeart/2008/layout/HorizontalMultiLevelHierarchy"/>
    <dgm:cxn modelId="{8F7C9369-8B4C-42AA-8B12-7187E0D6E508}" type="presParOf" srcId="{BD153465-F560-49C4-BDFC-7DC006670EDF}" destId="{E7F04C9B-6258-4BC8-883C-5C0874A7BB0B}" srcOrd="1" destOrd="0" presId="urn:microsoft.com/office/officeart/2008/layout/HorizontalMultiLevelHierarchy"/>
    <dgm:cxn modelId="{01A2BEFF-87B7-4918-876D-03960C7AAA42}" type="presParOf" srcId="{E7F04C9B-6258-4BC8-883C-5C0874A7BB0B}" destId="{1FF19A55-343F-4F10-9278-304866AA35CE}" srcOrd="0" destOrd="0" presId="urn:microsoft.com/office/officeart/2008/layout/HorizontalMultiLevelHierarchy"/>
    <dgm:cxn modelId="{87CA3706-28DF-4264-A158-43F906A69741}" type="presParOf" srcId="{E7F04C9B-6258-4BC8-883C-5C0874A7BB0B}" destId="{C026588A-3F9B-4EEC-A511-55929909A2DA}" srcOrd="1" destOrd="0" presId="urn:microsoft.com/office/officeart/2008/layout/HorizontalMultiLevelHierarchy"/>
    <dgm:cxn modelId="{1D551BD7-1132-439D-B39F-B04775633CFC}" type="presParOf" srcId="{BD153465-F560-49C4-BDFC-7DC006670EDF}" destId="{817F870F-A05B-4258-A797-D6A3004FD4AA}" srcOrd="2" destOrd="0" presId="urn:microsoft.com/office/officeart/2008/layout/HorizontalMultiLevelHierarchy"/>
    <dgm:cxn modelId="{D63679C9-909B-49EA-A50F-E7E8E6241123}" type="presParOf" srcId="{817F870F-A05B-4258-A797-D6A3004FD4AA}" destId="{18B023DA-AC15-411E-AA35-0F9DFF9B4AFD}" srcOrd="0" destOrd="0" presId="urn:microsoft.com/office/officeart/2008/layout/HorizontalMultiLevelHierarchy"/>
    <dgm:cxn modelId="{E45DE38B-E3CD-48CB-97CF-EF77C0DE3652}" type="presParOf" srcId="{BD153465-F560-49C4-BDFC-7DC006670EDF}" destId="{8BCD98AA-65D4-451F-881E-A5958DBB28BC}" srcOrd="3" destOrd="0" presId="urn:microsoft.com/office/officeart/2008/layout/HorizontalMultiLevelHierarchy"/>
    <dgm:cxn modelId="{97B18AA6-E9EC-4F0E-A7F4-B9131D924A16}" type="presParOf" srcId="{8BCD98AA-65D4-451F-881E-A5958DBB28BC}" destId="{D9A2603C-6C82-4381-BFC3-658255893115}" srcOrd="0" destOrd="0" presId="urn:microsoft.com/office/officeart/2008/layout/HorizontalMultiLevelHierarchy"/>
    <dgm:cxn modelId="{7FCB3116-3488-482E-914A-5ED17AD4167B}" type="presParOf" srcId="{8BCD98AA-65D4-451F-881E-A5958DBB28BC}" destId="{073FE81D-E2BE-47CB-A61A-9011BD142827}" srcOrd="1" destOrd="0" presId="urn:microsoft.com/office/officeart/2008/layout/HorizontalMultiLevelHierarchy"/>
  </dgm:cxnLst>
  <dgm:bg/>
  <dgm:whole/>
</dgm:dataModel>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0.24828</cdr:x>
      <cdr:y>0.38203</cdr:y>
    </cdr:from>
    <cdr:to>
      <cdr:x>0.43812</cdr:x>
      <cdr:y>0.50127</cdr:y>
    </cdr:to>
    <cdr:sp macro="" textlink="">
      <cdr:nvSpPr>
        <cdr:cNvPr id="3" name="Прямая соединительная линия 2"/>
        <cdr:cNvSpPr/>
      </cdr:nvSpPr>
      <cdr:spPr>
        <a:xfrm xmlns:a="http://schemas.openxmlformats.org/drawingml/2006/main">
          <a:off x="1471893" y="983941"/>
          <a:ext cx="1125438" cy="307105"/>
        </a:xfrm>
        <a:prstGeom xmlns:a="http://schemas.openxmlformats.org/drawingml/2006/main" prst="line">
          <a:avLst/>
        </a:prstGeom>
        <a:ln xmlns:a="http://schemas.openxmlformats.org/drawingml/2006/main" w="5715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ru-RU"/>
        </a:p>
      </cdr:txBody>
    </cdr:sp>
  </cdr:relSizeAnchor>
  <cdr:relSizeAnchor xmlns:cdr="http://schemas.openxmlformats.org/drawingml/2006/chartDrawing">
    <cdr:from>
      <cdr:x>0.43996</cdr:x>
      <cdr:y>0.50127</cdr:y>
    </cdr:from>
    <cdr:to>
      <cdr:x>0.62358</cdr:x>
      <cdr:y>0.78445</cdr:y>
    </cdr:to>
    <cdr:sp macro="" textlink="">
      <cdr:nvSpPr>
        <cdr:cNvPr id="4" name="Прямая соединительная линия 3"/>
        <cdr:cNvSpPr/>
      </cdr:nvSpPr>
      <cdr:spPr>
        <a:xfrm xmlns:a="http://schemas.openxmlformats.org/drawingml/2006/main">
          <a:off x="2608217" y="1291047"/>
          <a:ext cx="1088572" cy="729342"/>
        </a:xfrm>
        <a:prstGeom xmlns:a="http://schemas.openxmlformats.org/drawingml/2006/main" prst="line">
          <a:avLst/>
        </a:prstGeom>
        <a:ln xmlns:a="http://schemas.openxmlformats.org/drawingml/2006/main" w="5715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ru-RU"/>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50475" cy="49877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6737" y="0"/>
            <a:ext cx="2950475" cy="498773"/>
          </a:xfrm>
          <a:prstGeom prst="rect">
            <a:avLst/>
          </a:prstGeom>
        </p:spPr>
        <p:txBody>
          <a:bodyPr vert="horz" lIns="91440" tIns="45720" rIns="91440" bIns="45720" rtlCol="0"/>
          <a:lstStyle>
            <a:lvl1pPr algn="r">
              <a:defRPr sz="1200"/>
            </a:lvl1pPr>
          </a:lstStyle>
          <a:p>
            <a:fld id="{D7BDA092-0946-4ACF-938F-94A4BA2BDD9F}" type="datetimeFigureOut">
              <a:rPr lang="ru-RU" smtClean="0"/>
              <a:pPr/>
              <a:t>26.03.2024</a:t>
            </a:fld>
            <a:endParaRPr lang="ru-RU"/>
          </a:p>
        </p:txBody>
      </p:sp>
      <p:sp>
        <p:nvSpPr>
          <p:cNvPr id="4" name="Образ слайда 3"/>
          <p:cNvSpPr>
            <a:spLocks noGrp="1" noRot="1" noChangeAspect="1"/>
          </p:cNvSpPr>
          <p:nvPr>
            <p:ph type="sldImg" idx="2"/>
          </p:nvPr>
        </p:nvSpPr>
        <p:spPr>
          <a:xfrm>
            <a:off x="423863" y="1243013"/>
            <a:ext cx="5961062" cy="33543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0879" y="4784070"/>
            <a:ext cx="5447030" cy="3914239"/>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42154"/>
            <a:ext cx="2950475" cy="49877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6737" y="9442154"/>
            <a:ext cx="2950475" cy="498772"/>
          </a:xfrm>
          <a:prstGeom prst="rect">
            <a:avLst/>
          </a:prstGeom>
        </p:spPr>
        <p:txBody>
          <a:bodyPr vert="horz" lIns="91440" tIns="45720" rIns="91440" bIns="45720" rtlCol="0" anchor="b"/>
          <a:lstStyle>
            <a:lvl1pPr algn="r">
              <a:defRPr sz="1200"/>
            </a:lvl1pPr>
          </a:lstStyle>
          <a:p>
            <a:fld id="{9CCD71E4-9ED2-4123-9277-6D0E999249B1}" type="slidenum">
              <a:rPr lang="ru-RU" smtClean="0"/>
              <a:pPr/>
              <a:t>‹#›</a:t>
            </a:fld>
            <a:endParaRPr lang="ru-RU"/>
          </a:p>
        </p:txBody>
      </p:sp>
    </p:spTree>
    <p:extLst>
      <p:ext uri="{BB962C8B-B14F-4D97-AF65-F5344CB8AC3E}">
        <p14:creationId xmlns="" xmlns:p14="http://schemas.microsoft.com/office/powerpoint/2010/main" val="2385159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CCD71E4-9ED2-4123-9277-6D0E999249B1}" type="slidenum">
              <a:rPr lang="ru-RU" smtClean="0"/>
              <a:pPr/>
              <a:t>12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AD6D98-02DE-40EF-A6F8-3D5A15F0823C}"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155469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g15253e7ecb2_1_324:notes"/>
          <p:cNvSpPr txBox="1">
            <a:spLocks noGrp="1"/>
          </p:cNvSpPr>
          <p:nvPr>
            <p:ph type="body" idx="1"/>
          </p:nvPr>
        </p:nvSpPr>
        <p:spPr>
          <a:xfrm>
            <a:off x="898385" y="5118726"/>
            <a:ext cx="4941113" cy="4849318"/>
          </a:xfrm>
          <a:prstGeom prst="rect">
            <a:avLst/>
          </a:prstGeom>
        </p:spPr>
        <p:txBody>
          <a:bodyPr spcFirstLastPara="1" wrap="square" lIns="95546" tIns="95546" rIns="95546" bIns="95546" anchor="t" anchorCtr="0">
            <a:noAutofit/>
          </a:bodyPr>
          <a:lstStyle/>
          <a:p>
            <a:endParaRPr/>
          </a:p>
        </p:txBody>
      </p:sp>
      <p:sp>
        <p:nvSpPr>
          <p:cNvPr id="550" name="Google Shape;550;g15253e7ecb2_1_324:notes"/>
          <p:cNvSpPr>
            <a:spLocks noGrp="1" noRot="1" noChangeAspect="1"/>
          </p:cNvSpPr>
          <p:nvPr>
            <p:ph type="sldImg" idx="2"/>
          </p:nvPr>
        </p:nvSpPr>
        <p:spPr>
          <a:xfrm>
            <a:off x="-222250" y="808038"/>
            <a:ext cx="7183438" cy="40417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xmlns="" val="31845159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9CCD71E4-9ED2-4123-9277-6D0E999249B1}" type="slidenum">
              <a:rPr lang="ru-RU" smtClean="0"/>
              <a:pPr/>
              <a:t>52</a:t>
            </a:fld>
            <a:endParaRPr lang="ru-RU"/>
          </a:p>
        </p:txBody>
      </p:sp>
    </p:spTree>
    <p:extLst>
      <p:ext uri="{BB962C8B-B14F-4D97-AF65-F5344CB8AC3E}">
        <p14:creationId xmlns:p14="http://schemas.microsoft.com/office/powerpoint/2010/main" xmlns="" val="1309359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9CCD71E4-9ED2-4123-9277-6D0E999249B1}" type="slidenum">
              <a:rPr lang="ru-RU" smtClean="0"/>
              <a:pPr/>
              <a:t>53</a:t>
            </a:fld>
            <a:endParaRPr lang="ru-RU"/>
          </a:p>
        </p:txBody>
      </p:sp>
    </p:spTree>
    <p:extLst>
      <p:ext uri="{BB962C8B-B14F-4D97-AF65-F5344CB8AC3E}">
        <p14:creationId xmlns:p14="http://schemas.microsoft.com/office/powerpoint/2010/main" xmlns="" val="3433186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300" dirty="0">
                <a:latin typeface="Arial" panose="020B0604020202020204" pitchFamily="34" charset="0"/>
                <a:ea typeface="Calibri" panose="020F0502020204030204" pitchFamily="34" charset="0"/>
                <a:cs typeface="Arial" panose="020B0604020202020204" pitchFamily="34" charset="0"/>
              </a:rPr>
              <a:t>2420 чел</a:t>
            </a:r>
            <a:endParaRPr lang="ru-RU" dirty="0"/>
          </a:p>
        </p:txBody>
      </p:sp>
      <p:sp>
        <p:nvSpPr>
          <p:cNvPr id="4" name="Номер слайда 3"/>
          <p:cNvSpPr>
            <a:spLocks noGrp="1"/>
          </p:cNvSpPr>
          <p:nvPr>
            <p:ph type="sldNum" sz="quarter" idx="10"/>
          </p:nvPr>
        </p:nvSpPr>
        <p:spPr/>
        <p:txBody>
          <a:bodyPr/>
          <a:lstStyle/>
          <a:p>
            <a:pPr defTabSz="955613">
              <a:defRPr/>
            </a:pPr>
            <a:fld id="{5DAD6D98-02DE-40EF-A6F8-3D5A15F0823C}" type="slidenum">
              <a:rPr lang="ru-RU">
                <a:solidFill>
                  <a:prstClr val="black"/>
                </a:solidFill>
                <a:latin typeface="Calibri" panose="020F0502020204030204"/>
              </a:rPr>
              <a:pPr defTabSz="955613">
                <a:defRPr/>
              </a:pPr>
              <a:t>54</a:t>
            </a:fld>
            <a:endParaRPr lang="ru-RU">
              <a:solidFill>
                <a:prstClr val="black"/>
              </a:solidFill>
              <a:latin typeface="Calibri" panose="020F0502020204030204"/>
            </a:endParaRPr>
          </a:p>
        </p:txBody>
      </p:sp>
    </p:spTree>
    <p:extLst>
      <p:ext uri="{BB962C8B-B14F-4D97-AF65-F5344CB8AC3E}">
        <p14:creationId xmlns:p14="http://schemas.microsoft.com/office/powerpoint/2010/main" xmlns="" val="2330900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CCD71E4-9ED2-4123-9277-6D0E999249B1}" type="slidenum">
              <a:rPr lang="ru-RU" smtClean="0"/>
              <a:pPr/>
              <a:t>55</a:t>
            </a:fld>
            <a:endParaRPr lang="ru-RU"/>
          </a:p>
        </p:txBody>
      </p:sp>
    </p:spTree>
    <p:extLst>
      <p:ext uri="{BB962C8B-B14F-4D97-AF65-F5344CB8AC3E}">
        <p14:creationId xmlns:p14="http://schemas.microsoft.com/office/powerpoint/2010/main" xmlns="" val="1342335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DAD6D98-02DE-40EF-A6F8-3D5A15F0823C}" type="slidenum">
              <a:rPr lang="ru-RU" smtClean="0"/>
              <a:pPr/>
              <a:t>59</a:t>
            </a:fld>
            <a:endParaRPr lang="ru-RU"/>
          </a:p>
        </p:txBody>
      </p:sp>
    </p:spTree>
    <p:extLst>
      <p:ext uri="{BB962C8B-B14F-4D97-AF65-F5344CB8AC3E}">
        <p14:creationId xmlns:p14="http://schemas.microsoft.com/office/powerpoint/2010/main" xmlns="" val="126580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DAD6D98-02DE-40EF-A6F8-3D5A15F0823C}" type="slidenum">
              <a:rPr lang="ru-RU" smtClean="0"/>
              <a:pPr/>
              <a:t>60</a:t>
            </a:fld>
            <a:endParaRPr lang="ru-RU"/>
          </a:p>
        </p:txBody>
      </p:sp>
    </p:spTree>
    <p:extLst>
      <p:ext uri="{BB962C8B-B14F-4D97-AF65-F5344CB8AC3E}">
        <p14:creationId xmlns:p14="http://schemas.microsoft.com/office/powerpoint/2010/main" xmlns="" val="16279317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DAD6D98-02DE-40EF-A6F8-3D5A15F0823C}" type="slidenum">
              <a:rPr lang="ru-RU" smtClean="0"/>
              <a:pPr/>
              <a:t>63</a:t>
            </a:fld>
            <a:endParaRPr lang="ru-RU"/>
          </a:p>
        </p:txBody>
      </p:sp>
    </p:spTree>
    <p:extLst>
      <p:ext uri="{BB962C8B-B14F-4D97-AF65-F5344CB8AC3E}">
        <p14:creationId xmlns:p14="http://schemas.microsoft.com/office/powerpoint/2010/main" xmlns="" val="1388636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AD6D98-02DE-40EF-A6F8-3D5A15F0823C}"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4055243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a:latin typeface="Arial" panose="020B0604020202020204" pitchFamily="34" charset="0"/>
                <a:ea typeface="Calibri" panose="020F0502020204030204" pitchFamily="34" charset="0"/>
                <a:cs typeface="Arial" panose="020B0604020202020204" pitchFamily="34" charset="0"/>
              </a:rPr>
              <a:t>2420 чел</a:t>
            </a:r>
            <a:endParaRPr lang="ru-RU"/>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AD6D98-02DE-40EF-A6F8-3D5A15F0823C}"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151686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a:latin typeface="Arial" panose="020B0604020202020204" pitchFamily="34" charset="0"/>
                <a:ea typeface="Calibri" panose="020F0502020204030204" pitchFamily="34" charset="0"/>
                <a:cs typeface="Arial" panose="020B0604020202020204" pitchFamily="34" charset="0"/>
              </a:rPr>
              <a:t>2420 чел</a:t>
            </a:r>
            <a:endParaRPr lang="ru-RU"/>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AD6D98-02DE-40EF-A6F8-3D5A15F0823C}"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227327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a:latin typeface="Arial" panose="020B0604020202020204" pitchFamily="34" charset="0"/>
                <a:ea typeface="Calibri" panose="020F0502020204030204" pitchFamily="34" charset="0"/>
                <a:cs typeface="Arial" panose="020B0604020202020204" pitchFamily="34" charset="0"/>
              </a:rPr>
              <a:t>2420 чел</a:t>
            </a:r>
            <a:endParaRPr lang="ru-RU"/>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AD6D98-02DE-40EF-A6F8-3D5A15F0823C}"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099089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latin typeface="Arial" panose="020B0604020202020204" pitchFamily="34" charset="0"/>
                <a:ea typeface="Calibri" panose="020F0502020204030204" pitchFamily="34" charset="0"/>
                <a:cs typeface="Arial" panose="020B0604020202020204" pitchFamily="34" charset="0"/>
              </a:rPr>
              <a:t>2420 чел</a:t>
            </a:r>
            <a:endParaRPr lang="ru-RU" dirty="0"/>
          </a:p>
        </p:txBody>
      </p:sp>
      <p:sp>
        <p:nvSpPr>
          <p:cNvPr id="4" name="Номер слайда 3"/>
          <p:cNvSpPr>
            <a:spLocks noGrp="1"/>
          </p:cNvSpPr>
          <p:nvPr>
            <p:ph type="sldNum" sz="quarter" idx="10"/>
          </p:nvPr>
        </p:nvSpPr>
        <p:spPr/>
        <p:txBody>
          <a:bodyPr/>
          <a:lstStyle/>
          <a:p>
            <a:pPr defTabSz="906262">
              <a:defRPr/>
            </a:pPr>
            <a:fld id="{5DAD6D98-02DE-40EF-A6F8-3D5A15F0823C}" type="slidenum">
              <a:rPr lang="ru-RU">
                <a:solidFill>
                  <a:prstClr val="black"/>
                </a:solidFill>
                <a:latin typeface="Calibri" panose="020F0502020204030204"/>
              </a:rPr>
              <a:pPr defTabSz="906262">
                <a:defRPr/>
              </a:pPr>
              <a:t>19</a:t>
            </a:fld>
            <a:endParaRPr lang="ru-RU">
              <a:solidFill>
                <a:prstClr val="black"/>
              </a:solidFill>
              <a:latin typeface="Calibri" panose="020F0502020204030204"/>
            </a:endParaRPr>
          </a:p>
        </p:txBody>
      </p:sp>
    </p:spTree>
    <p:extLst>
      <p:ext uri="{BB962C8B-B14F-4D97-AF65-F5344CB8AC3E}">
        <p14:creationId xmlns="" xmlns:p14="http://schemas.microsoft.com/office/powerpoint/2010/main" val="3556527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dirty="0">
                <a:latin typeface="Arial" panose="020B0604020202020204" pitchFamily="34" charset="0"/>
                <a:ea typeface="Calibri" panose="020F0502020204030204" pitchFamily="34" charset="0"/>
                <a:cs typeface="Arial" panose="020B0604020202020204" pitchFamily="34" charset="0"/>
              </a:rPr>
              <a:t>2420 чел</a:t>
            </a: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AD6D98-02DE-40EF-A6F8-3D5A15F0823C}"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 xmlns:p14="http://schemas.microsoft.com/office/powerpoint/2010/main" val="3296818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dirty="0">
                <a:latin typeface="Arial" panose="020B0604020202020204" pitchFamily="34" charset="0"/>
                <a:ea typeface="Calibri" panose="020F0502020204030204" pitchFamily="34" charset="0"/>
                <a:cs typeface="Arial" panose="020B0604020202020204" pitchFamily="34" charset="0"/>
              </a:rPr>
              <a:t>2420 чел</a:t>
            </a: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AD6D98-02DE-40EF-A6F8-3D5A15F0823C}"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902607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AD6D98-02DE-40EF-A6F8-3D5A15F0823C}"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454031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DAD6D98-02DE-40EF-A6F8-3D5A15F0823C}" type="slidenum">
              <a:rPr lang="ru-RU" smtClean="0"/>
              <a:pPr/>
              <a:t>38</a:t>
            </a:fld>
            <a:endParaRPr lang="ru-RU"/>
          </a:p>
        </p:txBody>
      </p:sp>
    </p:spTree>
    <p:extLst>
      <p:ext uri="{BB962C8B-B14F-4D97-AF65-F5344CB8AC3E}">
        <p14:creationId xmlns:p14="http://schemas.microsoft.com/office/powerpoint/2010/main" xmlns="" val="2752522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950E7565-EF79-44D2-8359-EFA42B31A887}" type="datetimeFigureOut">
              <a:rPr lang="ru-RU" smtClean="0"/>
              <a:pPr/>
              <a:t>26.03.2024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163782336"/>
      </p:ext>
    </p:extLst>
  </p:cSld>
  <p:clrMapOvr>
    <a:masterClrMapping/>
  </p:clrMapOvr>
  <p:transition advTm="7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50E7565-EF79-44D2-8359-EFA42B31A887}" type="datetimeFigureOut">
              <a:rPr lang="ru-RU" smtClean="0"/>
              <a:pPr/>
              <a:t>26.03.2024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3688166960"/>
      </p:ext>
    </p:extLst>
  </p:cSld>
  <p:clrMapOvr>
    <a:masterClrMapping/>
  </p:clrMapOvr>
  <p:transition advTm="7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50E7565-EF79-44D2-8359-EFA42B31A887}" type="datetimeFigureOut">
              <a:rPr lang="ru-RU" smtClean="0"/>
              <a:pPr/>
              <a:t>26.03.2024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2617892206"/>
      </p:ext>
    </p:extLst>
  </p:cSld>
  <p:clrMapOvr>
    <a:masterClrMapping/>
  </p:clrMapOvr>
  <p:transition advTm="700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1_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8338566" y="6184391"/>
            <a:ext cx="3853815" cy="53340"/>
          </a:xfrm>
          <a:custGeom>
            <a:avLst/>
            <a:gdLst/>
            <a:ahLst/>
            <a:cxnLst/>
            <a:rect l="l" t="t" r="r" b="b"/>
            <a:pathLst>
              <a:path w="3853815" h="53339">
                <a:moveTo>
                  <a:pt x="0" y="53340"/>
                </a:moveTo>
                <a:lnTo>
                  <a:pt x="3853433" y="53340"/>
                </a:lnTo>
                <a:lnTo>
                  <a:pt x="3853433" y="0"/>
                </a:lnTo>
                <a:lnTo>
                  <a:pt x="0" y="0"/>
                </a:lnTo>
                <a:lnTo>
                  <a:pt x="0" y="53340"/>
                </a:lnTo>
                <a:close/>
              </a:path>
            </a:pathLst>
          </a:custGeom>
          <a:solidFill>
            <a:srgbClr val="0D9244"/>
          </a:solidFill>
        </p:spPr>
        <p:txBody>
          <a:bodyPr wrap="square" lIns="0" tIns="0" rIns="0" bIns="0" rtlCol="0"/>
          <a:lstStyle/>
          <a:p>
            <a:endParaRPr/>
          </a:p>
        </p:txBody>
      </p:sp>
      <p:sp>
        <p:nvSpPr>
          <p:cNvPr id="17" name="bg object 17"/>
          <p:cNvSpPr/>
          <p:nvPr/>
        </p:nvSpPr>
        <p:spPr>
          <a:xfrm>
            <a:off x="9199626" y="6426708"/>
            <a:ext cx="2992755" cy="53340"/>
          </a:xfrm>
          <a:custGeom>
            <a:avLst/>
            <a:gdLst/>
            <a:ahLst/>
            <a:cxnLst/>
            <a:rect l="l" t="t" r="r" b="b"/>
            <a:pathLst>
              <a:path w="2992754" h="53339">
                <a:moveTo>
                  <a:pt x="0" y="53339"/>
                </a:moveTo>
                <a:lnTo>
                  <a:pt x="2992374" y="53339"/>
                </a:lnTo>
                <a:lnTo>
                  <a:pt x="2992374" y="0"/>
                </a:lnTo>
                <a:lnTo>
                  <a:pt x="0" y="0"/>
                </a:lnTo>
                <a:lnTo>
                  <a:pt x="0" y="53339"/>
                </a:lnTo>
                <a:close/>
              </a:path>
            </a:pathLst>
          </a:custGeom>
          <a:solidFill>
            <a:srgbClr val="000000"/>
          </a:solidFill>
        </p:spPr>
        <p:txBody>
          <a:bodyPr wrap="square" lIns="0" tIns="0" rIns="0" bIns="0" rtlCol="0"/>
          <a:lstStyle/>
          <a:p>
            <a:endParaRPr/>
          </a:p>
        </p:txBody>
      </p:sp>
      <p:sp>
        <p:nvSpPr>
          <p:cNvPr id="18" name="bg object 18"/>
          <p:cNvSpPr/>
          <p:nvPr/>
        </p:nvSpPr>
        <p:spPr>
          <a:xfrm>
            <a:off x="9025890" y="5919215"/>
            <a:ext cx="3166110" cy="53340"/>
          </a:xfrm>
          <a:custGeom>
            <a:avLst/>
            <a:gdLst/>
            <a:ahLst/>
            <a:cxnLst/>
            <a:rect l="l" t="t" r="r" b="b"/>
            <a:pathLst>
              <a:path w="3166109" h="53339">
                <a:moveTo>
                  <a:pt x="0" y="53339"/>
                </a:moveTo>
                <a:lnTo>
                  <a:pt x="3166109" y="53339"/>
                </a:lnTo>
                <a:lnTo>
                  <a:pt x="3166109" y="0"/>
                </a:lnTo>
                <a:lnTo>
                  <a:pt x="0" y="0"/>
                </a:lnTo>
                <a:lnTo>
                  <a:pt x="0" y="53339"/>
                </a:lnTo>
                <a:close/>
              </a:path>
            </a:pathLst>
          </a:custGeom>
          <a:solidFill>
            <a:srgbClr val="000000"/>
          </a:solidFill>
        </p:spPr>
        <p:txBody>
          <a:bodyPr wrap="square" lIns="0" tIns="0" rIns="0" bIns="0" rtlCol="0"/>
          <a:lstStyle/>
          <a:p>
            <a:endParaRPr/>
          </a:p>
        </p:txBody>
      </p:sp>
      <p:sp>
        <p:nvSpPr>
          <p:cNvPr id="19" name="bg object 19"/>
          <p:cNvSpPr/>
          <p:nvPr/>
        </p:nvSpPr>
        <p:spPr>
          <a:xfrm>
            <a:off x="10469879" y="0"/>
            <a:ext cx="1722120" cy="2074545"/>
          </a:xfrm>
          <a:custGeom>
            <a:avLst/>
            <a:gdLst/>
            <a:ahLst/>
            <a:cxnLst/>
            <a:rect l="l" t="t" r="r" b="b"/>
            <a:pathLst>
              <a:path w="1722120" h="2074545">
                <a:moveTo>
                  <a:pt x="1722120" y="0"/>
                </a:moveTo>
                <a:lnTo>
                  <a:pt x="156758" y="0"/>
                </a:lnTo>
                <a:lnTo>
                  <a:pt x="144677" y="23686"/>
                </a:lnTo>
                <a:lnTo>
                  <a:pt x="125449" y="64546"/>
                </a:lnTo>
                <a:lnTo>
                  <a:pt x="107489" y="106101"/>
                </a:lnTo>
                <a:lnTo>
                  <a:pt x="90823" y="148328"/>
                </a:lnTo>
                <a:lnTo>
                  <a:pt x="75475" y="191201"/>
                </a:lnTo>
                <a:lnTo>
                  <a:pt x="61471" y="234695"/>
                </a:lnTo>
                <a:lnTo>
                  <a:pt x="48835" y="278786"/>
                </a:lnTo>
                <a:lnTo>
                  <a:pt x="37593" y="323447"/>
                </a:lnTo>
                <a:lnTo>
                  <a:pt x="27769" y="368656"/>
                </a:lnTo>
                <a:lnTo>
                  <a:pt x="19387" y="414386"/>
                </a:lnTo>
                <a:lnTo>
                  <a:pt x="12474" y="460612"/>
                </a:lnTo>
                <a:lnTo>
                  <a:pt x="7054" y="507310"/>
                </a:lnTo>
                <a:lnTo>
                  <a:pt x="3151" y="554455"/>
                </a:lnTo>
                <a:lnTo>
                  <a:pt x="792" y="602022"/>
                </a:lnTo>
                <a:lnTo>
                  <a:pt x="0" y="649986"/>
                </a:lnTo>
                <a:lnTo>
                  <a:pt x="792" y="697949"/>
                </a:lnTo>
                <a:lnTo>
                  <a:pt x="3151" y="745516"/>
                </a:lnTo>
                <a:lnTo>
                  <a:pt x="7054" y="792661"/>
                </a:lnTo>
                <a:lnTo>
                  <a:pt x="12474" y="839359"/>
                </a:lnTo>
                <a:lnTo>
                  <a:pt x="19387" y="885585"/>
                </a:lnTo>
                <a:lnTo>
                  <a:pt x="27769" y="931315"/>
                </a:lnTo>
                <a:lnTo>
                  <a:pt x="37593" y="976524"/>
                </a:lnTo>
                <a:lnTo>
                  <a:pt x="48835" y="1021185"/>
                </a:lnTo>
                <a:lnTo>
                  <a:pt x="61471" y="1065276"/>
                </a:lnTo>
                <a:lnTo>
                  <a:pt x="75475" y="1108770"/>
                </a:lnTo>
                <a:lnTo>
                  <a:pt x="90823" y="1151643"/>
                </a:lnTo>
                <a:lnTo>
                  <a:pt x="107489" y="1193870"/>
                </a:lnTo>
                <a:lnTo>
                  <a:pt x="125449" y="1235425"/>
                </a:lnTo>
                <a:lnTo>
                  <a:pt x="144677" y="1276285"/>
                </a:lnTo>
                <a:lnTo>
                  <a:pt x="165150" y="1316424"/>
                </a:lnTo>
                <a:lnTo>
                  <a:pt x="186841" y="1355816"/>
                </a:lnTo>
                <a:lnTo>
                  <a:pt x="209726" y="1394438"/>
                </a:lnTo>
                <a:lnTo>
                  <a:pt x="233780" y="1432264"/>
                </a:lnTo>
                <a:lnTo>
                  <a:pt x="258979" y="1469270"/>
                </a:lnTo>
                <a:lnTo>
                  <a:pt x="285296" y="1505430"/>
                </a:lnTo>
                <a:lnTo>
                  <a:pt x="312708" y="1540719"/>
                </a:lnTo>
                <a:lnTo>
                  <a:pt x="341190" y="1575113"/>
                </a:lnTo>
                <a:lnTo>
                  <a:pt x="370716" y="1608586"/>
                </a:lnTo>
                <a:lnTo>
                  <a:pt x="401261" y="1641114"/>
                </a:lnTo>
                <a:lnTo>
                  <a:pt x="432802" y="1672672"/>
                </a:lnTo>
                <a:lnTo>
                  <a:pt x="465312" y="1703235"/>
                </a:lnTo>
                <a:lnTo>
                  <a:pt x="498767" y="1732777"/>
                </a:lnTo>
                <a:lnTo>
                  <a:pt x="533142" y="1761275"/>
                </a:lnTo>
                <a:lnTo>
                  <a:pt x="568412" y="1788702"/>
                </a:lnTo>
                <a:lnTo>
                  <a:pt x="604552" y="1815035"/>
                </a:lnTo>
                <a:lnTo>
                  <a:pt x="641538" y="1840247"/>
                </a:lnTo>
                <a:lnTo>
                  <a:pt x="679343" y="1864315"/>
                </a:lnTo>
                <a:lnTo>
                  <a:pt x="717945" y="1887214"/>
                </a:lnTo>
                <a:lnTo>
                  <a:pt x="757316" y="1908917"/>
                </a:lnTo>
                <a:lnTo>
                  <a:pt x="797434" y="1929401"/>
                </a:lnTo>
                <a:lnTo>
                  <a:pt x="838272" y="1948641"/>
                </a:lnTo>
                <a:lnTo>
                  <a:pt x="879805" y="1966611"/>
                </a:lnTo>
                <a:lnTo>
                  <a:pt x="922010" y="1983287"/>
                </a:lnTo>
                <a:lnTo>
                  <a:pt x="964861" y="1998643"/>
                </a:lnTo>
                <a:lnTo>
                  <a:pt x="1008333" y="2012656"/>
                </a:lnTo>
                <a:lnTo>
                  <a:pt x="1052400" y="2025299"/>
                </a:lnTo>
                <a:lnTo>
                  <a:pt x="1097040" y="2036548"/>
                </a:lnTo>
                <a:lnTo>
                  <a:pt x="1142225" y="2046378"/>
                </a:lnTo>
                <a:lnTo>
                  <a:pt x="1187932" y="2054764"/>
                </a:lnTo>
                <a:lnTo>
                  <a:pt x="1234135" y="2061681"/>
                </a:lnTo>
                <a:lnTo>
                  <a:pt x="1280810" y="2067105"/>
                </a:lnTo>
                <a:lnTo>
                  <a:pt x="1327932" y="2071010"/>
                </a:lnTo>
                <a:lnTo>
                  <a:pt x="1375475" y="2073371"/>
                </a:lnTo>
                <a:lnTo>
                  <a:pt x="1423416" y="2074164"/>
                </a:lnTo>
                <a:lnTo>
                  <a:pt x="1471356" y="2073371"/>
                </a:lnTo>
                <a:lnTo>
                  <a:pt x="1518899" y="2071010"/>
                </a:lnTo>
                <a:lnTo>
                  <a:pt x="1566021" y="2067105"/>
                </a:lnTo>
                <a:lnTo>
                  <a:pt x="1612696" y="2061681"/>
                </a:lnTo>
                <a:lnTo>
                  <a:pt x="1658899" y="2054764"/>
                </a:lnTo>
                <a:lnTo>
                  <a:pt x="1704606" y="2046378"/>
                </a:lnTo>
                <a:lnTo>
                  <a:pt x="1722120" y="2042568"/>
                </a:lnTo>
                <a:lnTo>
                  <a:pt x="1722120" y="0"/>
                </a:lnTo>
                <a:close/>
              </a:path>
            </a:pathLst>
          </a:custGeom>
          <a:solidFill>
            <a:srgbClr val="0D9244"/>
          </a:solidFill>
        </p:spPr>
        <p:txBody>
          <a:bodyPr wrap="square" lIns="0" tIns="0" rIns="0" bIns="0" rtlCol="0"/>
          <a:lstStyle/>
          <a:p>
            <a:endParaRPr/>
          </a:p>
        </p:txBody>
      </p:sp>
      <p:sp>
        <p:nvSpPr>
          <p:cNvPr id="20" name="bg object 20"/>
          <p:cNvSpPr/>
          <p:nvPr/>
        </p:nvSpPr>
        <p:spPr>
          <a:xfrm>
            <a:off x="9435083" y="1842516"/>
            <a:ext cx="2757170" cy="2601595"/>
          </a:xfrm>
          <a:custGeom>
            <a:avLst/>
            <a:gdLst/>
            <a:ahLst/>
            <a:cxnLst/>
            <a:rect l="l" t="t" r="r" b="b"/>
            <a:pathLst>
              <a:path w="2757170" h="2601595">
                <a:moveTo>
                  <a:pt x="2367153" y="0"/>
                </a:moveTo>
                <a:lnTo>
                  <a:pt x="650367" y="0"/>
                </a:lnTo>
                <a:lnTo>
                  <a:pt x="0" y="1300734"/>
                </a:lnTo>
                <a:lnTo>
                  <a:pt x="650367" y="2601468"/>
                </a:lnTo>
                <a:lnTo>
                  <a:pt x="2367153" y="2601468"/>
                </a:lnTo>
                <a:lnTo>
                  <a:pt x="2756916" y="1821941"/>
                </a:lnTo>
                <a:lnTo>
                  <a:pt x="2756916" y="779526"/>
                </a:lnTo>
                <a:lnTo>
                  <a:pt x="2367153" y="0"/>
                </a:lnTo>
                <a:close/>
              </a:path>
            </a:pathLst>
          </a:custGeom>
          <a:solidFill>
            <a:srgbClr val="841D80"/>
          </a:solidFill>
        </p:spPr>
        <p:txBody>
          <a:bodyPr wrap="square" lIns="0" tIns="0" rIns="0" bIns="0" rtlCol="0"/>
          <a:lstStyle/>
          <a:p>
            <a:endParaRPr/>
          </a:p>
        </p:txBody>
      </p:sp>
      <p:sp>
        <p:nvSpPr>
          <p:cNvPr id="21" name="bg object 21"/>
          <p:cNvSpPr/>
          <p:nvPr/>
        </p:nvSpPr>
        <p:spPr>
          <a:xfrm>
            <a:off x="10026395" y="2424429"/>
            <a:ext cx="2165985" cy="947419"/>
          </a:xfrm>
          <a:custGeom>
            <a:avLst/>
            <a:gdLst/>
            <a:ahLst/>
            <a:cxnLst/>
            <a:rect l="l" t="t" r="r" b="b"/>
            <a:pathLst>
              <a:path w="2165984" h="947420">
                <a:moveTo>
                  <a:pt x="2165604" y="603610"/>
                </a:moveTo>
                <a:lnTo>
                  <a:pt x="1152778" y="710438"/>
                </a:lnTo>
                <a:lnTo>
                  <a:pt x="1177798" y="947166"/>
                </a:lnTo>
                <a:lnTo>
                  <a:pt x="0" y="592455"/>
                </a:lnTo>
                <a:lnTo>
                  <a:pt x="1077976" y="0"/>
                </a:lnTo>
                <a:lnTo>
                  <a:pt x="1102868" y="236728"/>
                </a:lnTo>
                <a:lnTo>
                  <a:pt x="2165604" y="124697"/>
                </a:lnTo>
              </a:path>
            </a:pathLst>
          </a:custGeom>
          <a:ln w="41275">
            <a:solidFill>
              <a:srgbClr val="FFFFFF"/>
            </a:solidFill>
            <a:prstDash val="dash"/>
          </a:ln>
        </p:spPr>
        <p:txBody>
          <a:bodyPr wrap="square" lIns="0" tIns="0" rIns="0" bIns="0" rtlCol="0"/>
          <a:lstStyle/>
          <a:p>
            <a:endParaRPr/>
          </a:p>
        </p:txBody>
      </p:sp>
      <p:sp>
        <p:nvSpPr>
          <p:cNvPr id="22" name="bg object 22"/>
          <p:cNvSpPr/>
          <p:nvPr/>
        </p:nvSpPr>
        <p:spPr>
          <a:xfrm>
            <a:off x="9957815" y="3578352"/>
            <a:ext cx="2234565" cy="3279775"/>
          </a:xfrm>
          <a:custGeom>
            <a:avLst/>
            <a:gdLst/>
            <a:ahLst/>
            <a:cxnLst/>
            <a:rect l="l" t="t" r="r" b="b"/>
            <a:pathLst>
              <a:path w="2234565" h="3279775">
                <a:moveTo>
                  <a:pt x="1763267" y="0"/>
                </a:moveTo>
                <a:lnTo>
                  <a:pt x="0" y="1763268"/>
                </a:lnTo>
                <a:lnTo>
                  <a:pt x="1516377" y="3279645"/>
                </a:lnTo>
                <a:lnTo>
                  <a:pt x="2010158" y="3279645"/>
                </a:lnTo>
                <a:lnTo>
                  <a:pt x="2234183" y="3055619"/>
                </a:lnTo>
                <a:lnTo>
                  <a:pt x="2234183" y="470916"/>
                </a:lnTo>
                <a:lnTo>
                  <a:pt x="1763267" y="0"/>
                </a:lnTo>
                <a:close/>
              </a:path>
            </a:pathLst>
          </a:custGeom>
          <a:solidFill>
            <a:srgbClr val="FAAF3E"/>
          </a:solidFill>
        </p:spPr>
        <p:txBody>
          <a:bodyPr wrap="square" lIns="0" tIns="0" rIns="0" bIns="0" rtlCol="0"/>
          <a:lstStyle/>
          <a:p>
            <a:endParaRPr/>
          </a:p>
        </p:txBody>
      </p:sp>
      <p:sp>
        <p:nvSpPr>
          <p:cNvPr id="23" name="bg object 23"/>
          <p:cNvSpPr/>
          <p:nvPr/>
        </p:nvSpPr>
        <p:spPr>
          <a:xfrm>
            <a:off x="8625077" y="0"/>
            <a:ext cx="2847340" cy="1544955"/>
          </a:xfrm>
          <a:custGeom>
            <a:avLst/>
            <a:gdLst/>
            <a:ahLst/>
            <a:cxnLst/>
            <a:rect l="l" t="t" r="r" b="b"/>
            <a:pathLst>
              <a:path w="2847340" h="1544955">
                <a:moveTo>
                  <a:pt x="0" y="121157"/>
                </a:moveTo>
                <a:lnTo>
                  <a:pt x="792" y="73217"/>
                </a:lnTo>
                <a:lnTo>
                  <a:pt x="3151" y="25674"/>
                </a:lnTo>
                <a:lnTo>
                  <a:pt x="5278" y="0"/>
                </a:lnTo>
              </a:path>
              <a:path w="2847340" h="1544955">
                <a:moveTo>
                  <a:pt x="2841553" y="0"/>
                </a:moveTo>
                <a:lnTo>
                  <a:pt x="2843680" y="25674"/>
                </a:lnTo>
                <a:lnTo>
                  <a:pt x="2846039" y="73217"/>
                </a:lnTo>
                <a:lnTo>
                  <a:pt x="2846831" y="121157"/>
                </a:lnTo>
                <a:lnTo>
                  <a:pt x="2846039" y="169098"/>
                </a:lnTo>
                <a:lnTo>
                  <a:pt x="2843680" y="216641"/>
                </a:lnTo>
                <a:lnTo>
                  <a:pt x="2839777" y="263763"/>
                </a:lnTo>
                <a:lnTo>
                  <a:pt x="2834357" y="310438"/>
                </a:lnTo>
                <a:lnTo>
                  <a:pt x="2827444" y="356641"/>
                </a:lnTo>
                <a:lnTo>
                  <a:pt x="2819062" y="402348"/>
                </a:lnTo>
                <a:lnTo>
                  <a:pt x="2809238" y="447533"/>
                </a:lnTo>
                <a:lnTo>
                  <a:pt x="2797996" y="492173"/>
                </a:lnTo>
                <a:lnTo>
                  <a:pt x="2785360" y="536240"/>
                </a:lnTo>
                <a:lnTo>
                  <a:pt x="2771356" y="579712"/>
                </a:lnTo>
                <a:lnTo>
                  <a:pt x="2756008" y="622563"/>
                </a:lnTo>
                <a:lnTo>
                  <a:pt x="2739342" y="664768"/>
                </a:lnTo>
                <a:lnTo>
                  <a:pt x="2721382" y="706301"/>
                </a:lnTo>
                <a:lnTo>
                  <a:pt x="2702154" y="747139"/>
                </a:lnTo>
                <a:lnTo>
                  <a:pt x="2681681" y="787257"/>
                </a:lnTo>
                <a:lnTo>
                  <a:pt x="2659990" y="826628"/>
                </a:lnTo>
                <a:lnTo>
                  <a:pt x="2637105" y="865230"/>
                </a:lnTo>
                <a:lnTo>
                  <a:pt x="2613051" y="903035"/>
                </a:lnTo>
                <a:lnTo>
                  <a:pt x="2587852" y="940021"/>
                </a:lnTo>
                <a:lnTo>
                  <a:pt x="2561535" y="976161"/>
                </a:lnTo>
                <a:lnTo>
                  <a:pt x="2534123" y="1011431"/>
                </a:lnTo>
                <a:lnTo>
                  <a:pt x="2505641" y="1045806"/>
                </a:lnTo>
                <a:lnTo>
                  <a:pt x="2476115" y="1079261"/>
                </a:lnTo>
                <a:lnTo>
                  <a:pt x="2445570" y="1111771"/>
                </a:lnTo>
                <a:lnTo>
                  <a:pt x="2414029" y="1143312"/>
                </a:lnTo>
                <a:lnTo>
                  <a:pt x="2381519" y="1173857"/>
                </a:lnTo>
                <a:lnTo>
                  <a:pt x="2348064" y="1203383"/>
                </a:lnTo>
                <a:lnTo>
                  <a:pt x="2313689" y="1231865"/>
                </a:lnTo>
                <a:lnTo>
                  <a:pt x="2278419" y="1259277"/>
                </a:lnTo>
                <a:lnTo>
                  <a:pt x="2242279" y="1285594"/>
                </a:lnTo>
                <a:lnTo>
                  <a:pt x="2205293" y="1310793"/>
                </a:lnTo>
                <a:lnTo>
                  <a:pt x="2167488" y="1334847"/>
                </a:lnTo>
                <a:lnTo>
                  <a:pt x="2128886" y="1357732"/>
                </a:lnTo>
                <a:lnTo>
                  <a:pt x="2089515" y="1379423"/>
                </a:lnTo>
                <a:lnTo>
                  <a:pt x="2049397" y="1399896"/>
                </a:lnTo>
                <a:lnTo>
                  <a:pt x="2008559" y="1419124"/>
                </a:lnTo>
                <a:lnTo>
                  <a:pt x="1967026" y="1437084"/>
                </a:lnTo>
                <a:lnTo>
                  <a:pt x="1924821" y="1453750"/>
                </a:lnTo>
                <a:lnTo>
                  <a:pt x="1881970" y="1469098"/>
                </a:lnTo>
                <a:lnTo>
                  <a:pt x="1838498" y="1483102"/>
                </a:lnTo>
                <a:lnTo>
                  <a:pt x="1794431" y="1495738"/>
                </a:lnTo>
                <a:lnTo>
                  <a:pt x="1749791" y="1506980"/>
                </a:lnTo>
                <a:lnTo>
                  <a:pt x="1704606" y="1516804"/>
                </a:lnTo>
                <a:lnTo>
                  <a:pt x="1658899" y="1525186"/>
                </a:lnTo>
                <a:lnTo>
                  <a:pt x="1612696" y="1532099"/>
                </a:lnTo>
                <a:lnTo>
                  <a:pt x="1566021" y="1537519"/>
                </a:lnTo>
                <a:lnTo>
                  <a:pt x="1518899" y="1541422"/>
                </a:lnTo>
                <a:lnTo>
                  <a:pt x="1471356" y="1543781"/>
                </a:lnTo>
                <a:lnTo>
                  <a:pt x="1423416" y="1544574"/>
                </a:lnTo>
                <a:lnTo>
                  <a:pt x="1375475" y="1543781"/>
                </a:lnTo>
                <a:lnTo>
                  <a:pt x="1327932" y="1541422"/>
                </a:lnTo>
                <a:lnTo>
                  <a:pt x="1280810" y="1537519"/>
                </a:lnTo>
                <a:lnTo>
                  <a:pt x="1234135" y="1532099"/>
                </a:lnTo>
                <a:lnTo>
                  <a:pt x="1187932" y="1525186"/>
                </a:lnTo>
                <a:lnTo>
                  <a:pt x="1142225" y="1516804"/>
                </a:lnTo>
                <a:lnTo>
                  <a:pt x="1097040" y="1506980"/>
                </a:lnTo>
                <a:lnTo>
                  <a:pt x="1052400" y="1495738"/>
                </a:lnTo>
                <a:lnTo>
                  <a:pt x="1008333" y="1483102"/>
                </a:lnTo>
                <a:lnTo>
                  <a:pt x="964861" y="1469098"/>
                </a:lnTo>
                <a:lnTo>
                  <a:pt x="922010" y="1453750"/>
                </a:lnTo>
                <a:lnTo>
                  <a:pt x="879805" y="1437084"/>
                </a:lnTo>
                <a:lnTo>
                  <a:pt x="838272" y="1419124"/>
                </a:lnTo>
                <a:lnTo>
                  <a:pt x="797434" y="1399896"/>
                </a:lnTo>
                <a:lnTo>
                  <a:pt x="757316" y="1379423"/>
                </a:lnTo>
                <a:lnTo>
                  <a:pt x="717945" y="1357732"/>
                </a:lnTo>
                <a:lnTo>
                  <a:pt x="679343" y="1334847"/>
                </a:lnTo>
                <a:lnTo>
                  <a:pt x="641538" y="1310793"/>
                </a:lnTo>
                <a:lnTo>
                  <a:pt x="604552" y="1285594"/>
                </a:lnTo>
                <a:lnTo>
                  <a:pt x="568412" y="1259277"/>
                </a:lnTo>
                <a:lnTo>
                  <a:pt x="533142" y="1231865"/>
                </a:lnTo>
                <a:lnTo>
                  <a:pt x="498767" y="1203383"/>
                </a:lnTo>
                <a:lnTo>
                  <a:pt x="465312" y="1173857"/>
                </a:lnTo>
                <a:lnTo>
                  <a:pt x="432802" y="1143312"/>
                </a:lnTo>
                <a:lnTo>
                  <a:pt x="401261" y="1111771"/>
                </a:lnTo>
                <a:lnTo>
                  <a:pt x="370716" y="1079261"/>
                </a:lnTo>
                <a:lnTo>
                  <a:pt x="341190" y="1045806"/>
                </a:lnTo>
                <a:lnTo>
                  <a:pt x="312708" y="1011431"/>
                </a:lnTo>
                <a:lnTo>
                  <a:pt x="285296" y="976161"/>
                </a:lnTo>
                <a:lnTo>
                  <a:pt x="258979" y="940021"/>
                </a:lnTo>
                <a:lnTo>
                  <a:pt x="233780" y="903035"/>
                </a:lnTo>
                <a:lnTo>
                  <a:pt x="209726" y="865230"/>
                </a:lnTo>
                <a:lnTo>
                  <a:pt x="186841" y="826628"/>
                </a:lnTo>
                <a:lnTo>
                  <a:pt x="165150" y="787257"/>
                </a:lnTo>
                <a:lnTo>
                  <a:pt x="144677" y="747139"/>
                </a:lnTo>
                <a:lnTo>
                  <a:pt x="125449" y="706301"/>
                </a:lnTo>
                <a:lnTo>
                  <a:pt x="107489" y="664768"/>
                </a:lnTo>
                <a:lnTo>
                  <a:pt x="90823" y="622563"/>
                </a:lnTo>
                <a:lnTo>
                  <a:pt x="75475" y="579712"/>
                </a:lnTo>
                <a:lnTo>
                  <a:pt x="61471" y="536240"/>
                </a:lnTo>
                <a:lnTo>
                  <a:pt x="48835" y="492173"/>
                </a:lnTo>
                <a:lnTo>
                  <a:pt x="37593" y="447533"/>
                </a:lnTo>
                <a:lnTo>
                  <a:pt x="27769" y="402348"/>
                </a:lnTo>
                <a:lnTo>
                  <a:pt x="19387" y="356641"/>
                </a:lnTo>
                <a:lnTo>
                  <a:pt x="12474" y="310438"/>
                </a:lnTo>
                <a:lnTo>
                  <a:pt x="7054" y="263763"/>
                </a:lnTo>
                <a:lnTo>
                  <a:pt x="3151" y="216641"/>
                </a:lnTo>
                <a:lnTo>
                  <a:pt x="792" y="169098"/>
                </a:lnTo>
                <a:lnTo>
                  <a:pt x="0" y="121157"/>
                </a:lnTo>
              </a:path>
            </a:pathLst>
          </a:custGeom>
          <a:ln w="50292">
            <a:solidFill>
              <a:srgbClr val="000000"/>
            </a:solidFill>
            <a:prstDash val="dot"/>
          </a:ln>
        </p:spPr>
        <p:txBody>
          <a:bodyPr wrap="square" lIns="0" tIns="0" rIns="0" bIns="0" rtlCol="0"/>
          <a:lstStyle/>
          <a:p>
            <a:endParaRPr/>
          </a:p>
        </p:txBody>
      </p:sp>
      <p:sp>
        <p:nvSpPr>
          <p:cNvPr id="24" name="bg object 24"/>
          <p:cNvSpPr/>
          <p:nvPr/>
        </p:nvSpPr>
        <p:spPr>
          <a:xfrm>
            <a:off x="8984741" y="1329690"/>
            <a:ext cx="3207385" cy="3557270"/>
          </a:xfrm>
          <a:custGeom>
            <a:avLst/>
            <a:gdLst/>
            <a:ahLst/>
            <a:cxnLst/>
            <a:rect l="l" t="t" r="r" b="b"/>
            <a:pathLst>
              <a:path w="3207384" h="3557270">
                <a:moveTo>
                  <a:pt x="0" y="1778508"/>
                </a:moveTo>
                <a:lnTo>
                  <a:pt x="889253" y="0"/>
                </a:lnTo>
                <a:lnTo>
                  <a:pt x="3207257" y="0"/>
                </a:lnTo>
              </a:path>
              <a:path w="3207384" h="3557270">
                <a:moveTo>
                  <a:pt x="3207257" y="3557016"/>
                </a:moveTo>
                <a:lnTo>
                  <a:pt x="889253" y="3557016"/>
                </a:lnTo>
                <a:lnTo>
                  <a:pt x="0" y="1778508"/>
                </a:lnTo>
              </a:path>
            </a:pathLst>
          </a:custGeom>
          <a:ln w="35052">
            <a:solidFill>
              <a:srgbClr val="FAAF3E"/>
            </a:solidFill>
          </a:ln>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3/26/2024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transition advTm="7000"/>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tx">
  <p:cSld name="BLANK">
    <p:spTree>
      <p:nvGrpSpPr>
        <p:cNvPr id="1" name="Shape 204"/>
        <p:cNvGrpSpPr/>
        <p:nvPr/>
      </p:nvGrpSpPr>
      <p:grpSpPr>
        <a:xfrm>
          <a:off x="0" y="0"/>
          <a:ext cx="0" cy="0"/>
          <a:chOff x="0" y="0"/>
          <a:chExt cx="0" cy="0"/>
        </a:xfrm>
      </p:grpSpPr>
      <p:sp>
        <p:nvSpPr>
          <p:cNvPr id="205" name="Google Shape;205;p38"/>
          <p:cNvSpPr txBox="1">
            <a:spLocks noGrp="1"/>
          </p:cNvSpPr>
          <p:nvPr>
            <p:ph type="sldNum" idx="12"/>
          </p:nvPr>
        </p:nvSpPr>
        <p:spPr>
          <a:xfrm>
            <a:off x="11579131" y="6267760"/>
            <a:ext cx="449083" cy="424526"/>
          </a:xfrm>
          <a:prstGeom prst="rect">
            <a:avLst/>
          </a:prstGeom>
          <a:noFill/>
          <a:ln>
            <a:noFill/>
          </a:ln>
        </p:spPr>
        <p:txBody>
          <a:bodyPr spcFirstLastPara="1" wrap="square" lIns="91400" tIns="91400" rIns="91400" bIns="91400" anchor="ctr" anchorCtr="0">
            <a:normAutofit/>
          </a:bodyPr>
          <a:lstStyle>
            <a:lvl1pPr marL="0" lvl="0" indent="0" algn="r">
              <a:lnSpc>
                <a:spcPct val="100000"/>
              </a:lnSpc>
              <a:spcBef>
                <a:spcPts val="0"/>
              </a:spcBef>
              <a:spcAft>
                <a:spcPts val="0"/>
              </a:spcAft>
              <a:buClr>
                <a:srgbClr val="585858"/>
              </a:buClr>
              <a:buSzPts val="1000"/>
              <a:buFont typeface="Arial"/>
              <a:buNone/>
              <a:defRPr sz="1334">
                <a:solidFill>
                  <a:srgbClr val="585858"/>
                </a:solidFill>
              </a:defRPr>
            </a:lvl1pPr>
            <a:lvl2pPr marL="0" lvl="1" indent="0" algn="r">
              <a:lnSpc>
                <a:spcPct val="100000"/>
              </a:lnSpc>
              <a:spcBef>
                <a:spcPts val="0"/>
              </a:spcBef>
              <a:spcAft>
                <a:spcPts val="0"/>
              </a:spcAft>
              <a:buClr>
                <a:srgbClr val="585858"/>
              </a:buClr>
              <a:buSzPts val="1000"/>
              <a:buFont typeface="Arial"/>
              <a:buNone/>
              <a:defRPr sz="1334">
                <a:solidFill>
                  <a:srgbClr val="585858"/>
                </a:solidFill>
              </a:defRPr>
            </a:lvl2pPr>
            <a:lvl3pPr marL="0" lvl="2" indent="0" algn="r">
              <a:lnSpc>
                <a:spcPct val="100000"/>
              </a:lnSpc>
              <a:spcBef>
                <a:spcPts val="0"/>
              </a:spcBef>
              <a:spcAft>
                <a:spcPts val="0"/>
              </a:spcAft>
              <a:buClr>
                <a:srgbClr val="585858"/>
              </a:buClr>
              <a:buSzPts val="1000"/>
              <a:buFont typeface="Arial"/>
              <a:buNone/>
              <a:defRPr sz="1334">
                <a:solidFill>
                  <a:srgbClr val="585858"/>
                </a:solidFill>
              </a:defRPr>
            </a:lvl3pPr>
            <a:lvl4pPr marL="0" lvl="3" indent="0" algn="r">
              <a:lnSpc>
                <a:spcPct val="100000"/>
              </a:lnSpc>
              <a:spcBef>
                <a:spcPts val="0"/>
              </a:spcBef>
              <a:spcAft>
                <a:spcPts val="0"/>
              </a:spcAft>
              <a:buClr>
                <a:srgbClr val="585858"/>
              </a:buClr>
              <a:buSzPts val="1000"/>
              <a:buFont typeface="Arial"/>
              <a:buNone/>
              <a:defRPr sz="1334">
                <a:solidFill>
                  <a:srgbClr val="585858"/>
                </a:solidFill>
              </a:defRPr>
            </a:lvl4pPr>
            <a:lvl5pPr marL="0" lvl="4" indent="0" algn="r">
              <a:lnSpc>
                <a:spcPct val="100000"/>
              </a:lnSpc>
              <a:spcBef>
                <a:spcPts val="0"/>
              </a:spcBef>
              <a:spcAft>
                <a:spcPts val="0"/>
              </a:spcAft>
              <a:buClr>
                <a:srgbClr val="585858"/>
              </a:buClr>
              <a:buSzPts val="1000"/>
              <a:buFont typeface="Arial"/>
              <a:buNone/>
              <a:defRPr sz="1334">
                <a:solidFill>
                  <a:srgbClr val="585858"/>
                </a:solidFill>
              </a:defRPr>
            </a:lvl5pPr>
            <a:lvl6pPr marL="0" lvl="5" indent="0" algn="r">
              <a:lnSpc>
                <a:spcPct val="100000"/>
              </a:lnSpc>
              <a:spcBef>
                <a:spcPts val="0"/>
              </a:spcBef>
              <a:spcAft>
                <a:spcPts val="0"/>
              </a:spcAft>
              <a:buClr>
                <a:srgbClr val="585858"/>
              </a:buClr>
              <a:buSzPts val="1000"/>
              <a:buFont typeface="Arial"/>
              <a:buNone/>
              <a:defRPr sz="1334">
                <a:solidFill>
                  <a:srgbClr val="585858"/>
                </a:solidFill>
              </a:defRPr>
            </a:lvl6pPr>
            <a:lvl7pPr marL="0" lvl="6" indent="0" algn="r">
              <a:lnSpc>
                <a:spcPct val="100000"/>
              </a:lnSpc>
              <a:spcBef>
                <a:spcPts val="0"/>
              </a:spcBef>
              <a:spcAft>
                <a:spcPts val="0"/>
              </a:spcAft>
              <a:buClr>
                <a:srgbClr val="585858"/>
              </a:buClr>
              <a:buSzPts val="1000"/>
              <a:buFont typeface="Arial"/>
              <a:buNone/>
              <a:defRPr sz="1334">
                <a:solidFill>
                  <a:srgbClr val="585858"/>
                </a:solidFill>
              </a:defRPr>
            </a:lvl7pPr>
            <a:lvl8pPr marL="0" lvl="7" indent="0" algn="r">
              <a:lnSpc>
                <a:spcPct val="100000"/>
              </a:lnSpc>
              <a:spcBef>
                <a:spcPts val="0"/>
              </a:spcBef>
              <a:spcAft>
                <a:spcPts val="0"/>
              </a:spcAft>
              <a:buClr>
                <a:srgbClr val="585858"/>
              </a:buClr>
              <a:buSzPts val="1000"/>
              <a:buFont typeface="Arial"/>
              <a:buNone/>
              <a:defRPr sz="1334">
                <a:solidFill>
                  <a:srgbClr val="585858"/>
                </a:solidFill>
              </a:defRPr>
            </a:lvl8pPr>
            <a:lvl9pPr marL="0" lvl="8" indent="0" algn="r">
              <a:lnSpc>
                <a:spcPct val="100000"/>
              </a:lnSpc>
              <a:spcBef>
                <a:spcPts val="0"/>
              </a:spcBef>
              <a:spcAft>
                <a:spcPts val="0"/>
              </a:spcAft>
              <a:buClr>
                <a:srgbClr val="585858"/>
              </a:buClr>
              <a:buSzPts val="1000"/>
              <a:buFont typeface="Arial"/>
              <a:buNone/>
              <a:defRPr sz="1334">
                <a:solidFill>
                  <a:srgbClr val="585858"/>
                </a:solidFill>
              </a:defRPr>
            </a:lvl9pPr>
          </a:lstStyle>
          <a:p>
            <a:fld id="{00000000-1234-1234-1234-123412341234}" type="slidenum">
              <a:rPr lang="ru" smtClean="0"/>
              <a:pPr/>
              <a:t>‹#›</a:t>
            </a:fld>
            <a:endParaRPr lang="ru"/>
          </a:p>
        </p:txBody>
      </p:sp>
    </p:spTree>
    <p:extLst>
      <p:ext uri="{BB962C8B-B14F-4D97-AF65-F5344CB8AC3E}">
        <p14:creationId xmlns:p14="http://schemas.microsoft.com/office/powerpoint/2010/main" xmlns="" val="2702303261"/>
      </p:ext>
    </p:extLst>
  </p:cSld>
  <p:clrMapOvr>
    <a:masterClrMapping/>
  </p:clrMapOvr>
  <p:transition advTm="7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50E7565-EF79-44D2-8359-EFA42B31A887}" type="datetimeFigureOut">
              <a:rPr lang="ru-RU" smtClean="0"/>
              <a:pPr/>
              <a:t>26.03.2024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1964572468"/>
      </p:ext>
    </p:extLst>
  </p:cSld>
  <p:clrMapOvr>
    <a:masterClrMapping/>
  </p:clrMapOvr>
  <p:transition advTm="7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950E7565-EF79-44D2-8359-EFA42B31A887}" type="datetimeFigureOut">
              <a:rPr lang="ru-RU" smtClean="0"/>
              <a:pPr/>
              <a:t>26.03.2024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4146882930"/>
      </p:ext>
    </p:extLst>
  </p:cSld>
  <p:clrMapOvr>
    <a:masterClrMapping/>
  </p:clrMapOvr>
  <p:transition advTm="7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950E7565-EF79-44D2-8359-EFA42B31A887}" type="datetimeFigureOut">
              <a:rPr lang="ru-RU" smtClean="0"/>
              <a:pPr/>
              <a:t>26.03.2024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3105436119"/>
      </p:ext>
    </p:extLst>
  </p:cSld>
  <p:clrMapOvr>
    <a:masterClrMapping/>
  </p:clrMapOvr>
  <p:transition advTm="7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950E7565-EF79-44D2-8359-EFA42B31A887}" type="datetimeFigureOut">
              <a:rPr lang="ru-RU" smtClean="0"/>
              <a:pPr/>
              <a:t>26.03.2024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3578796918"/>
      </p:ext>
    </p:extLst>
  </p:cSld>
  <p:clrMapOvr>
    <a:masterClrMapping/>
  </p:clrMapOvr>
  <p:transition advTm="7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950E7565-EF79-44D2-8359-EFA42B31A887}" type="datetimeFigureOut">
              <a:rPr lang="ru-RU" smtClean="0"/>
              <a:pPr/>
              <a:t>26.03.2024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799628408"/>
      </p:ext>
    </p:extLst>
  </p:cSld>
  <p:clrMapOvr>
    <a:masterClrMapping/>
  </p:clrMapOvr>
  <p:transition advTm="7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50E7565-EF79-44D2-8359-EFA42B31A887}" type="datetimeFigureOut">
              <a:rPr lang="ru-RU" smtClean="0"/>
              <a:pPr/>
              <a:t>26.03.2024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485336419"/>
      </p:ext>
    </p:extLst>
  </p:cSld>
  <p:clrMapOvr>
    <a:masterClrMapping/>
  </p:clrMapOvr>
  <p:transition advTm="7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950E7565-EF79-44D2-8359-EFA42B31A887}" type="datetimeFigureOut">
              <a:rPr lang="ru-RU" smtClean="0"/>
              <a:pPr/>
              <a:t>26.03.2024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865894117"/>
      </p:ext>
    </p:extLst>
  </p:cSld>
  <p:clrMapOvr>
    <a:masterClrMapping/>
  </p:clrMapOvr>
  <p:transition advTm="7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950E7565-EF79-44D2-8359-EFA42B31A887}" type="datetimeFigureOut">
              <a:rPr lang="ru-RU" smtClean="0"/>
              <a:pPr/>
              <a:t>26.03.2024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3798259354"/>
      </p:ext>
    </p:extLst>
  </p:cSld>
  <p:clrMapOvr>
    <a:masterClrMapping/>
  </p:clrMapOvr>
  <p:transition advTm="7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0E7565-EF79-44D2-8359-EFA42B31A887}" type="datetimeFigureOut">
              <a:rPr lang="ru-RU" smtClean="0"/>
              <a:pPr/>
              <a:t>26.03.2024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733869-5022-4C77-94A6-820F2ABC171E}" type="slidenum">
              <a:rPr lang="ru-RU" smtClean="0"/>
              <a:pPr/>
              <a:t>‹#›</a:t>
            </a:fld>
            <a:endParaRPr lang="ru-RU"/>
          </a:p>
        </p:txBody>
      </p:sp>
    </p:spTree>
    <p:extLst>
      <p:ext uri="{BB962C8B-B14F-4D97-AF65-F5344CB8AC3E}">
        <p14:creationId xmlns="" xmlns:p14="http://schemas.microsoft.com/office/powerpoint/2010/main" val="2569287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ransition advTm="7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chart" Target="../charts/chart9.xml"/></Relationships>
</file>

<file path=ppt/slides/_rels/slide2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2.xml"/><Relationship Id="rId6" Type="http://schemas.openxmlformats.org/officeDocument/2006/relationships/chart" Target="../charts/chart15.xml"/><Relationship Id="rId5" Type="http://schemas.openxmlformats.org/officeDocument/2006/relationships/chart" Target="../charts/chart14.xml"/><Relationship Id="rId4" Type="http://schemas.openxmlformats.org/officeDocument/2006/relationships/chart" Target="../charts/chart13.xml"/></Relationships>
</file>

<file path=ppt/slides/_rels/slide24.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34.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eg"/><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24.jpeg"/><Relationship Id="rId4" Type="http://schemas.openxmlformats.org/officeDocument/2006/relationships/image" Target="../media/image23.jpeg"/></Relationships>
</file>

<file path=ppt/slides/_rels/slide4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45.jpeg"/></Relationships>
</file>

<file path=ppt/slides/_rels/slide5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jpeg"/><Relationship Id="rId7"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49.png"/><Relationship Id="rId11" Type="http://schemas.openxmlformats.org/officeDocument/2006/relationships/image" Target="../media/image54.jpe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7.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chart" Target="../charts/chart2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67.jpe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jpe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rotWithShape="1">
          <a:blip r:embed="rId2" cstate="print">
            <a:extLst>
              <a:ext uri="{28A0092B-C50C-407E-A947-70E740481C1C}">
                <a14:useLocalDpi xmlns="" xmlns:a14="http://schemas.microsoft.com/office/drawing/2010/main" val="0"/>
              </a:ext>
            </a:extLst>
          </a:blip>
          <a:srcRect b="20000"/>
          <a:stretch/>
        </p:blipFill>
        <p:spPr>
          <a:xfrm>
            <a:off x="0" y="0"/>
            <a:ext cx="12192000" cy="7047535"/>
          </a:xfrm>
          <a:prstGeom prst="rect">
            <a:avLst/>
          </a:prstGeom>
        </p:spPr>
      </p:pic>
      <p:pic>
        <p:nvPicPr>
          <p:cNvPr id="10" name="Рисунок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34963" y="529570"/>
            <a:ext cx="837491" cy="870972"/>
          </a:xfrm>
          <a:prstGeom prst="rect">
            <a:avLst/>
          </a:prstGeom>
        </p:spPr>
      </p:pic>
      <p:sp>
        <p:nvSpPr>
          <p:cNvPr id="11" name="Прямоугольник 10"/>
          <p:cNvSpPr/>
          <p:nvPr/>
        </p:nvSpPr>
        <p:spPr>
          <a:xfrm>
            <a:off x="1172454" y="475862"/>
            <a:ext cx="4299279" cy="938719"/>
          </a:xfrm>
          <a:prstGeom prst="rect">
            <a:avLst/>
          </a:prstGeom>
        </p:spPr>
        <p:txBody>
          <a:bodyPr wrap="square">
            <a:spAutoFit/>
          </a:bodyPr>
          <a:lstStyle/>
          <a:p>
            <a:r>
              <a:rPr lang="ru-RU" sz="1100" b="1" dirty="0" smtClean="0"/>
              <a:t>РЕСПУБЛИКА ДАГЕСТАН</a:t>
            </a:r>
            <a:endParaRPr lang="ru-RU" sz="1100" dirty="0" smtClean="0"/>
          </a:p>
          <a:p>
            <a:r>
              <a:rPr lang="ru-RU" sz="1100" b="1" dirty="0" smtClean="0"/>
              <a:t>МУНИЦИПАЛЬНОЕ КАЗЕННОЕ ОБЩЕОБРАЗОВАТЕЛЬНОЕ УЧРЕЖДЕНИЕ «АВЕРЬЯНОВСКАЯ СРЕДНЯЯ ОБЩЕОБРАЗОВАТЕЛЬНАЯ ШКОЛА ИМЕНИ ОМАРОВА ГУСЕЙНА ОМАРОВИЧА»</a:t>
            </a:r>
            <a:endParaRPr lang="ru-RU" sz="1100" dirty="0"/>
          </a:p>
        </p:txBody>
      </p:sp>
      <p:sp>
        <p:nvSpPr>
          <p:cNvPr id="4" name="Прямоугольник 3"/>
          <p:cNvSpPr/>
          <p:nvPr/>
        </p:nvSpPr>
        <p:spPr>
          <a:xfrm>
            <a:off x="443345" y="2045368"/>
            <a:ext cx="11421997" cy="3477875"/>
          </a:xfrm>
          <a:prstGeom prst="rect">
            <a:avLst/>
          </a:prstGeom>
        </p:spPr>
        <p:txBody>
          <a:bodyPr wrap="square">
            <a:spAutoFit/>
          </a:bodyPr>
          <a:lstStyle/>
          <a:p>
            <a:pPr algn="ctr"/>
            <a:r>
              <a:rPr lang="ru-RU" sz="4400" dirty="0">
                <a:latin typeface="Arial Black" panose="020B0A04020102020204" pitchFamily="34" charset="0"/>
              </a:rPr>
              <a:t> </a:t>
            </a:r>
            <a:r>
              <a:rPr lang="ru-RU" sz="4400" dirty="0" smtClean="0">
                <a:latin typeface="Arial Black" panose="020B0A04020102020204" pitchFamily="34" charset="0"/>
              </a:rPr>
              <a:t>Приложение к докладу</a:t>
            </a:r>
          </a:p>
          <a:p>
            <a:pPr algn="ctr"/>
            <a:r>
              <a:rPr lang="ru-RU" sz="2800" b="1" dirty="0" smtClean="0"/>
              <a:t> руководителя</a:t>
            </a:r>
          </a:p>
          <a:p>
            <a:pPr algn="ctr"/>
            <a:r>
              <a:rPr lang="ru-RU" sz="2800" b="1" dirty="0" smtClean="0">
                <a:latin typeface="Times New Roman" pitchFamily="18" charset="0"/>
                <a:cs typeface="Times New Roman" pitchFamily="18" charset="0"/>
              </a:rPr>
              <a:t>МКОУ «</a:t>
            </a:r>
            <a:r>
              <a:rPr lang="ru-RU" sz="2800" b="1" dirty="0" err="1" smtClean="0">
                <a:latin typeface="Times New Roman" pitchFamily="18" charset="0"/>
                <a:cs typeface="Times New Roman" pitchFamily="18" charset="0"/>
              </a:rPr>
              <a:t>Аверьяновская</a:t>
            </a:r>
            <a:r>
              <a:rPr lang="ru-RU" sz="2800" b="1" dirty="0" smtClean="0">
                <a:latin typeface="Times New Roman" pitchFamily="18" charset="0"/>
                <a:cs typeface="Times New Roman" pitchFamily="18" charset="0"/>
              </a:rPr>
              <a:t> СОШ имени </a:t>
            </a:r>
            <a:r>
              <a:rPr lang="ru-RU" sz="2800" b="1" dirty="0" err="1" smtClean="0">
                <a:latin typeface="Times New Roman" pitchFamily="18" charset="0"/>
                <a:cs typeface="Times New Roman" pitchFamily="18" charset="0"/>
              </a:rPr>
              <a:t>Омарова</a:t>
            </a: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Гусейна</a:t>
            </a: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Омаровича</a:t>
            </a:r>
            <a:r>
              <a:rPr lang="ru-RU" sz="2800" b="1" dirty="0" smtClean="0">
                <a:latin typeface="Times New Roman" pitchFamily="18" charset="0"/>
                <a:cs typeface="Times New Roman" pitchFamily="18" charset="0"/>
              </a:rPr>
              <a:t>»</a:t>
            </a:r>
          </a:p>
          <a:p>
            <a:pPr algn="ctr"/>
            <a:r>
              <a:rPr lang="ru-RU" sz="3000" dirty="0" smtClean="0">
                <a:latin typeface="Arial Black" panose="020B0A04020102020204" pitchFamily="34" charset="0"/>
              </a:rPr>
              <a:t>«ПРОГРАММА  </a:t>
            </a:r>
            <a:endParaRPr lang="ru-RU" sz="3000" b="1" dirty="0">
              <a:latin typeface="Arial Black" panose="020B0A04020102020204" pitchFamily="34" charset="0"/>
              <a:ea typeface="Times New Roman" panose="02020603050405020304" pitchFamily="18" charset="0"/>
              <a:cs typeface="Times New Roman" panose="02020603050405020304" pitchFamily="18" charset="0"/>
            </a:endParaRPr>
          </a:p>
          <a:p>
            <a:pPr algn="ctr"/>
            <a:r>
              <a:rPr lang="ru-RU" sz="3000" b="1" dirty="0">
                <a:latin typeface="Arial Black" panose="020B0A04020102020204" pitchFamily="34" charset="0"/>
                <a:ea typeface="Times New Roman" panose="02020603050405020304" pitchFamily="18" charset="0"/>
                <a:cs typeface="Times New Roman" panose="02020603050405020304" pitchFamily="18" charset="0"/>
              </a:rPr>
              <a:t>РАЗВИТИЯ </a:t>
            </a:r>
            <a:r>
              <a:rPr lang="ru-RU" sz="3000" b="1" dirty="0" smtClean="0">
                <a:latin typeface="Arial Black" panose="020B0A04020102020204" pitchFamily="34" charset="0"/>
                <a:ea typeface="Times New Roman" panose="02020603050405020304" pitchFamily="18" charset="0"/>
                <a:cs typeface="Times New Roman" panose="02020603050405020304" pitchFamily="18" charset="0"/>
              </a:rPr>
              <a:t>МКОУ</a:t>
            </a:r>
            <a:r>
              <a:rPr lang="ru-RU" sz="3000" b="1" dirty="0" smtClean="0"/>
              <a:t> </a:t>
            </a:r>
            <a:r>
              <a:rPr lang="ru-RU" sz="3000" b="1" dirty="0" smtClean="0">
                <a:latin typeface="Arial Black" pitchFamily="34" charset="0"/>
              </a:rPr>
              <a:t>«АВЕРЬЯНОВСКАЯ СРЕДНЯЯ ОБЩЕОБРАЗОВАТЕЛЬНАЯ ШКОЛА ИМЕНИ ОМАРОВА </a:t>
            </a:r>
            <a:r>
              <a:rPr lang="ru-RU" sz="3000" b="1" smtClean="0">
                <a:latin typeface="Arial Black" pitchFamily="34" charset="0"/>
              </a:rPr>
              <a:t>ГУСЕЙНА ОМАРОВИЧА»</a:t>
            </a:r>
            <a:endParaRPr lang="ru-RU" sz="3000" b="1" dirty="0">
              <a:latin typeface="Arial Black" pitchFamily="34" charset="0"/>
              <a:ea typeface="Times New Roman" panose="02020603050405020304" pitchFamily="18" charset="0"/>
              <a:cs typeface="Times New Roman" panose="02020603050405020304" pitchFamily="18" charset="0"/>
            </a:endParaRPr>
          </a:p>
        </p:txBody>
      </p:sp>
      <p:pic>
        <p:nvPicPr>
          <p:cNvPr id="8" name="Picture 2" descr="C:\Users\1\Downloads\gerb.bmp"/>
          <p:cNvPicPr>
            <a:picLocks noChangeAspect="1" noChangeArrowheads="1"/>
          </p:cNvPicPr>
          <p:nvPr/>
        </p:nvPicPr>
        <p:blipFill>
          <a:blip r:embed="rId4" cstate="print"/>
          <a:srcRect/>
          <a:stretch>
            <a:fillRect/>
          </a:stretch>
        </p:blipFill>
        <p:spPr bwMode="auto">
          <a:xfrm>
            <a:off x="10029328" y="1"/>
            <a:ext cx="2162671" cy="1858296"/>
          </a:xfrm>
          <a:prstGeom prst="rect">
            <a:avLst/>
          </a:prstGeom>
          <a:noFill/>
        </p:spPr>
      </p:pic>
      <p:sp>
        <p:nvSpPr>
          <p:cNvPr id="7" name="Прямоугольник 6"/>
          <p:cNvSpPr/>
          <p:nvPr/>
        </p:nvSpPr>
        <p:spPr>
          <a:xfrm>
            <a:off x="1138720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1</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extLst>
      <p:ext uri="{BB962C8B-B14F-4D97-AF65-F5344CB8AC3E}">
        <p14:creationId xmlns="" xmlns:p14="http://schemas.microsoft.com/office/powerpoint/2010/main" val="962425951"/>
      </p:ext>
    </p:extLst>
  </p:cSld>
  <p:clrMapOvr>
    <a:masterClrMapping/>
  </p:clrMapOvr>
  <p:transition advTm="7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50" y="1"/>
            <a:ext cx="10515600" cy="647700"/>
          </a:xfrm>
        </p:spPr>
        <p:txBody>
          <a:bodyPr>
            <a:normAutofit/>
          </a:bodyPr>
          <a:lstStyle/>
          <a:p>
            <a:pPr algn="ctr"/>
            <a:r>
              <a:rPr lang="ru-RU" sz="2400" b="1" dirty="0" smtClean="0">
                <a:latin typeface="Times New Roman" pitchFamily="18" charset="0"/>
                <a:cs typeface="Times New Roman" pitchFamily="18" charset="0"/>
              </a:rPr>
              <a:t>Мониторинг  отличников и хорошистов со 2 по 11 класс за три года</a:t>
            </a:r>
            <a:endParaRPr lang="ru-RU" sz="2400" b="1" dirty="0">
              <a:latin typeface="Times New Roman" pitchFamily="18" charset="0"/>
              <a:cs typeface="Times New Roman" pitchFamily="18" charset="0"/>
            </a:endParaRPr>
          </a:p>
        </p:txBody>
      </p:sp>
      <p:sp>
        <p:nvSpPr>
          <p:cNvPr id="7" name="Прямоугольник 6"/>
          <p:cNvSpPr/>
          <p:nvPr/>
        </p:nvSpPr>
        <p:spPr>
          <a:xfrm>
            <a:off x="113681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10</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graphicFrame>
        <p:nvGraphicFramePr>
          <p:cNvPr id="9" name="Содержимое 8"/>
          <p:cNvGraphicFramePr>
            <a:graphicFrameLocks noGrp="1"/>
          </p:cNvGraphicFramePr>
          <p:nvPr>
            <p:ph idx="1"/>
          </p:nvPr>
        </p:nvGraphicFramePr>
        <p:xfrm>
          <a:off x="584200" y="558796"/>
          <a:ext cx="5257800" cy="2806703"/>
        </p:xfrm>
        <a:graphic>
          <a:graphicData uri="http://schemas.openxmlformats.org/drawingml/2006/table">
            <a:tbl>
              <a:tblPr/>
              <a:tblGrid>
                <a:gridCol w="1765679"/>
                <a:gridCol w="1137883"/>
                <a:gridCol w="1177119"/>
                <a:gridCol w="1177119"/>
              </a:tblGrid>
              <a:tr h="672030">
                <a:tc>
                  <a:txBody>
                    <a:bodyPr/>
                    <a:lstStyle/>
                    <a:p>
                      <a:pPr algn="l" rtl="0" fontAlgn="b"/>
                      <a:r>
                        <a:rPr lang="ru-RU" sz="1100" b="1" i="0" u="none" strike="noStrike" dirty="0">
                          <a:solidFill>
                            <a:srgbClr val="000000"/>
                          </a:solidFill>
                          <a:latin typeface="Times New Roman"/>
                        </a:rPr>
                        <a:t>Количество отличников и хорошистов за 3 года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200" b="1" i="0" u="none" strike="noStrike" dirty="0">
                          <a:solidFill>
                            <a:srgbClr val="000000"/>
                          </a:solidFill>
                          <a:latin typeface="Times New Roman"/>
                        </a:rPr>
                        <a:t>2020-2021 </a:t>
                      </a:r>
                      <a:r>
                        <a:rPr lang="ru-RU" sz="1200" b="1" i="0" u="none" strike="noStrike" dirty="0" err="1">
                          <a:solidFill>
                            <a:srgbClr val="000000"/>
                          </a:solidFill>
                          <a:latin typeface="Times New Roman"/>
                        </a:rPr>
                        <a:t>уч</a:t>
                      </a:r>
                      <a:r>
                        <a:rPr lang="ru-RU" sz="1200" b="1" i="0" u="none" strike="noStrike" dirty="0">
                          <a:solidFill>
                            <a:srgbClr val="000000"/>
                          </a:solidFill>
                          <a:latin typeface="Times New Roman"/>
                        </a:rPr>
                        <a:t>. 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200" b="1" i="0" u="none" strike="noStrike" dirty="0">
                          <a:solidFill>
                            <a:srgbClr val="000000"/>
                          </a:solidFill>
                          <a:latin typeface="Times New Roman"/>
                        </a:rPr>
                        <a:t>2021-2022 </a:t>
                      </a:r>
                      <a:r>
                        <a:rPr lang="ru-RU" sz="1200" b="1" i="0" u="none" strike="noStrike" dirty="0" err="1">
                          <a:solidFill>
                            <a:srgbClr val="000000"/>
                          </a:solidFill>
                          <a:latin typeface="Times New Roman"/>
                        </a:rPr>
                        <a:t>уч</a:t>
                      </a:r>
                      <a:r>
                        <a:rPr lang="ru-RU" sz="1200" b="1" i="0" u="none" strike="noStrike" dirty="0">
                          <a:solidFill>
                            <a:srgbClr val="000000"/>
                          </a:solidFill>
                          <a:latin typeface="Times New Roman"/>
                        </a:rPr>
                        <a:t>. 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200" b="1" i="0" u="none" strike="noStrike" dirty="0">
                          <a:solidFill>
                            <a:srgbClr val="000000"/>
                          </a:solidFill>
                          <a:latin typeface="Times New Roman"/>
                        </a:rPr>
                        <a:t>2022-2023 </a:t>
                      </a:r>
                      <a:r>
                        <a:rPr lang="ru-RU" sz="1200" b="1" i="0" u="none" strike="noStrike" dirty="0" err="1">
                          <a:solidFill>
                            <a:srgbClr val="000000"/>
                          </a:solidFill>
                          <a:latin typeface="Times New Roman"/>
                        </a:rPr>
                        <a:t>уч</a:t>
                      </a:r>
                      <a:r>
                        <a:rPr lang="ru-RU" sz="1200" b="1" i="0" u="none" strike="noStrike" dirty="0">
                          <a:solidFill>
                            <a:srgbClr val="000000"/>
                          </a:solidFill>
                          <a:latin typeface="Times New Roman"/>
                        </a:rPr>
                        <a:t>. 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27080">
                <a:tc>
                  <a:txBody>
                    <a:bodyPr/>
                    <a:lstStyle/>
                    <a:p>
                      <a:pPr algn="ctr" rtl="0" fontAlgn="b"/>
                      <a:r>
                        <a:rPr lang="ru-RU" sz="1400" b="1" i="0" u="none" strike="noStrike" dirty="0">
                          <a:solidFill>
                            <a:srgbClr val="000000"/>
                          </a:solidFill>
                          <a:latin typeface="Calibri"/>
                        </a:rPr>
                        <a:t>на «5»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44</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40</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38</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3903">
                <a:tc>
                  <a:txBody>
                    <a:bodyPr/>
                    <a:lstStyle/>
                    <a:p>
                      <a:pPr algn="ctr" rtl="0" fontAlgn="b"/>
                      <a:r>
                        <a:rPr lang="ru-RU" sz="1400" b="1" i="0" u="none" strike="noStrike" dirty="0">
                          <a:solidFill>
                            <a:srgbClr val="000000"/>
                          </a:solidFill>
                          <a:latin typeface="Calibri"/>
                        </a:rPr>
                        <a:t>на «4 и 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175</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165</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185</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27080">
                <a:tc>
                  <a:txBody>
                    <a:bodyPr/>
                    <a:lstStyle/>
                    <a:p>
                      <a:pPr algn="ctr" rtl="0" fontAlgn="b"/>
                      <a:r>
                        <a:rPr lang="ru-RU" sz="1400" b="1" i="0" u="none" strike="noStrike" dirty="0">
                          <a:solidFill>
                            <a:srgbClr val="000000"/>
                          </a:solidFill>
                          <a:latin typeface="Calibri"/>
                        </a:rPr>
                        <a:t>с одной  «4»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24</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20</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19</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66610">
                <a:tc>
                  <a:txBody>
                    <a:bodyPr/>
                    <a:lstStyle/>
                    <a:p>
                      <a:pPr algn="ctr" rtl="0" fontAlgn="b"/>
                      <a:r>
                        <a:rPr lang="ru-RU" sz="1400" b="1" i="0" u="none" strike="noStrike" dirty="0">
                          <a:solidFill>
                            <a:srgbClr val="000000"/>
                          </a:solidFill>
                          <a:latin typeface="Calibri"/>
                        </a:rPr>
                        <a:t>итого</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243</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225</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1" i="0" u="none" strike="noStrike" dirty="0" smtClean="0">
                          <a:solidFill>
                            <a:srgbClr val="000000"/>
                          </a:solidFill>
                          <a:latin typeface="Calibri"/>
                        </a:rPr>
                        <a:t>242</a:t>
                      </a:r>
                      <a:r>
                        <a:rPr lang="ru-RU" sz="1600" b="1" i="0" u="none" strike="noStrike" dirty="0" smtClean="0">
                          <a:solidFill>
                            <a:srgbClr val="000000"/>
                          </a:solidFill>
                          <a:latin typeface="Times New Roman"/>
                        </a:rPr>
                        <a:t>уч.</a:t>
                      </a:r>
                      <a:endParaRPr lang="ru-RU"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2" name="Диаграмма 11"/>
          <p:cNvGraphicFramePr/>
          <p:nvPr/>
        </p:nvGraphicFramePr>
        <p:xfrm>
          <a:off x="406400" y="3378200"/>
          <a:ext cx="5575300" cy="311331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6070601" y="584202"/>
          <a:ext cx="5854700" cy="2781298"/>
        </p:xfrm>
        <a:graphic>
          <a:graphicData uri="http://schemas.openxmlformats.org/drawingml/2006/table">
            <a:tbl>
              <a:tblPr/>
              <a:tblGrid>
                <a:gridCol w="1434975"/>
                <a:gridCol w="1186247"/>
                <a:gridCol w="1109715"/>
                <a:gridCol w="1205379"/>
                <a:gridCol w="918384"/>
              </a:tblGrid>
              <a:tr h="865480">
                <a:tc>
                  <a:txBody>
                    <a:bodyPr/>
                    <a:lstStyle/>
                    <a:p>
                      <a:pPr algn="ctr" rtl="0" fontAlgn="b"/>
                      <a:r>
                        <a:rPr lang="ru-RU" sz="1200" b="1" i="0" u="none" strike="noStrike" dirty="0">
                          <a:solidFill>
                            <a:srgbClr val="000000"/>
                          </a:solidFill>
                          <a:latin typeface="Times New Roman"/>
                        </a:rPr>
                        <a:t>Качество знаний за 3 года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a:solidFill>
                            <a:srgbClr val="000000"/>
                          </a:solidFill>
                          <a:latin typeface="Times New Roman"/>
                        </a:rPr>
                        <a:t>2-4 </a:t>
                      </a:r>
                      <a:r>
                        <a:rPr lang="ru-RU" sz="1400" b="1" i="0" u="none" strike="noStrike" dirty="0" err="1">
                          <a:solidFill>
                            <a:srgbClr val="000000"/>
                          </a:solidFill>
                          <a:latin typeface="Times New Roman"/>
                        </a:rPr>
                        <a:t>кл</a:t>
                      </a:r>
                      <a:r>
                        <a:rPr lang="ru-RU" sz="1400" b="1" i="0" u="none" strike="noStrike" dirty="0">
                          <a:solidFill>
                            <a:srgbClr val="000000"/>
                          </a:solidFill>
                          <a:latin typeface="Times New Roman"/>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a:solidFill>
                            <a:srgbClr val="000000"/>
                          </a:solidFill>
                          <a:latin typeface="Times New Roman"/>
                        </a:rPr>
                        <a:t>5-9 кл.</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a:solidFill>
                            <a:srgbClr val="000000"/>
                          </a:solidFill>
                          <a:latin typeface="Times New Roman"/>
                        </a:rPr>
                        <a:t>10-11 кл.</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a:solidFill>
                            <a:srgbClr val="000000"/>
                          </a:solidFill>
                          <a:latin typeface="Times New Roman"/>
                        </a:rPr>
                        <a:t>итого</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8606">
                <a:tc>
                  <a:txBody>
                    <a:bodyPr/>
                    <a:lstStyle/>
                    <a:p>
                      <a:pPr algn="ctr" rtl="0" fontAlgn="b"/>
                      <a:r>
                        <a:rPr lang="ru-RU" sz="1200" b="1" i="0" u="none" strike="noStrike" dirty="0">
                          <a:solidFill>
                            <a:srgbClr val="000000"/>
                          </a:solidFill>
                          <a:latin typeface="Times New Roman"/>
                        </a:rPr>
                        <a:t>2020-2021 </a:t>
                      </a:r>
                      <a:r>
                        <a:rPr lang="ru-RU" sz="1200" b="1" i="0" u="none" strike="noStrike" dirty="0" err="1">
                          <a:solidFill>
                            <a:srgbClr val="000000"/>
                          </a:solidFill>
                          <a:latin typeface="Times New Roman"/>
                        </a:rPr>
                        <a:t>уч.г</a:t>
                      </a:r>
                      <a:r>
                        <a:rPr lang="ru-RU" sz="1200" b="1" i="0" u="none" strike="noStrike" dirty="0">
                          <a:solidFill>
                            <a:srgbClr val="000000"/>
                          </a:solidFill>
                          <a:latin typeface="Times New Roman"/>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smtClean="0">
                          <a:solidFill>
                            <a:srgbClr val="000000"/>
                          </a:solidFill>
                          <a:latin typeface="Times New Roman"/>
                        </a:rPr>
                        <a:t>46,67%</a:t>
                      </a:r>
                    </a:p>
                    <a:p>
                      <a:pPr algn="ctr" rtl="0" fontAlgn="b"/>
                      <a:r>
                        <a:rPr lang="ru-RU" sz="1400" b="1" i="0" u="none" strike="noStrike" dirty="0" smtClean="0">
                          <a:solidFill>
                            <a:srgbClr val="000000"/>
                          </a:solidFill>
                          <a:latin typeface="Times New Roman"/>
                        </a:rPr>
                        <a:t>(119уч.)</a:t>
                      </a:r>
                      <a:endParaRPr lang="ru-RU" sz="1400" b="1" i="0" u="none" strike="noStrike" dirty="0">
                        <a:solidFill>
                          <a:srgbClr val="000000"/>
                        </a:solidFill>
                        <a:latin typeface="Times New Roman"/>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smtClean="0">
                          <a:solidFill>
                            <a:srgbClr val="000000"/>
                          </a:solidFill>
                          <a:latin typeface="Times New Roman"/>
                        </a:rPr>
                        <a:t>31,21%</a:t>
                      </a:r>
                    </a:p>
                    <a:p>
                      <a:pPr algn="ctr" rtl="0" fontAlgn="b"/>
                      <a:r>
                        <a:rPr lang="ru-RU" sz="1400" b="1" i="0" u="none" strike="noStrike" dirty="0" smtClean="0">
                          <a:solidFill>
                            <a:srgbClr val="000000"/>
                          </a:solidFill>
                          <a:latin typeface="Times New Roman"/>
                        </a:rPr>
                        <a:t>(108уч.)</a:t>
                      </a:r>
                      <a:endParaRPr lang="ru-RU" sz="1400" b="1" i="0" u="none" strike="noStrike" dirty="0">
                        <a:solidFill>
                          <a:srgbClr val="000000"/>
                        </a:solidFill>
                        <a:latin typeface="Times New Roman"/>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smtClean="0">
                          <a:solidFill>
                            <a:srgbClr val="000000"/>
                          </a:solidFill>
                          <a:latin typeface="Times New Roman"/>
                        </a:rPr>
                        <a:t>69,57%</a:t>
                      </a:r>
                    </a:p>
                    <a:p>
                      <a:pPr algn="ctr" rtl="0" fontAlgn="b"/>
                      <a:r>
                        <a:rPr lang="ru-RU" sz="1400" b="1" i="0" u="none" strike="noStrike" dirty="0" smtClean="0">
                          <a:solidFill>
                            <a:srgbClr val="000000"/>
                          </a:solidFill>
                          <a:latin typeface="Times New Roman"/>
                        </a:rPr>
                        <a:t>(16уч.)</a:t>
                      </a:r>
                      <a:endParaRPr lang="ru-RU" sz="1400" b="1" i="0" u="none" strike="noStrike" dirty="0">
                        <a:solidFill>
                          <a:srgbClr val="000000"/>
                        </a:solidFill>
                        <a:latin typeface="Times New Roman"/>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400" b="1" i="0" u="none" strike="noStrike" dirty="0" smtClean="0">
                          <a:solidFill>
                            <a:srgbClr val="000000"/>
                          </a:solidFill>
                          <a:latin typeface="Calibri"/>
                        </a:rPr>
                        <a:t>49,15% </a:t>
                      </a:r>
                    </a:p>
                    <a:p>
                      <a:pPr algn="ctr" fontAlgn="b"/>
                      <a:r>
                        <a:rPr lang="ru-RU" sz="1400" b="1" i="0" u="none" strike="noStrike" dirty="0" smtClean="0">
                          <a:solidFill>
                            <a:srgbClr val="000000"/>
                          </a:solidFill>
                          <a:latin typeface="Calibri"/>
                        </a:rPr>
                        <a:t>(243уч.)</a:t>
                      </a:r>
                      <a:endParaRPr lang="ru-RU" sz="1400" b="1" i="0" u="none" strike="noStrike" dirty="0">
                        <a:solidFill>
                          <a:srgbClr val="000000"/>
                        </a:solidFill>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8606">
                <a:tc>
                  <a:txBody>
                    <a:bodyPr/>
                    <a:lstStyle/>
                    <a:p>
                      <a:pPr algn="ctr" rtl="0" fontAlgn="b"/>
                      <a:r>
                        <a:rPr lang="ru-RU" sz="1200" b="1" i="0" u="none" strike="noStrike" dirty="0">
                          <a:solidFill>
                            <a:srgbClr val="000000"/>
                          </a:solidFill>
                          <a:latin typeface="Times New Roman"/>
                        </a:rPr>
                        <a:t>2021-2022 </a:t>
                      </a:r>
                      <a:r>
                        <a:rPr lang="ru-RU" sz="1200" b="1" i="0" u="none" strike="noStrike" dirty="0" err="1">
                          <a:solidFill>
                            <a:srgbClr val="000000"/>
                          </a:solidFill>
                          <a:latin typeface="Times New Roman"/>
                        </a:rPr>
                        <a:t>уч.г</a:t>
                      </a:r>
                      <a:r>
                        <a:rPr lang="ru-RU" sz="1200" b="1" i="0" u="none" strike="noStrike" dirty="0">
                          <a:solidFill>
                            <a:srgbClr val="000000"/>
                          </a:solidFill>
                          <a:latin typeface="Times New Roman"/>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smtClean="0">
                          <a:solidFill>
                            <a:srgbClr val="000000"/>
                          </a:solidFill>
                          <a:latin typeface="Times New Roman"/>
                        </a:rPr>
                        <a:t>43,02%</a:t>
                      </a:r>
                    </a:p>
                    <a:p>
                      <a:pPr algn="ctr" rtl="0" fontAlgn="b"/>
                      <a:r>
                        <a:rPr lang="ru-RU" sz="1400" b="1" i="0" u="none" strike="noStrike" dirty="0" smtClean="0">
                          <a:solidFill>
                            <a:srgbClr val="000000"/>
                          </a:solidFill>
                          <a:latin typeface="Times New Roman"/>
                        </a:rPr>
                        <a:t>(111уч.)</a:t>
                      </a:r>
                      <a:endParaRPr lang="ru-RU" sz="1400" b="1" i="0" u="none" strike="noStrike" dirty="0">
                        <a:solidFill>
                          <a:srgbClr val="000000"/>
                        </a:solidFill>
                        <a:latin typeface="Times New Roman"/>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smtClean="0">
                          <a:solidFill>
                            <a:srgbClr val="000000"/>
                          </a:solidFill>
                          <a:latin typeface="Times New Roman"/>
                        </a:rPr>
                        <a:t>27,01%</a:t>
                      </a:r>
                    </a:p>
                    <a:p>
                      <a:pPr algn="ctr" rtl="0" fontAlgn="b"/>
                      <a:r>
                        <a:rPr lang="ru-RU" sz="1400" b="1" i="0" u="none" strike="noStrike" dirty="0" smtClean="0">
                          <a:solidFill>
                            <a:srgbClr val="000000"/>
                          </a:solidFill>
                          <a:latin typeface="Times New Roman"/>
                        </a:rPr>
                        <a:t>(101уч.)</a:t>
                      </a:r>
                      <a:endParaRPr lang="ru-RU" sz="1400" b="1" i="0" u="none" strike="noStrike" dirty="0">
                        <a:solidFill>
                          <a:srgbClr val="000000"/>
                        </a:solidFill>
                        <a:latin typeface="Times New Roman"/>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smtClean="0">
                          <a:solidFill>
                            <a:srgbClr val="000000"/>
                          </a:solidFill>
                          <a:latin typeface="Times New Roman"/>
                        </a:rPr>
                        <a:t>81,25%</a:t>
                      </a:r>
                    </a:p>
                    <a:p>
                      <a:pPr algn="ctr" rtl="0" fontAlgn="b"/>
                      <a:r>
                        <a:rPr lang="ru-RU" sz="1400" b="1" i="0" u="none" strike="noStrike" dirty="0" smtClean="0">
                          <a:solidFill>
                            <a:srgbClr val="000000"/>
                          </a:solidFill>
                          <a:latin typeface="Times New Roman"/>
                        </a:rPr>
                        <a:t>(13уч.)</a:t>
                      </a:r>
                      <a:endParaRPr lang="ru-RU" sz="1400" b="1" i="0" u="none" strike="noStrike" dirty="0">
                        <a:solidFill>
                          <a:srgbClr val="000000"/>
                        </a:solidFill>
                        <a:latin typeface="Times New Roman"/>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400" b="1" i="0" u="none" strike="noStrike" dirty="0" smtClean="0">
                          <a:solidFill>
                            <a:srgbClr val="000000"/>
                          </a:solidFill>
                          <a:latin typeface="Calibri"/>
                        </a:rPr>
                        <a:t>50,43%</a:t>
                      </a:r>
                    </a:p>
                    <a:p>
                      <a:pPr algn="ctr" fontAlgn="b"/>
                      <a:r>
                        <a:rPr lang="ru-RU" sz="1400" b="1" i="0" u="none" strike="noStrike" dirty="0" smtClean="0">
                          <a:solidFill>
                            <a:srgbClr val="000000"/>
                          </a:solidFill>
                          <a:latin typeface="Calibri"/>
                        </a:rPr>
                        <a:t>(225уч.)</a:t>
                      </a:r>
                      <a:endParaRPr lang="ru-RU" sz="1400" b="1" i="0" u="none" strike="noStrike" dirty="0">
                        <a:solidFill>
                          <a:srgbClr val="000000"/>
                        </a:solidFill>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8606">
                <a:tc>
                  <a:txBody>
                    <a:bodyPr/>
                    <a:lstStyle/>
                    <a:p>
                      <a:pPr algn="ctr" rtl="0" fontAlgn="b"/>
                      <a:r>
                        <a:rPr lang="ru-RU" sz="1200" b="1" i="0" u="none" strike="noStrike" dirty="0">
                          <a:solidFill>
                            <a:srgbClr val="000000"/>
                          </a:solidFill>
                          <a:latin typeface="Times New Roman"/>
                        </a:rPr>
                        <a:t>2022-2023 </a:t>
                      </a:r>
                      <a:r>
                        <a:rPr lang="ru-RU" sz="1200" b="1" i="0" u="none" strike="noStrike" dirty="0" err="1">
                          <a:solidFill>
                            <a:srgbClr val="000000"/>
                          </a:solidFill>
                          <a:latin typeface="Times New Roman"/>
                        </a:rPr>
                        <a:t>уч.г</a:t>
                      </a:r>
                      <a:r>
                        <a:rPr lang="ru-RU" sz="1200" b="1" i="0" u="none" strike="noStrike" dirty="0">
                          <a:solidFill>
                            <a:srgbClr val="000000"/>
                          </a:solidFill>
                          <a:latin typeface="Times New Roman"/>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smtClean="0">
                          <a:solidFill>
                            <a:srgbClr val="000000"/>
                          </a:solidFill>
                          <a:latin typeface="Times New Roman"/>
                        </a:rPr>
                        <a:t>42,76%</a:t>
                      </a:r>
                    </a:p>
                    <a:p>
                      <a:pPr algn="ctr" rtl="0" fontAlgn="b"/>
                      <a:r>
                        <a:rPr lang="ru-RU" sz="1400" b="1" i="0" u="none" strike="noStrike" dirty="0" smtClean="0">
                          <a:solidFill>
                            <a:srgbClr val="000000"/>
                          </a:solidFill>
                          <a:latin typeface="Times New Roman"/>
                        </a:rPr>
                        <a:t>(121уч.)</a:t>
                      </a:r>
                      <a:endParaRPr lang="ru-RU" sz="1400" b="1" i="0" u="none" strike="noStrike" dirty="0">
                        <a:solidFill>
                          <a:srgbClr val="000000"/>
                        </a:solidFill>
                        <a:latin typeface="Times New Roman"/>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smtClean="0">
                          <a:solidFill>
                            <a:srgbClr val="000000"/>
                          </a:solidFill>
                          <a:latin typeface="Times New Roman"/>
                        </a:rPr>
                        <a:t>28,34%</a:t>
                      </a:r>
                    </a:p>
                    <a:p>
                      <a:pPr algn="ctr" rtl="0" fontAlgn="b"/>
                      <a:r>
                        <a:rPr lang="ru-RU" sz="1400" b="1" i="0" u="none" strike="noStrike" dirty="0" smtClean="0">
                          <a:solidFill>
                            <a:srgbClr val="000000"/>
                          </a:solidFill>
                          <a:latin typeface="Times New Roman"/>
                        </a:rPr>
                        <a:t>(106уч.)</a:t>
                      </a:r>
                      <a:endParaRPr lang="ru-RU" sz="1400" b="1" i="0" u="none" strike="noStrike" dirty="0">
                        <a:solidFill>
                          <a:srgbClr val="000000"/>
                        </a:solidFill>
                        <a:latin typeface="Times New Roman"/>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smtClean="0">
                          <a:solidFill>
                            <a:srgbClr val="000000"/>
                          </a:solidFill>
                          <a:latin typeface="Times New Roman"/>
                        </a:rPr>
                        <a:t>68,18%</a:t>
                      </a:r>
                    </a:p>
                    <a:p>
                      <a:pPr algn="ctr" rtl="0" fontAlgn="b"/>
                      <a:r>
                        <a:rPr lang="ru-RU" sz="1400" b="1" i="0" u="none" strike="noStrike" dirty="0" smtClean="0">
                          <a:solidFill>
                            <a:srgbClr val="000000"/>
                          </a:solidFill>
                          <a:latin typeface="Times New Roman"/>
                        </a:rPr>
                        <a:t>(15уч.)</a:t>
                      </a:r>
                      <a:endParaRPr lang="ru-RU" sz="1400" b="1" i="0" u="none" strike="noStrike" dirty="0">
                        <a:solidFill>
                          <a:srgbClr val="000000"/>
                        </a:solidFill>
                        <a:latin typeface="Times New Roman"/>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400" b="1" i="0" u="none" strike="noStrike" smtClean="0">
                          <a:solidFill>
                            <a:srgbClr val="000000"/>
                          </a:solidFill>
                          <a:latin typeface="Calibri"/>
                        </a:rPr>
                        <a:t>46,43%</a:t>
                      </a:r>
                      <a:endParaRPr lang="ru-RU" sz="1400" b="1" i="0" u="none" strike="noStrike" dirty="0" smtClean="0">
                        <a:solidFill>
                          <a:srgbClr val="000000"/>
                        </a:solidFill>
                        <a:latin typeface="Calibri"/>
                      </a:endParaRPr>
                    </a:p>
                    <a:p>
                      <a:pPr algn="ctr" fontAlgn="b"/>
                      <a:r>
                        <a:rPr lang="ru-RU" sz="1400" b="1" i="0" u="none" strike="noStrike" dirty="0" smtClean="0">
                          <a:solidFill>
                            <a:srgbClr val="000000"/>
                          </a:solidFill>
                          <a:latin typeface="Calibri"/>
                        </a:rPr>
                        <a:t>(242уч.</a:t>
                      </a:r>
                      <a:endParaRPr lang="ru-RU" sz="1400" b="1" i="0" u="none" strike="noStrike" dirty="0">
                        <a:solidFill>
                          <a:srgbClr val="000000"/>
                        </a:solidFill>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6" name="Диаграмма 15"/>
          <p:cNvGraphicFramePr/>
          <p:nvPr/>
        </p:nvGraphicFramePr>
        <p:xfrm>
          <a:off x="5816600" y="3416299"/>
          <a:ext cx="6146800" cy="274320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advTm="7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838200" y="6076950"/>
            <a:ext cx="10515600" cy="100012"/>
          </a:xfrm>
        </p:spPr>
        <p:txBody>
          <a:bodyPr>
            <a:normAutofit fontScale="25000" lnSpcReduction="20000"/>
          </a:bodyPr>
          <a:lstStyle/>
          <a:p>
            <a:endParaRPr lang="ru-RU" dirty="0"/>
          </a:p>
        </p:txBody>
      </p:sp>
      <p:sp>
        <p:nvSpPr>
          <p:cNvPr id="4" name="Rectangle 1"/>
          <p:cNvSpPr>
            <a:spLocks noGrp="1" noChangeArrowheads="1"/>
          </p:cNvSpPr>
          <p:nvPr>
            <p:ph type="title"/>
          </p:nvPr>
        </p:nvSpPr>
        <p:spPr bwMode="auto">
          <a:xfrm>
            <a:off x="876300" y="342900"/>
            <a:ext cx="105156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Оценка содержания и качества подготовки обучающихся – </a:t>
            </a:r>
            <a:b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статистика показателей в </a:t>
            </a:r>
            <a:r>
              <a:rPr kumimoji="0" lang="ru-RU" sz="2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начальном звене </a:t>
            </a: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за 2020–2023 годы</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graphicFrame>
        <p:nvGraphicFramePr>
          <p:cNvPr id="5" name="Таблица 4"/>
          <p:cNvGraphicFramePr>
            <a:graphicFrameLocks noGrp="1"/>
          </p:cNvGraphicFramePr>
          <p:nvPr/>
        </p:nvGraphicFramePr>
        <p:xfrm>
          <a:off x="601579" y="1278689"/>
          <a:ext cx="4475749" cy="5152277"/>
        </p:xfrm>
        <a:graphic>
          <a:graphicData uri="http://schemas.openxmlformats.org/drawingml/2006/table">
            <a:tbl>
              <a:tblPr/>
              <a:tblGrid>
                <a:gridCol w="1450474"/>
                <a:gridCol w="966983"/>
                <a:gridCol w="1063681"/>
                <a:gridCol w="994611"/>
              </a:tblGrid>
              <a:tr h="936990">
                <a:tc>
                  <a:txBody>
                    <a:bodyPr/>
                    <a:lstStyle/>
                    <a:p>
                      <a:pPr algn="ctr" fontAlgn="t"/>
                      <a:endParaRPr lang="ru-RU" sz="1800" b="1" i="0" u="none" strike="noStrike" dirty="0" smtClean="0">
                        <a:solidFill>
                          <a:srgbClr val="000000"/>
                        </a:solidFill>
                        <a:latin typeface="Times New Roman"/>
                      </a:endParaRPr>
                    </a:p>
                    <a:p>
                      <a:pPr algn="ctr" fontAlgn="t"/>
                      <a:r>
                        <a:rPr lang="ru-RU" sz="1800" b="1" i="0" u="none" strike="noStrike" dirty="0" smtClean="0">
                          <a:solidFill>
                            <a:srgbClr val="000000"/>
                          </a:solidFill>
                          <a:latin typeface="Times New Roman"/>
                        </a:rPr>
                        <a:t>Параметры </a:t>
                      </a:r>
                      <a:r>
                        <a:rPr lang="ru-RU" sz="1800" b="1" i="0" u="none" strike="noStrike" dirty="0">
                          <a:solidFill>
                            <a:srgbClr val="000000"/>
                          </a:solidFill>
                          <a:latin typeface="Times New Roman"/>
                        </a:rPr>
                        <a:t>статистики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1" i="0" u="none" strike="noStrike" dirty="0" smtClean="0">
                        <a:solidFill>
                          <a:srgbClr val="000000"/>
                        </a:solidFill>
                        <a:latin typeface="Times New Roman"/>
                      </a:endParaRPr>
                    </a:p>
                    <a:p>
                      <a:pPr algn="ctr" fontAlgn="t"/>
                      <a:r>
                        <a:rPr lang="ru-RU" sz="1800" b="1" i="0" u="none" strike="noStrike" dirty="0" smtClean="0">
                          <a:solidFill>
                            <a:srgbClr val="000000"/>
                          </a:solidFill>
                          <a:latin typeface="Times New Roman"/>
                        </a:rPr>
                        <a:t>2020–2021уч.г</a:t>
                      </a:r>
                      <a:r>
                        <a:rPr lang="ru-RU" sz="1800" b="1" i="0" u="none" strike="noStrike" dirty="0">
                          <a:solidFill>
                            <a:srgbClr val="000000"/>
                          </a:solidFill>
                          <a:latin typeface="Times New Roman"/>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1" i="0" u="none" strike="noStrike" dirty="0" smtClean="0">
                        <a:solidFill>
                          <a:srgbClr val="000000"/>
                        </a:solidFill>
                        <a:latin typeface="Times New Roman"/>
                      </a:endParaRPr>
                    </a:p>
                    <a:p>
                      <a:pPr algn="ctr" fontAlgn="t"/>
                      <a:r>
                        <a:rPr lang="ru-RU" sz="1800" b="1" i="0" u="none" strike="noStrike" dirty="0" smtClean="0">
                          <a:solidFill>
                            <a:srgbClr val="000000"/>
                          </a:solidFill>
                          <a:latin typeface="Times New Roman"/>
                        </a:rPr>
                        <a:t>2021–2022уч.г</a:t>
                      </a:r>
                      <a:r>
                        <a:rPr lang="ru-RU" sz="1800" b="1" i="0" u="none" strike="noStrike" dirty="0">
                          <a:solidFill>
                            <a:srgbClr val="000000"/>
                          </a:solidFill>
                          <a:latin typeface="Times New Roman"/>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800" b="1" i="0" u="none" strike="noStrike" dirty="0" smtClean="0">
                        <a:solidFill>
                          <a:srgbClr val="000000"/>
                        </a:solidFill>
                        <a:latin typeface="Times New Roman"/>
                      </a:endParaRPr>
                    </a:p>
                    <a:p>
                      <a:pPr algn="ctr" fontAlgn="t"/>
                      <a:r>
                        <a:rPr lang="ru-RU" sz="1800" b="1" i="0" u="none" strike="noStrike" dirty="0" smtClean="0">
                          <a:solidFill>
                            <a:srgbClr val="000000"/>
                          </a:solidFill>
                          <a:latin typeface="Times New Roman"/>
                        </a:rPr>
                        <a:t>2022–2023уч.г</a:t>
                      </a:r>
                      <a:r>
                        <a:rPr lang="ru-RU" sz="1800" b="1" i="0" u="none" strike="noStrike" dirty="0">
                          <a:solidFill>
                            <a:srgbClr val="000000"/>
                          </a:solidFill>
                          <a:latin typeface="Times New Roman"/>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88495">
                <a:tc>
                  <a:txBody>
                    <a:bodyPr/>
                    <a:lstStyle/>
                    <a:p>
                      <a:pPr algn="ctr" fontAlgn="t"/>
                      <a:r>
                        <a:rPr lang="ru-RU" sz="1800" b="0" i="0" u="none" strike="noStrike" dirty="0">
                          <a:solidFill>
                            <a:srgbClr val="000000"/>
                          </a:solidFill>
                          <a:latin typeface="Times New Roman"/>
                        </a:rPr>
                        <a:t>Количество детей, обучавшихся на конец учебного года в начальном звене</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2400" b="1" i="0" u="none" strike="noStrike" dirty="0" smtClean="0">
                        <a:solidFill>
                          <a:srgbClr val="000000"/>
                        </a:solidFill>
                        <a:latin typeface="Times New Roman"/>
                      </a:endParaRPr>
                    </a:p>
                    <a:p>
                      <a:pPr algn="ctr" fontAlgn="t"/>
                      <a:r>
                        <a:rPr lang="ru-RU" sz="2400" b="1" i="0" u="none" strike="noStrike" dirty="0" smtClean="0">
                          <a:solidFill>
                            <a:srgbClr val="000000"/>
                          </a:solidFill>
                          <a:latin typeface="Times New Roman"/>
                        </a:rPr>
                        <a:t>348уч.</a:t>
                      </a:r>
                      <a:endParaRPr lang="ru-RU" sz="24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2400" b="1" i="0" u="none" strike="noStrike" dirty="0" smtClean="0">
                        <a:solidFill>
                          <a:srgbClr val="000000"/>
                        </a:solidFill>
                        <a:latin typeface="Times New Roman"/>
                      </a:endParaRPr>
                    </a:p>
                    <a:p>
                      <a:pPr algn="ctr" fontAlgn="t"/>
                      <a:r>
                        <a:rPr lang="ru-RU" sz="2400" b="1" i="0" u="none" strike="noStrike" dirty="0" smtClean="0">
                          <a:solidFill>
                            <a:srgbClr val="000000"/>
                          </a:solidFill>
                          <a:latin typeface="Times New Roman"/>
                        </a:rPr>
                        <a:t>368уч.</a:t>
                      </a:r>
                      <a:endParaRPr lang="ru-RU" sz="24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2400" b="1" i="0" u="none" strike="noStrike" dirty="0" smtClean="0">
                        <a:solidFill>
                          <a:srgbClr val="000000"/>
                        </a:solidFill>
                        <a:latin typeface="Times New Roman"/>
                      </a:endParaRPr>
                    </a:p>
                    <a:p>
                      <a:pPr algn="ctr" fontAlgn="t"/>
                      <a:r>
                        <a:rPr lang="ru-RU" sz="2400" b="1" i="0" u="none" strike="noStrike" dirty="0" smtClean="0">
                          <a:solidFill>
                            <a:srgbClr val="000000"/>
                          </a:solidFill>
                          <a:latin typeface="Times New Roman"/>
                        </a:rPr>
                        <a:t>377уч.</a:t>
                      </a:r>
                      <a:endParaRPr lang="ru-RU" sz="24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95047">
                <a:tc>
                  <a:txBody>
                    <a:bodyPr/>
                    <a:lstStyle/>
                    <a:p>
                      <a:pPr algn="l" fontAlgn="t"/>
                      <a:r>
                        <a:rPr lang="ru-RU" sz="1800" b="0" i="0" u="none" strike="noStrike" dirty="0">
                          <a:solidFill>
                            <a:srgbClr val="000000"/>
                          </a:solidFill>
                          <a:latin typeface="Times New Roman"/>
                        </a:rPr>
                        <a:t>Количество учеников, оставленных на повторное обучение в начальном звене</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2400" b="1" i="0" u="none" strike="noStrike" dirty="0" smtClean="0">
                        <a:solidFill>
                          <a:srgbClr val="000000"/>
                        </a:solidFill>
                        <a:latin typeface="Times New Roman"/>
                      </a:endParaRPr>
                    </a:p>
                    <a:p>
                      <a:pPr algn="ctr" fontAlgn="t"/>
                      <a:r>
                        <a:rPr lang="ru-RU" sz="2400" b="1" i="0" u="none" strike="noStrike" dirty="0" smtClean="0">
                          <a:solidFill>
                            <a:srgbClr val="000000"/>
                          </a:solidFill>
                          <a:latin typeface="Times New Roman"/>
                        </a:rPr>
                        <a:t>9уч.</a:t>
                      </a:r>
                      <a:endParaRPr lang="ru-RU" sz="24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2400" b="1" i="0" u="none" strike="noStrike" dirty="0" smtClean="0">
                        <a:solidFill>
                          <a:srgbClr val="000000"/>
                        </a:solidFill>
                        <a:latin typeface="Times New Roman"/>
                      </a:endParaRPr>
                    </a:p>
                    <a:p>
                      <a:pPr algn="ctr" fontAlgn="t"/>
                      <a:r>
                        <a:rPr lang="ru-RU" sz="2400" b="1" i="0" u="none" strike="noStrike" dirty="0" smtClean="0">
                          <a:solidFill>
                            <a:srgbClr val="000000"/>
                          </a:solidFill>
                          <a:latin typeface="Times New Roman"/>
                        </a:rPr>
                        <a:t>5уч.</a:t>
                      </a:r>
                      <a:endParaRPr lang="ru-RU" sz="24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2400" b="1" i="0" u="none" strike="noStrike" dirty="0" smtClean="0">
                        <a:solidFill>
                          <a:srgbClr val="000000"/>
                        </a:solidFill>
                        <a:latin typeface="Times New Roman"/>
                      </a:endParaRPr>
                    </a:p>
                    <a:p>
                      <a:pPr algn="ctr" fontAlgn="t"/>
                      <a:r>
                        <a:rPr lang="ru-RU" sz="2400" b="1" i="0" u="none" strike="noStrike" dirty="0" smtClean="0">
                          <a:solidFill>
                            <a:srgbClr val="000000"/>
                          </a:solidFill>
                          <a:latin typeface="Times New Roman"/>
                        </a:rPr>
                        <a:t>8уч.</a:t>
                      </a:r>
                      <a:endParaRPr lang="ru-RU" sz="24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0" name="Диаграмма 9"/>
          <p:cNvGraphicFramePr/>
          <p:nvPr/>
        </p:nvGraphicFramePr>
        <p:xfrm>
          <a:off x="4877803" y="1241257"/>
          <a:ext cx="6877050" cy="5255796"/>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2" descr="C:\Users\1\Downloads\gerb.bmp"/>
          <p:cNvPicPr>
            <a:picLocks noChangeAspect="1" noChangeArrowheads="1"/>
          </p:cNvPicPr>
          <p:nvPr/>
        </p:nvPicPr>
        <p:blipFill>
          <a:blip r:embed="rId3" cstate="print"/>
          <a:srcRect/>
          <a:stretch>
            <a:fillRect/>
          </a:stretch>
        </p:blipFill>
        <p:spPr bwMode="auto">
          <a:xfrm>
            <a:off x="10397614" y="0"/>
            <a:ext cx="1794386" cy="1541844"/>
          </a:xfrm>
          <a:prstGeom prst="rect">
            <a:avLst/>
          </a:prstGeom>
          <a:noFill/>
        </p:spPr>
      </p:pic>
      <p:sp>
        <p:nvSpPr>
          <p:cNvPr id="8" name="Прямоугольник 7"/>
          <p:cNvSpPr/>
          <p:nvPr/>
        </p:nvSpPr>
        <p:spPr>
          <a:xfrm>
            <a:off x="113681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11</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838200" y="365125"/>
            <a:ext cx="10515600" cy="930275"/>
          </a:xfrm>
        </p:spPr>
        <p:txBody>
          <a:bodyPr>
            <a:noAutofit/>
          </a:bodyPr>
          <a:lstStyle/>
          <a:p>
            <a:pPr algn="ctr"/>
            <a:r>
              <a:rPr lang="ru-RU" sz="2000" b="1" dirty="0" smtClean="0">
                <a:latin typeface="Times New Roman" pitchFamily="18" charset="0"/>
                <a:cs typeface="Times New Roman" pitchFamily="18" charset="0"/>
              </a:rPr>
              <a:t>Государственная итоговая аттестация.</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Оценка содержания и качества подготовки обучающихся – статистика</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показателей  за три года в 9-х классах</a:t>
            </a:r>
            <a:r>
              <a:rPr lang="ru-RU" sz="2000" dirty="0" smtClean="0"/>
              <a:t/>
            </a:r>
            <a:br>
              <a:rPr lang="ru-RU" sz="2000" dirty="0" smtClean="0"/>
            </a:br>
            <a:endParaRPr lang="ru-RU" sz="2000" dirty="0"/>
          </a:p>
        </p:txBody>
      </p:sp>
      <p:graphicFrame>
        <p:nvGraphicFramePr>
          <p:cNvPr id="6" name="Содержимое 3"/>
          <p:cNvGraphicFramePr>
            <a:graphicFrameLocks/>
          </p:cNvGraphicFramePr>
          <p:nvPr/>
        </p:nvGraphicFramePr>
        <p:xfrm>
          <a:off x="930165" y="1193798"/>
          <a:ext cx="10436772" cy="5315738"/>
        </p:xfrm>
        <a:graphic>
          <a:graphicData uri="http://schemas.openxmlformats.org/drawingml/2006/table">
            <a:tbl>
              <a:tblPr/>
              <a:tblGrid>
                <a:gridCol w="3286775"/>
                <a:gridCol w="2195463"/>
                <a:gridCol w="2462608"/>
                <a:gridCol w="2491926"/>
              </a:tblGrid>
              <a:tr h="540824">
                <a:tc>
                  <a:txBody>
                    <a:bodyPr/>
                    <a:lstStyle/>
                    <a:p>
                      <a:pPr algn="l" fontAlgn="t"/>
                      <a:r>
                        <a:rPr lang="ru-RU" sz="2000" b="1" i="0" u="none" strike="noStrike" dirty="0">
                          <a:solidFill>
                            <a:srgbClr val="000000"/>
                          </a:solidFill>
                          <a:latin typeface="Times New Roman"/>
                        </a:rPr>
                        <a:t>Параметры статистики</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2000" b="1" i="0" u="none" strike="noStrike" dirty="0">
                          <a:solidFill>
                            <a:srgbClr val="000000"/>
                          </a:solidFill>
                          <a:latin typeface="Times New Roman"/>
                        </a:rPr>
                        <a:t>2020–2021уч.г.</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2000" b="1" i="0" u="none" strike="noStrike" dirty="0">
                          <a:solidFill>
                            <a:srgbClr val="000000"/>
                          </a:solidFill>
                          <a:latin typeface="Times New Roman"/>
                        </a:rPr>
                        <a:t>2021–2022уч.г.</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2000" b="1" i="0" u="none" strike="noStrike">
                          <a:solidFill>
                            <a:srgbClr val="000000"/>
                          </a:solidFill>
                          <a:latin typeface="Times New Roman"/>
                        </a:rPr>
                        <a:t>2022–2023уч.г.</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97313">
                <a:tc>
                  <a:txBody>
                    <a:bodyPr/>
                    <a:lstStyle/>
                    <a:p>
                      <a:pPr algn="l" fontAlgn="t"/>
                      <a:r>
                        <a:rPr lang="ru-RU" sz="1800" b="1" i="0" u="none" strike="noStrike" dirty="0">
                          <a:solidFill>
                            <a:srgbClr val="000000"/>
                          </a:solidFill>
                          <a:latin typeface="Times New Roman"/>
                        </a:rPr>
                        <a:t>Количество детей, обучавшихся на конец учебного года в основном звене</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346уч.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ru-RU" sz="2000" b="1" i="0" u="none" strike="noStrike" dirty="0" smtClean="0">
                          <a:solidFill>
                            <a:srgbClr val="000000"/>
                          </a:solidFill>
                          <a:latin typeface="Times New Roman"/>
                        </a:rPr>
                        <a:t>374уч.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374уч.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4878">
                <a:tc>
                  <a:txBody>
                    <a:bodyPr/>
                    <a:lstStyle/>
                    <a:p>
                      <a:pPr algn="l" fontAlgn="t"/>
                      <a:r>
                        <a:rPr lang="ru-RU" sz="1800" b="1" i="0" u="none" strike="noStrike" dirty="0" smtClean="0">
                          <a:solidFill>
                            <a:srgbClr val="000000"/>
                          </a:solidFill>
                          <a:latin typeface="Times New Roman"/>
                        </a:rPr>
                        <a:t>Количество</a:t>
                      </a:r>
                      <a:r>
                        <a:rPr lang="ru-RU" sz="1800" b="1" i="0" u="none" strike="noStrike" baseline="0" dirty="0" smtClean="0">
                          <a:solidFill>
                            <a:srgbClr val="000000"/>
                          </a:solidFill>
                          <a:latin typeface="Times New Roman"/>
                        </a:rPr>
                        <a:t> </a:t>
                      </a:r>
                      <a:r>
                        <a:rPr lang="ru-RU" sz="1800" b="1" i="0" u="none" strike="noStrike" dirty="0" smtClean="0">
                          <a:solidFill>
                            <a:srgbClr val="000000"/>
                          </a:solidFill>
                          <a:latin typeface="Times New Roman"/>
                        </a:rPr>
                        <a:t> выпускников</a:t>
                      </a:r>
                    </a:p>
                    <a:p>
                      <a:pPr algn="l" fontAlgn="t"/>
                      <a:r>
                        <a:rPr lang="ru-RU" sz="1800" b="1" i="0" u="none" strike="noStrike" dirty="0" smtClean="0">
                          <a:solidFill>
                            <a:srgbClr val="000000"/>
                          </a:solidFill>
                          <a:latin typeface="Times New Roman"/>
                        </a:rPr>
                        <a:t>Из них:</a:t>
                      </a:r>
                      <a:endParaRPr lang="ru-RU" sz="18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57уч.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54уч.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61уч.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65200">
                <a:tc>
                  <a:txBody>
                    <a:bodyPr/>
                    <a:lstStyle/>
                    <a:p>
                      <a:pPr algn="l" fontAlgn="t"/>
                      <a:r>
                        <a:rPr lang="ru-RU" sz="1800" b="1" i="0" u="none" strike="noStrike" dirty="0">
                          <a:solidFill>
                            <a:srgbClr val="000000"/>
                          </a:solidFill>
                          <a:latin typeface="Times New Roman"/>
                        </a:rPr>
                        <a:t> </a:t>
                      </a:r>
                      <a:r>
                        <a:rPr lang="ru-RU" sz="1800" b="1" i="0" u="none" strike="noStrike" dirty="0" smtClean="0">
                          <a:solidFill>
                            <a:srgbClr val="000000"/>
                          </a:solidFill>
                          <a:latin typeface="Times New Roman"/>
                        </a:rPr>
                        <a:t>-получили  </a:t>
                      </a:r>
                      <a:r>
                        <a:rPr lang="ru-RU" sz="1800" b="1" i="0" u="none" strike="noStrike" dirty="0">
                          <a:solidFill>
                            <a:srgbClr val="000000"/>
                          </a:solidFill>
                          <a:latin typeface="Times New Roman"/>
                        </a:rPr>
                        <a:t>аттестата об основном общем </a:t>
                      </a:r>
                      <a:r>
                        <a:rPr lang="ru-RU" sz="1800" b="1" i="0" u="none" strike="noStrike" dirty="0" smtClean="0">
                          <a:solidFill>
                            <a:srgbClr val="000000"/>
                          </a:solidFill>
                          <a:latin typeface="Times New Roman"/>
                        </a:rPr>
                        <a:t>образовании обычного образца</a:t>
                      </a:r>
                      <a:endParaRPr lang="ru-RU" sz="18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54уч.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48уч.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54уч.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32581">
                <a:tc>
                  <a:txBody>
                    <a:bodyPr/>
                    <a:lstStyle/>
                    <a:p>
                      <a:pPr algn="l" fontAlgn="t"/>
                      <a:r>
                        <a:rPr lang="ru-RU" sz="1800" b="1" i="0" u="none" strike="noStrike" dirty="0" smtClean="0">
                          <a:solidFill>
                            <a:srgbClr val="000000"/>
                          </a:solidFill>
                          <a:latin typeface="Times New Roman"/>
                        </a:rPr>
                        <a:t>-не </a:t>
                      </a:r>
                      <a:r>
                        <a:rPr lang="ru-RU" sz="1800" b="1" i="0" u="none" strike="noStrike" dirty="0">
                          <a:solidFill>
                            <a:srgbClr val="000000"/>
                          </a:solidFill>
                          <a:latin typeface="Times New Roman"/>
                        </a:rPr>
                        <a:t>получили </a:t>
                      </a:r>
                      <a:r>
                        <a:rPr lang="ru-RU" sz="1800" b="1" i="0" u="none" strike="noStrike" dirty="0" smtClean="0">
                          <a:solidFill>
                            <a:srgbClr val="000000"/>
                          </a:solidFill>
                          <a:latin typeface="Times New Roman"/>
                        </a:rPr>
                        <a:t>аттестат </a:t>
                      </a:r>
                      <a:r>
                        <a:rPr lang="ru-RU" sz="1800" b="1" i="0" u="none" strike="noStrike" dirty="0">
                          <a:solidFill>
                            <a:srgbClr val="000000"/>
                          </a:solidFill>
                          <a:latin typeface="Times New Roman"/>
                        </a:rPr>
                        <a:t>об основном общем образовании</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a:solidFill>
                            <a:srgbClr val="000000"/>
                          </a:solidFill>
                          <a:latin typeface="Times New Roman"/>
                        </a:rPr>
                        <a: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4уч.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4уч.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64942">
                <a:tc>
                  <a:txBody>
                    <a:bodyPr/>
                    <a:lstStyle/>
                    <a:p>
                      <a:pPr algn="l" fontAlgn="t"/>
                      <a:r>
                        <a:rPr lang="ru-RU" sz="1800" b="1" i="0" u="none" strike="noStrike" dirty="0" smtClean="0">
                          <a:solidFill>
                            <a:srgbClr val="000000"/>
                          </a:solidFill>
                          <a:latin typeface="Times New Roman"/>
                        </a:rPr>
                        <a:t>-окончили </a:t>
                      </a:r>
                      <a:r>
                        <a:rPr lang="ru-RU" sz="1800" b="1" i="0" u="none" strike="noStrike" dirty="0">
                          <a:solidFill>
                            <a:srgbClr val="000000"/>
                          </a:solidFill>
                          <a:latin typeface="Times New Roman"/>
                        </a:rPr>
                        <a:t>школу с аттестатом с </a:t>
                      </a:r>
                      <a:r>
                        <a:rPr lang="ru-RU" sz="1800" b="1" i="0" u="none" strike="noStrike" dirty="0" smtClean="0">
                          <a:solidFill>
                            <a:srgbClr val="000000"/>
                          </a:solidFill>
                          <a:latin typeface="Times New Roman"/>
                        </a:rPr>
                        <a:t>отличием об основном общем образовании</a:t>
                      </a:r>
                      <a:endParaRPr lang="ru-RU" sz="18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3уч.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2уч.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smtClean="0">
                          <a:solidFill>
                            <a:srgbClr val="000000"/>
                          </a:solidFill>
                          <a:latin typeface="Times New Roman"/>
                        </a:rPr>
                        <a:t>3уч.</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Прямоугольник 7"/>
          <p:cNvSpPr/>
          <p:nvPr/>
        </p:nvSpPr>
        <p:spPr>
          <a:xfrm>
            <a:off x="0" y="-1"/>
            <a:ext cx="1351128" cy="461665"/>
          </a:xfrm>
          <a:prstGeom prst="rect">
            <a:avLst/>
          </a:prstGeom>
        </p:spPr>
        <p:txBody>
          <a:bodyPr wrap="squar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ГИА-9</a:t>
            </a:r>
            <a:endParaRPr lang="ru-RU" sz="2400" dirty="0"/>
          </a:p>
        </p:txBody>
      </p:sp>
      <p:sp>
        <p:nvSpPr>
          <p:cNvPr id="10" name="Прямоугольник 9"/>
          <p:cNvSpPr/>
          <p:nvPr/>
        </p:nvSpPr>
        <p:spPr>
          <a:xfrm>
            <a:off x="10983213" y="6273662"/>
            <a:ext cx="538096" cy="5843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schemeClr val="bg1"/>
                </a:solidFill>
                <a:effectLst/>
                <a:uLnTx/>
                <a:uFillTx/>
                <a:latin typeface="Arial Black" panose="020B0A04020102020204" pitchFamily="34" charset="0"/>
                <a:ea typeface="+mn-ea"/>
                <a:cs typeface="+mn-cs"/>
              </a:rPr>
              <a:t>12</a:t>
            </a:r>
            <a:endParaRPr kumimoji="0" lang="ru-RU" sz="2000" b="0" i="0" u="none" strike="noStrike" kern="1200" cap="none" spc="0" normalizeH="0" baseline="0" noProof="0" dirty="0">
              <a:ln>
                <a:noFill/>
              </a:ln>
              <a:solidFill>
                <a:schemeClr val="bg1"/>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1\Downloads\gerb.bmp"/>
          <p:cNvPicPr>
            <a:picLocks noChangeAspect="1" noChangeArrowheads="1"/>
          </p:cNvPicPr>
          <p:nvPr/>
        </p:nvPicPr>
        <p:blipFill>
          <a:blip r:embed="rId3" cstate="print"/>
          <a:srcRect/>
          <a:stretch>
            <a:fillRect/>
          </a:stretch>
        </p:blipFill>
        <p:spPr bwMode="auto">
          <a:xfrm>
            <a:off x="10397614" y="0"/>
            <a:ext cx="1794386" cy="1541844"/>
          </a:xfrm>
          <a:prstGeom prst="rect">
            <a:avLst/>
          </a:prstGeom>
          <a:noFill/>
        </p:spPr>
      </p:pic>
      <p:graphicFrame>
        <p:nvGraphicFramePr>
          <p:cNvPr id="4" name="Таблица 3">
            <a:extLst>
              <a:ext uri="{FF2B5EF4-FFF2-40B4-BE49-F238E27FC236}">
                <a16:creationId xmlns="" xmlns:a16="http://schemas.microsoft.com/office/drawing/2014/main" id="{8396E767-99AF-48B4-7388-044E2334F94C}"/>
              </a:ext>
            </a:extLst>
          </p:cNvPr>
          <p:cNvGraphicFramePr>
            <a:graphicFrameLocks noGrp="1"/>
          </p:cNvGraphicFramePr>
          <p:nvPr>
            <p:extLst>
              <p:ext uri="{D42A27DB-BD31-4B8C-83A1-F6EECF244321}">
                <p14:modId xmlns="" xmlns:p14="http://schemas.microsoft.com/office/powerpoint/2010/main" val="567460006"/>
              </p:ext>
            </p:extLst>
          </p:nvPr>
        </p:nvGraphicFramePr>
        <p:xfrm>
          <a:off x="0" y="1544702"/>
          <a:ext cx="12192000" cy="1345070"/>
        </p:xfrm>
        <a:graphic>
          <a:graphicData uri="http://schemas.openxmlformats.org/drawingml/2006/table">
            <a:tbl>
              <a:tblPr/>
              <a:tblGrid>
                <a:gridCol w="3131594">
                  <a:extLst>
                    <a:ext uri="{9D8B030D-6E8A-4147-A177-3AD203B41FA5}">
                      <a16:colId xmlns="" xmlns:a16="http://schemas.microsoft.com/office/drawing/2014/main" val="796744742"/>
                    </a:ext>
                  </a:extLst>
                </a:gridCol>
                <a:gridCol w="922176">
                  <a:extLst>
                    <a:ext uri="{9D8B030D-6E8A-4147-A177-3AD203B41FA5}">
                      <a16:colId xmlns="" xmlns:a16="http://schemas.microsoft.com/office/drawing/2014/main" val="3017058312"/>
                    </a:ext>
                  </a:extLst>
                </a:gridCol>
                <a:gridCol w="943719">
                  <a:extLst>
                    <a:ext uri="{9D8B030D-6E8A-4147-A177-3AD203B41FA5}">
                      <a16:colId xmlns="" xmlns:a16="http://schemas.microsoft.com/office/drawing/2014/main" val="2013047948"/>
                    </a:ext>
                  </a:extLst>
                </a:gridCol>
                <a:gridCol w="1071514">
                  <a:extLst>
                    <a:ext uri="{9D8B030D-6E8A-4147-A177-3AD203B41FA5}">
                      <a16:colId xmlns="" xmlns:a16="http://schemas.microsoft.com/office/drawing/2014/main" val="2890214496"/>
                    </a:ext>
                  </a:extLst>
                </a:gridCol>
                <a:gridCol w="973212">
                  <a:extLst>
                    <a:ext uri="{9D8B030D-6E8A-4147-A177-3AD203B41FA5}">
                      <a16:colId xmlns="" xmlns:a16="http://schemas.microsoft.com/office/drawing/2014/main" val="2168588802"/>
                    </a:ext>
                  </a:extLst>
                </a:gridCol>
                <a:gridCol w="1218970">
                  <a:extLst>
                    <a:ext uri="{9D8B030D-6E8A-4147-A177-3AD203B41FA5}">
                      <a16:colId xmlns="" xmlns:a16="http://schemas.microsoft.com/office/drawing/2014/main" val="1145434171"/>
                    </a:ext>
                  </a:extLst>
                </a:gridCol>
                <a:gridCol w="1081345">
                  <a:extLst>
                    <a:ext uri="{9D8B030D-6E8A-4147-A177-3AD203B41FA5}">
                      <a16:colId xmlns="" xmlns:a16="http://schemas.microsoft.com/office/drawing/2014/main" val="681431263"/>
                    </a:ext>
                  </a:extLst>
                </a:gridCol>
                <a:gridCol w="1022361">
                  <a:extLst>
                    <a:ext uri="{9D8B030D-6E8A-4147-A177-3AD203B41FA5}">
                      <a16:colId xmlns="" xmlns:a16="http://schemas.microsoft.com/office/drawing/2014/main" val="1431738636"/>
                    </a:ext>
                  </a:extLst>
                </a:gridCol>
                <a:gridCol w="904397">
                  <a:extLst>
                    <a:ext uri="{9D8B030D-6E8A-4147-A177-3AD203B41FA5}">
                      <a16:colId xmlns="" xmlns:a16="http://schemas.microsoft.com/office/drawing/2014/main" val="4144950574"/>
                    </a:ext>
                  </a:extLst>
                </a:gridCol>
                <a:gridCol w="922712">
                  <a:extLst>
                    <a:ext uri="{9D8B030D-6E8A-4147-A177-3AD203B41FA5}">
                      <a16:colId xmlns="" xmlns:a16="http://schemas.microsoft.com/office/drawing/2014/main" val="404836131"/>
                    </a:ext>
                  </a:extLst>
                </a:gridCol>
              </a:tblGrid>
              <a:tr h="437609">
                <a:tc rowSpan="2">
                  <a:txBody>
                    <a:bodyPr/>
                    <a:lstStyle/>
                    <a:p>
                      <a:pPr algn="ctr" fontAlgn="ctr"/>
                      <a:r>
                        <a:rPr lang="ru-RU" sz="1800" b="1" i="0" u="none" strike="noStrike" dirty="0">
                          <a:solidFill>
                            <a:srgbClr val="000000"/>
                          </a:solidFill>
                          <a:effectLst/>
                          <a:latin typeface="Arial Black" panose="020B0A04020102020204" pitchFamily="34" charset="0"/>
                        </a:rPr>
                        <a:t>ОО</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a:txBody>
                    <a:bodyPr/>
                    <a:lstStyle/>
                    <a:p>
                      <a:pPr algn="ctr" fontAlgn="ctr"/>
                      <a:r>
                        <a:rPr lang="ru-RU" sz="1800" b="1" i="0" u="none" strike="noStrike" dirty="0">
                          <a:solidFill>
                            <a:srgbClr val="000000"/>
                          </a:solidFill>
                          <a:effectLst/>
                          <a:latin typeface="Arial Black" panose="020B0A04020102020204" pitchFamily="34" charset="0"/>
                        </a:rPr>
                        <a:t>Всего </a:t>
                      </a:r>
                      <a:r>
                        <a:rPr lang="ru-RU" sz="1800" b="1" i="0" u="none" strike="noStrike" dirty="0" err="1">
                          <a:solidFill>
                            <a:srgbClr val="000000"/>
                          </a:solidFill>
                          <a:effectLst/>
                          <a:latin typeface="Arial Black" panose="020B0A04020102020204" pitchFamily="34" charset="0"/>
                        </a:rPr>
                        <a:t>участ</a:t>
                      </a:r>
                      <a:r>
                        <a:rPr lang="ru-RU" sz="1800" b="1" i="0" u="none" strike="noStrike" dirty="0">
                          <a:solidFill>
                            <a:srgbClr val="000000"/>
                          </a:solidFill>
                          <a:effectLst/>
                          <a:latin typeface="Arial Black" panose="020B0A04020102020204" pitchFamily="34" charset="0"/>
                        </a:rPr>
                        <a:t>-ников</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a:solidFill>
                            <a:srgbClr val="000000"/>
                          </a:solidFill>
                          <a:effectLst/>
                          <a:latin typeface="Arial Black" panose="020B0A04020102020204" pitchFamily="34" charset="0"/>
                        </a:rPr>
                        <a:t>Оценка "5"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lnL w="635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2956664961"/>
                  </a:ext>
                </a:extLst>
              </a:tr>
              <a:tr h="550667">
                <a:tc vMerge="1">
                  <a:txBody>
                    <a:bodyPr/>
                    <a:lstStyle/>
                    <a:p>
                      <a:endParaRPr lang="ru-RU"/>
                    </a:p>
                  </a:txBody>
                  <a:tcPr/>
                </a:tc>
                <a:tc vMerge="1">
                  <a:txBody>
                    <a:bodyPr/>
                    <a:lstStyle/>
                    <a:p>
                      <a:endParaRPr lang="ru-RU"/>
                    </a:p>
                  </a:txBody>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715219142"/>
                  </a:ext>
                </a:extLst>
              </a:tr>
              <a:tr h="356794">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57</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1,75</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23</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40,35</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38,6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225812180"/>
                  </a:ext>
                </a:extLst>
              </a:tr>
            </a:tbl>
          </a:graphicData>
        </a:graphic>
      </p:graphicFrame>
      <p:sp>
        <p:nvSpPr>
          <p:cNvPr id="5" name="Прямоугольник 4">
            <a:extLst>
              <a:ext uri="{FF2B5EF4-FFF2-40B4-BE49-F238E27FC236}">
                <a16:creationId xmlns="" xmlns:a16="http://schemas.microsoft.com/office/drawing/2014/main" id="{3FDBB147-71DD-9C60-CBF5-F20A015C4C7B}"/>
              </a:ext>
            </a:extLst>
          </p:cNvPr>
          <p:cNvSpPr/>
          <p:nvPr/>
        </p:nvSpPr>
        <p:spPr>
          <a:xfrm>
            <a:off x="0" y="985916"/>
            <a:ext cx="6423117" cy="5693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31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ОГЭ</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2023 (</a:t>
            </a:r>
            <a:r>
              <a:rPr lang="ru-RU" sz="31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РУССКИЙ ЯЗЫК</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a:t>
            </a:r>
          </a:p>
        </p:txBody>
      </p:sp>
      <p:sp>
        <p:nvSpPr>
          <p:cNvPr id="2" name="Прямоугольник 1">
            <a:extLst>
              <a:ext uri="{FF2B5EF4-FFF2-40B4-BE49-F238E27FC236}">
                <a16:creationId xmlns="" xmlns:a16="http://schemas.microsoft.com/office/drawing/2014/main" id="{D42EAB91-6057-2FD8-045B-F2A1B4A7A264}"/>
              </a:ext>
            </a:extLst>
          </p:cNvPr>
          <p:cNvSpPr/>
          <p:nvPr/>
        </p:nvSpPr>
        <p:spPr>
          <a:xfrm>
            <a:off x="10936544" y="6547489"/>
            <a:ext cx="559293" cy="310511"/>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13</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6" name="Прямоугольник 5">
            <a:extLst>
              <a:ext uri="{FF2B5EF4-FFF2-40B4-BE49-F238E27FC236}">
                <a16:creationId xmlns="" xmlns:a16="http://schemas.microsoft.com/office/drawing/2014/main" id="{3FDBB147-71DD-9C60-CBF5-F20A015C4C7B}"/>
              </a:ext>
            </a:extLst>
          </p:cNvPr>
          <p:cNvSpPr/>
          <p:nvPr/>
        </p:nvSpPr>
        <p:spPr>
          <a:xfrm>
            <a:off x="0" y="2835945"/>
            <a:ext cx="6423117" cy="5693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31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ОГЭ</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2023 (</a:t>
            </a:r>
            <a:r>
              <a:rPr lang="ru-RU" sz="31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МАТЕМАТИКА</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a:t>
            </a:r>
          </a:p>
        </p:txBody>
      </p:sp>
      <p:graphicFrame>
        <p:nvGraphicFramePr>
          <p:cNvPr id="7" name="Таблица 6">
            <a:extLst>
              <a:ext uri="{FF2B5EF4-FFF2-40B4-BE49-F238E27FC236}">
                <a16:creationId xmlns="" xmlns:a16="http://schemas.microsoft.com/office/drawing/2014/main" id="{8396E767-99AF-48B4-7388-044E2334F94C}"/>
              </a:ext>
            </a:extLst>
          </p:cNvPr>
          <p:cNvGraphicFramePr>
            <a:graphicFrameLocks noGrp="1"/>
          </p:cNvGraphicFramePr>
          <p:nvPr>
            <p:extLst>
              <p:ext uri="{D42A27DB-BD31-4B8C-83A1-F6EECF244321}">
                <p14:modId xmlns="" xmlns:p14="http://schemas.microsoft.com/office/powerpoint/2010/main" val="2722547197"/>
              </p:ext>
            </p:extLst>
          </p:nvPr>
        </p:nvGraphicFramePr>
        <p:xfrm>
          <a:off x="1" y="3391120"/>
          <a:ext cx="12191999" cy="1475940"/>
        </p:xfrm>
        <a:graphic>
          <a:graphicData uri="http://schemas.openxmlformats.org/drawingml/2006/table">
            <a:tbl>
              <a:tblPr/>
              <a:tblGrid>
                <a:gridCol w="3131593">
                  <a:extLst>
                    <a:ext uri="{9D8B030D-6E8A-4147-A177-3AD203B41FA5}">
                      <a16:colId xmlns="" xmlns:a16="http://schemas.microsoft.com/office/drawing/2014/main" val="796744742"/>
                    </a:ext>
                  </a:extLst>
                </a:gridCol>
                <a:gridCol w="922176">
                  <a:extLst>
                    <a:ext uri="{9D8B030D-6E8A-4147-A177-3AD203B41FA5}">
                      <a16:colId xmlns="" xmlns:a16="http://schemas.microsoft.com/office/drawing/2014/main" val="3017058312"/>
                    </a:ext>
                  </a:extLst>
                </a:gridCol>
                <a:gridCol w="943719">
                  <a:extLst>
                    <a:ext uri="{9D8B030D-6E8A-4147-A177-3AD203B41FA5}">
                      <a16:colId xmlns="" xmlns:a16="http://schemas.microsoft.com/office/drawing/2014/main" val="2013047948"/>
                    </a:ext>
                  </a:extLst>
                </a:gridCol>
                <a:gridCol w="1071514">
                  <a:extLst>
                    <a:ext uri="{9D8B030D-6E8A-4147-A177-3AD203B41FA5}">
                      <a16:colId xmlns="" xmlns:a16="http://schemas.microsoft.com/office/drawing/2014/main" val="2890214496"/>
                    </a:ext>
                  </a:extLst>
                </a:gridCol>
                <a:gridCol w="973211">
                  <a:extLst>
                    <a:ext uri="{9D8B030D-6E8A-4147-A177-3AD203B41FA5}">
                      <a16:colId xmlns="" xmlns:a16="http://schemas.microsoft.com/office/drawing/2014/main" val="2168588802"/>
                    </a:ext>
                  </a:extLst>
                </a:gridCol>
                <a:gridCol w="1218970">
                  <a:extLst>
                    <a:ext uri="{9D8B030D-6E8A-4147-A177-3AD203B41FA5}">
                      <a16:colId xmlns="" xmlns:a16="http://schemas.microsoft.com/office/drawing/2014/main" val="1145434171"/>
                    </a:ext>
                  </a:extLst>
                </a:gridCol>
                <a:gridCol w="1081345">
                  <a:extLst>
                    <a:ext uri="{9D8B030D-6E8A-4147-A177-3AD203B41FA5}">
                      <a16:colId xmlns="" xmlns:a16="http://schemas.microsoft.com/office/drawing/2014/main" val="681431263"/>
                    </a:ext>
                  </a:extLst>
                </a:gridCol>
                <a:gridCol w="1022361">
                  <a:extLst>
                    <a:ext uri="{9D8B030D-6E8A-4147-A177-3AD203B41FA5}">
                      <a16:colId xmlns="" xmlns:a16="http://schemas.microsoft.com/office/drawing/2014/main" val="1431738636"/>
                    </a:ext>
                  </a:extLst>
                </a:gridCol>
                <a:gridCol w="904398">
                  <a:extLst>
                    <a:ext uri="{9D8B030D-6E8A-4147-A177-3AD203B41FA5}">
                      <a16:colId xmlns="" xmlns:a16="http://schemas.microsoft.com/office/drawing/2014/main" val="4144950574"/>
                    </a:ext>
                  </a:extLst>
                </a:gridCol>
                <a:gridCol w="922712">
                  <a:extLst>
                    <a:ext uri="{9D8B030D-6E8A-4147-A177-3AD203B41FA5}">
                      <a16:colId xmlns="" xmlns:a16="http://schemas.microsoft.com/office/drawing/2014/main" val="404836131"/>
                    </a:ext>
                  </a:extLst>
                </a:gridCol>
              </a:tblGrid>
              <a:tr h="490525">
                <a:tc rowSpan="2">
                  <a:txBody>
                    <a:bodyPr/>
                    <a:lstStyle/>
                    <a:p>
                      <a:pPr algn="ctr" fontAlgn="ctr"/>
                      <a:r>
                        <a:rPr lang="ru-RU" sz="1800" b="1" i="0" u="none" strike="noStrike" dirty="0">
                          <a:solidFill>
                            <a:srgbClr val="000000"/>
                          </a:solidFill>
                          <a:effectLst/>
                          <a:latin typeface="Arial Black" panose="020B0A04020102020204" pitchFamily="34" charset="0"/>
                        </a:rPr>
                        <a:t>ОО</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a:txBody>
                    <a:bodyPr/>
                    <a:lstStyle/>
                    <a:p>
                      <a:pPr algn="ctr" fontAlgn="ctr"/>
                      <a:r>
                        <a:rPr lang="ru-RU" sz="1800" b="1" i="0" u="none" strike="noStrike" dirty="0">
                          <a:solidFill>
                            <a:srgbClr val="000000"/>
                          </a:solidFill>
                          <a:effectLst/>
                          <a:latin typeface="Arial Black" panose="020B0A04020102020204" pitchFamily="34" charset="0"/>
                        </a:rPr>
                        <a:t>Всего </a:t>
                      </a:r>
                      <a:r>
                        <a:rPr lang="ru-RU" sz="1800" b="1" i="0" u="none" strike="noStrike" dirty="0" err="1">
                          <a:solidFill>
                            <a:srgbClr val="000000"/>
                          </a:solidFill>
                          <a:effectLst/>
                          <a:latin typeface="Arial Black" panose="020B0A04020102020204" pitchFamily="34" charset="0"/>
                        </a:rPr>
                        <a:t>участ</a:t>
                      </a:r>
                      <a:r>
                        <a:rPr lang="ru-RU" sz="1800" b="1" i="0" u="none" strike="noStrike" dirty="0">
                          <a:solidFill>
                            <a:srgbClr val="000000"/>
                          </a:solidFill>
                          <a:effectLst/>
                          <a:latin typeface="Arial Black" panose="020B0A04020102020204" pitchFamily="34" charset="0"/>
                        </a:rPr>
                        <a:t>-ников</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a:solidFill>
                            <a:srgbClr val="000000"/>
                          </a:solidFill>
                          <a:effectLst/>
                          <a:latin typeface="Arial Black" panose="020B0A04020102020204" pitchFamily="34" charset="0"/>
                        </a:rPr>
                        <a:t>Оценка "5"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lnL w="635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2956664961"/>
                  </a:ext>
                </a:extLst>
              </a:tr>
              <a:tr h="617254">
                <a:tc vMerge="1">
                  <a:txBody>
                    <a:bodyPr/>
                    <a:lstStyle/>
                    <a:p>
                      <a:endParaRPr lang="ru-RU"/>
                    </a:p>
                  </a:txBody>
                  <a:tcPr/>
                </a:tc>
                <a:tc vMerge="1">
                  <a:txBody>
                    <a:bodyPr/>
                    <a:lstStyle/>
                    <a:p>
                      <a:endParaRPr lang="ru-RU"/>
                    </a:p>
                  </a:txBody>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715219142"/>
                  </a:ext>
                </a:extLst>
              </a:tr>
              <a:tr h="368161">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1,75</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40</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70,18</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49,12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3,51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20932656"/>
                  </a:ext>
                </a:extLst>
              </a:tr>
            </a:tbl>
          </a:graphicData>
        </a:graphic>
      </p:graphicFrame>
      <p:sp>
        <p:nvSpPr>
          <p:cNvPr id="8" name="Прямоугольник 7">
            <a:extLst>
              <a:ext uri="{FF2B5EF4-FFF2-40B4-BE49-F238E27FC236}">
                <a16:creationId xmlns="" xmlns:a16="http://schemas.microsoft.com/office/drawing/2014/main" id="{3FDBB147-71DD-9C60-CBF5-F20A015C4C7B}"/>
              </a:ext>
            </a:extLst>
          </p:cNvPr>
          <p:cNvSpPr/>
          <p:nvPr/>
        </p:nvSpPr>
        <p:spPr>
          <a:xfrm>
            <a:off x="0" y="4818747"/>
            <a:ext cx="8553157" cy="5693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31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ОГЭ</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2023 (ОБЩЕСТВОЗНАНИЕ)</a:t>
            </a:r>
          </a:p>
        </p:txBody>
      </p:sp>
      <p:graphicFrame>
        <p:nvGraphicFramePr>
          <p:cNvPr id="10" name="Таблица 9">
            <a:extLst>
              <a:ext uri="{FF2B5EF4-FFF2-40B4-BE49-F238E27FC236}">
                <a16:creationId xmlns="" xmlns:a16="http://schemas.microsoft.com/office/drawing/2014/main" id="{8396E767-99AF-48B4-7388-044E2334F94C}"/>
              </a:ext>
            </a:extLst>
          </p:cNvPr>
          <p:cNvGraphicFramePr>
            <a:graphicFrameLocks noGrp="1"/>
          </p:cNvGraphicFramePr>
          <p:nvPr>
            <p:extLst>
              <p:ext uri="{D42A27DB-BD31-4B8C-83A1-F6EECF244321}">
                <p14:modId xmlns="" xmlns:p14="http://schemas.microsoft.com/office/powerpoint/2010/main" val="2390934302"/>
              </p:ext>
            </p:extLst>
          </p:nvPr>
        </p:nvGraphicFramePr>
        <p:xfrm>
          <a:off x="1" y="5375612"/>
          <a:ext cx="12191999" cy="1482388"/>
        </p:xfrm>
        <a:graphic>
          <a:graphicData uri="http://schemas.openxmlformats.org/drawingml/2006/table">
            <a:tbl>
              <a:tblPr/>
              <a:tblGrid>
                <a:gridCol w="3131595">
                  <a:extLst>
                    <a:ext uri="{9D8B030D-6E8A-4147-A177-3AD203B41FA5}">
                      <a16:colId xmlns="" xmlns:a16="http://schemas.microsoft.com/office/drawing/2014/main" val="796744742"/>
                    </a:ext>
                  </a:extLst>
                </a:gridCol>
                <a:gridCol w="922176">
                  <a:extLst>
                    <a:ext uri="{9D8B030D-6E8A-4147-A177-3AD203B41FA5}">
                      <a16:colId xmlns="" xmlns:a16="http://schemas.microsoft.com/office/drawing/2014/main" val="3017058312"/>
                    </a:ext>
                  </a:extLst>
                </a:gridCol>
                <a:gridCol w="943719">
                  <a:extLst>
                    <a:ext uri="{9D8B030D-6E8A-4147-A177-3AD203B41FA5}">
                      <a16:colId xmlns="" xmlns:a16="http://schemas.microsoft.com/office/drawing/2014/main" val="2013047948"/>
                    </a:ext>
                  </a:extLst>
                </a:gridCol>
                <a:gridCol w="1071513">
                  <a:extLst>
                    <a:ext uri="{9D8B030D-6E8A-4147-A177-3AD203B41FA5}">
                      <a16:colId xmlns="" xmlns:a16="http://schemas.microsoft.com/office/drawing/2014/main" val="2890214496"/>
                    </a:ext>
                  </a:extLst>
                </a:gridCol>
                <a:gridCol w="973210">
                  <a:extLst>
                    <a:ext uri="{9D8B030D-6E8A-4147-A177-3AD203B41FA5}">
                      <a16:colId xmlns="" xmlns:a16="http://schemas.microsoft.com/office/drawing/2014/main" val="2168588802"/>
                    </a:ext>
                  </a:extLst>
                </a:gridCol>
                <a:gridCol w="1218970">
                  <a:extLst>
                    <a:ext uri="{9D8B030D-6E8A-4147-A177-3AD203B41FA5}">
                      <a16:colId xmlns="" xmlns:a16="http://schemas.microsoft.com/office/drawing/2014/main" val="1145434171"/>
                    </a:ext>
                  </a:extLst>
                </a:gridCol>
                <a:gridCol w="1081345">
                  <a:extLst>
                    <a:ext uri="{9D8B030D-6E8A-4147-A177-3AD203B41FA5}">
                      <a16:colId xmlns="" xmlns:a16="http://schemas.microsoft.com/office/drawing/2014/main" val="681431263"/>
                    </a:ext>
                  </a:extLst>
                </a:gridCol>
                <a:gridCol w="1022361">
                  <a:extLst>
                    <a:ext uri="{9D8B030D-6E8A-4147-A177-3AD203B41FA5}">
                      <a16:colId xmlns="" xmlns:a16="http://schemas.microsoft.com/office/drawing/2014/main" val="1431738636"/>
                    </a:ext>
                  </a:extLst>
                </a:gridCol>
                <a:gridCol w="904398">
                  <a:extLst>
                    <a:ext uri="{9D8B030D-6E8A-4147-A177-3AD203B41FA5}">
                      <a16:colId xmlns="" xmlns:a16="http://schemas.microsoft.com/office/drawing/2014/main" val="4144950574"/>
                    </a:ext>
                  </a:extLst>
                </a:gridCol>
                <a:gridCol w="922712">
                  <a:extLst>
                    <a:ext uri="{9D8B030D-6E8A-4147-A177-3AD203B41FA5}">
                      <a16:colId xmlns="" xmlns:a16="http://schemas.microsoft.com/office/drawing/2014/main" val="404836131"/>
                    </a:ext>
                  </a:extLst>
                </a:gridCol>
              </a:tblGrid>
              <a:tr h="386152">
                <a:tc rowSpan="2">
                  <a:txBody>
                    <a:bodyPr/>
                    <a:lstStyle/>
                    <a:p>
                      <a:pPr algn="ctr" fontAlgn="ctr"/>
                      <a:r>
                        <a:rPr lang="ru-RU" sz="1800" b="1" i="0" u="none" strike="noStrike" dirty="0">
                          <a:solidFill>
                            <a:srgbClr val="000000"/>
                          </a:solidFill>
                          <a:effectLst/>
                          <a:latin typeface="Arial Black" panose="020B0A04020102020204" pitchFamily="34" charset="0"/>
                        </a:rPr>
                        <a:t>ОО</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a:txBody>
                    <a:bodyPr/>
                    <a:lstStyle/>
                    <a:p>
                      <a:pPr algn="ctr" fontAlgn="ctr"/>
                      <a:r>
                        <a:rPr lang="ru-RU" sz="1800" b="1" i="0" u="none" strike="noStrike" dirty="0">
                          <a:solidFill>
                            <a:srgbClr val="000000"/>
                          </a:solidFill>
                          <a:effectLst/>
                          <a:latin typeface="Arial Black" panose="020B0A04020102020204" pitchFamily="34" charset="0"/>
                        </a:rPr>
                        <a:t>Всего </a:t>
                      </a:r>
                      <a:r>
                        <a:rPr lang="ru-RU" sz="1800" b="1" i="0" u="none" strike="noStrike" dirty="0" err="1">
                          <a:solidFill>
                            <a:srgbClr val="000000"/>
                          </a:solidFill>
                          <a:effectLst/>
                          <a:latin typeface="Arial Black" panose="020B0A04020102020204" pitchFamily="34" charset="0"/>
                        </a:rPr>
                        <a:t>участ</a:t>
                      </a:r>
                      <a:r>
                        <a:rPr lang="ru-RU" sz="1800" b="1" i="0" u="none" strike="noStrike" dirty="0">
                          <a:solidFill>
                            <a:srgbClr val="000000"/>
                          </a:solidFill>
                          <a:effectLst/>
                          <a:latin typeface="Arial Black" panose="020B0A04020102020204" pitchFamily="34" charset="0"/>
                        </a:rPr>
                        <a:t>-ников</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a:solidFill>
                            <a:srgbClr val="000000"/>
                          </a:solidFill>
                          <a:effectLst/>
                          <a:latin typeface="Arial Black" panose="020B0A04020102020204" pitchFamily="34" charset="0"/>
                        </a:rPr>
                        <a:t>Оценка "5"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lnL w="635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2956664961"/>
                  </a:ext>
                </a:extLst>
              </a:tr>
              <a:tr h="751431">
                <a:tc vMerge="1">
                  <a:txBody>
                    <a:bodyPr/>
                    <a:lstStyle/>
                    <a:p>
                      <a:endParaRPr lang="ru-RU"/>
                    </a:p>
                  </a:txBody>
                  <a:tcPr/>
                </a:tc>
                <a:tc vMerge="1">
                  <a:txBody>
                    <a:bodyPr/>
                    <a:lstStyle/>
                    <a:p>
                      <a:endParaRPr lang="ru-RU"/>
                    </a:p>
                  </a:txBody>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715219142"/>
                  </a:ext>
                </a:extLst>
              </a:tr>
              <a:tr h="344118">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53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3,77</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40</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75,5</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16,98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3,77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593900988"/>
                  </a:ext>
                </a:extLst>
              </a:tr>
            </a:tbl>
          </a:graphicData>
        </a:graphic>
      </p:graphicFrame>
      <p:sp>
        <p:nvSpPr>
          <p:cNvPr id="9" name="Прямоугольник 8"/>
          <p:cNvSpPr/>
          <p:nvPr/>
        </p:nvSpPr>
        <p:spPr>
          <a:xfrm>
            <a:off x="317500" y="176024"/>
            <a:ext cx="11264900" cy="738664"/>
          </a:xfrm>
          <a:prstGeom prst="rect">
            <a:avLst/>
          </a:prstGeom>
        </p:spPr>
        <p:txBody>
          <a:bodyPr wrap="square">
            <a:spAutoFit/>
          </a:bodyPr>
          <a:lstStyle/>
          <a:p>
            <a:pPr algn="ctr"/>
            <a:r>
              <a:rPr lang="ru-RU" sz="2400" b="1" dirty="0" smtClean="0">
                <a:latin typeface="Times New Roman" pitchFamily="18" charset="0"/>
                <a:cs typeface="Times New Roman" pitchFamily="18" charset="0"/>
              </a:rPr>
              <a:t>Государственная итоговая аттестация за 2022–2023уч.г.</a:t>
            </a:r>
            <a:r>
              <a:rPr lang="ru-RU" sz="1050" dirty="0" smtClean="0"/>
              <a:t/>
            </a:r>
            <a:br>
              <a:rPr lang="ru-RU" sz="1050" dirty="0" smtClean="0"/>
            </a:br>
            <a:endParaRPr lang="ru-RU" dirty="0"/>
          </a:p>
        </p:txBody>
      </p:sp>
      <p:sp>
        <p:nvSpPr>
          <p:cNvPr id="12" name="Заголовок 1"/>
          <p:cNvSpPr>
            <a:spLocks noGrp="1"/>
          </p:cNvSpPr>
          <p:nvPr>
            <p:ph type="title"/>
          </p:nvPr>
        </p:nvSpPr>
        <p:spPr>
          <a:xfrm>
            <a:off x="0" y="555172"/>
            <a:ext cx="10802257" cy="500742"/>
          </a:xfrm>
        </p:spPr>
        <p:txBody>
          <a:bodyPr>
            <a:normAutofit fontScale="90000"/>
          </a:bodyPr>
          <a:lstStyle/>
          <a:p>
            <a:pPr algn="ctr"/>
            <a:r>
              <a:rPr lang="ru-RU" sz="2000" b="1" dirty="0" smtClean="0">
                <a:latin typeface="Times New Roman" pitchFamily="18" charset="0"/>
                <a:cs typeface="Times New Roman" pitchFamily="18" charset="0"/>
              </a:rPr>
              <a:t>ОГЭ (основной государственный экзамен) — форма государственной итоговой аттестации школьников по программам общего образования.</a:t>
            </a:r>
            <a:endParaRPr lang="ru-RU" sz="2000" b="1" dirty="0">
              <a:latin typeface="Times New Roman" pitchFamily="18" charset="0"/>
              <a:cs typeface="Times New Roman" pitchFamily="18" charset="0"/>
            </a:endParaRPr>
          </a:p>
        </p:txBody>
      </p:sp>
      <p:sp>
        <p:nvSpPr>
          <p:cNvPr id="13" name="Прямоугольник 12"/>
          <p:cNvSpPr/>
          <p:nvPr/>
        </p:nvSpPr>
        <p:spPr>
          <a:xfrm>
            <a:off x="0" y="0"/>
            <a:ext cx="1192955" cy="461665"/>
          </a:xfrm>
          <a:prstGeom prst="rect">
            <a:avLst/>
          </a:prstGeom>
        </p:spPr>
        <p:txBody>
          <a:bodyPr wrap="non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ГИА-9</a:t>
            </a:r>
            <a:endParaRPr lang="ru-RU" sz="2400" dirty="0"/>
          </a:p>
        </p:txBody>
      </p:sp>
    </p:spTree>
    <p:extLst>
      <p:ext uri="{BB962C8B-B14F-4D97-AF65-F5344CB8AC3E}">
        <p14:creationId xmlns="" xmlns:p14="http://schemas.microsoft.com/office/powerpoint/2010/main" val="3381043394"/>
      </p:ext>
    </p:extLst>
  </p:cSld>
  <p:clrMapOvr>
    <a:masterClrMapping/>
  </p:clrMapOvr>
  <p:transition advTm="7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1\Downloads\gerb.bmp"/>
          <p:cNvPicPr>
            <a:picLocks noChangeAspect="1" noChangeArrowheads="1"/>
          </p:cNvPicPr>
          <p:nvPr/>
        </p:nvPicPr>
        <p:blipFill>
          <a:blip r:embed="rId3" cstate="print"/>
          <a:srcRect/>
          <a:stretch>
            <a:fillRect/>
          </a:stretch>
        </p:blipFill>
        <p:spPr bwMode="auto">
          <a:xfrm>
            <a:off x="10397614" y="0"/>
            <a:ext cx="1794386" cy="1541844"/>
          </a:xfrm>
          <a:prstGeom prst="rect">
            <a:avLst/>
          </a:prstGeom>
          <a:noFill/>
        </p:spPr>
      </p:pic>
      <p:graphicFrame>
        <p:nvGraphicFramePr>
          <p:cNvPr id="4" name="Таблица 3">
            <a:extLst>
              <a:ext uri="{FF2B5EF4-FFF2-40B4-BE49-F238E27FC236}">
                <a16:creationId xmlns="" xmlns:a16="http://schemas.microsoft.com/office/drawing/2014/main" id="{8396E767-99AF-48B4-7388-044E2334F94C}"/>
              </a:ext>
            </a:extLst>
          </p:cNvPr>
          <p:cNvGraphicFramePr>
            <a:graphicFrameLocks noGrp="1"/>
          </p:cNvGraphicFramePr>
          <p:nvPr>
            <p:extLst>
              <p:ext uri="{D42A27DB-BD31-4B8C-83A1-F6EECF244321}">
                <p14:modId xmlns="" xmlns:p14="http://schemas.microsoft.com/office/powerpoint/2010/main" val="1685788712"/>
              </p:ext>
            </p:extLst>
          </p:nvPr>
        </p:nvGraphicFramePr>
        <p:xfrm>
          <a:off x="0" y="1216012"/>
          <a:ext cx="12192001" cy="1325374"/>
        </p:xfrm>
        <a:graphic>
          <a:graphicData uri="http://schemas.openxmlformats.org/drawingml/2006/table">
            <a:tbl>
              <a:tblPr/>
              <a:tblGrid>
                <a:gridCol w="3131596">
                  <a:extLst>
                    <a:ext uri="{9D8B030D-6E8A-4147-A177-3AD203B41FA5}">
                      <a16:colId xmlns="" xmlns:a16="http://schemas.microsoft.com/office/drawing/2014/main" val="796744742"/>
                    </a:ext>
                  </a:extLst>
                </a:gridCol>
                <a:gridCol w="922176">
                  <a:extLst>
                    <a:ext uri="{9D8B030D-6E8A-4147-A177-3AD203B41FA5}">
                      <a16:colId xmlns="" xmlns:a16="http://schemas.microsoft.com/office/drawing/2014/main" val="3017058312"/>
                    </a:ext>
                  </a:extLst>
                </a:gridCol>
                <a:gridCol w="943719">
                  <a:extLst>
                    <a:ext uri="{9D8B030D-6E8A-4147-A177-3AD203B41FA5}">
                      <a16:colId xmlns="" xmlns:a16="http://schemas.microsoft.com/office/drawing/2014/main" val="2013047948"/>
                    </a:ext>
                  </a:extLst>
                </a:gridCol>
                <a:gridCol w="1071514">
                  <a:extLst>
                    <a:ext uri="{9D8B030D-6E8A-4147-A177-3AD203B41FA5}">
                      <a16:colId xmlns="" xmlns:a16="http://schemas.microsoft.com/office/drawing/2014/main" val="2890214496"/>
                    </a:ext>
                  </a:extLst>
                </a:gridCol>
                <a:gridCol w="973210">
                  <a:extLst>
                    <a:ext uri="{9D8B030D-6E8A-4147-A177-3AD203B41FA5}">
                      <a16:colId xmlns="" xmlns:a16="http://schemas.microsoft.com/office/drawing/2014/main" val="2168588802"/>
                    </a:ext>
                  </a:extLst>
                </a:gridCol>
                <a:gridCol w="1218970">
                  <a:extLst>
                    <a:ext uri="{9D8B030D-6E8A-4147-A177-3AD203B41FA5}">
                      <a16:colId xmlns="" xmlns:a16="http://schemas.microsoft.com/office/drawing/2014/main" val="1145434171"/>
                    </a:ext>
                  </a:extLst>
                </a:gridCol>
                <a:gridCol w="1081345">
                  <a:extLst>
                    <a:ext uri="{9D8B030D-6E8A-4147-A177-3AD203B41FA5}">
                      <a16:colId xmlns="" xmlns:a16="http://schemas.microsoft.com/office/drawing/2014/main" val="681431263"/>
                    </a:ext>
                  </a:extLst>
                </a:gridCol>
                <a:gridCol w="1022361">
                  <a:extLst>
                    <a:ext uri="{9D8B030D-6E8A-4147-A177-3AD203B41FA5}">
                      <a16:colId xmlns="" xmlns:a16="http://schemas.microsoft.com/office/drawing/2014/main" val="1431738636"/>
                    </a:ext>
                  </a:extLst>
                </a:gridCol>
                <a:gridCol w="904398">
                  <a:extLst>
                    <a:ext uri="{9D8B030D-6E8A-4147-A177-3AD203B41FA5}">
                      <a16:colId xmlns="" xmlns:a16="http://schemas.microsoft.com/office/drawing/2014/main" val="4144950574"/>
                    </a:ext>
                  </a:extLst>
                </a:gridCol>
                <a:gridCol w="922712">
                  <a:extLst>
                    <a:ext uri="{9D8B030D-6E8A-4147-A177-3AD203B41FA5}">
                      <a16:colId xmlns="" xmlns:a16="http://schemas.microsoft.com/office/drawing/2014/main" val="404836131"/>
                    </a:ext>
                  </a:extLst>
                </a:gridCol>
              </a:tblGrid>
              <a:tr h="332853">
                <a:tc rowSpan="2">
                  <a:txBody>
                    <a:bodyPr/>
                    <a:lstStyle/>
                    <a:p>
                      <a:pPr algn="ctr" fontAlgn="ctr"/>
                      <a:r>
                        <a:rPr lang="ru-RU" sz="1800" b="1" i="0" u="none" strike="noStrike" dirty="0">
                          <a:solidFill>
                            <a:srgbClr val="000000"/>
                          </a:solidFill>
                          <a:effectLst/>
                          <a:latin typeface="Arial Black" panose="020B0A04020102020204" pitchFamily="34" charset="0"/>
                        </a:rPr>
                        <a:t>ОО</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a:txBody>
                    <a:bodyPr/>
                    <a:lstStyle/>
                    <a:p>
                      <a:pPr algn="ctr" fontAlgn="ctr"/>
                      <a:r>
                        <a:rPr lang="ru-RU" sz="1800" b="1" i="0" u="none" strike="noStrike" dirty="0">
                          <a:solidFill>
                            <a:srgbClr val="000000"/>
                          </a:solidFill>
                          <a:effectLst/>
                          <a:latin typeface="Arial Black" panose="020B0A04020102020204" pitchFamily="34" charset="0"/>
                        </a:rPr>
                        <a:t>Всего </a:t>
                      </a:r>
                      <a:r>
                        <a:rPr lang="ru-RU" sz="1800" b="1" i="0" u="none" strike="noStrike" dirty="0" err="1">
                          <a:solidFill>
                            <a:srgbClr val="000000"/>
                          </a:solidFill>
                          <a:effectLst/>
                          <a:latin typeface="Arial Black" panose="020B0A04020102020204" pitchFamily="34" charset="0"/>
                        </a:rPr>
                        <a:t>участ</a:t>
                      </a:r>
                      <a:r>
                        <a:rPr lang="ru-RU" sz="1800" b="1" i="0" u="none" strike="noStrike" dirty="0">
                          <a:solidFill>
                            <a:srgbClr val="000000"/>
                          </a:solidFill>
                          <a:effectLst/>
                          <a:latin typeface="Arial Black" panose="020B0A04020102020204" pitchFamily="34" charset="0"/>
                        </a:rPr>
                        <a:t>-ников</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lnL w="6350" cap="flat" cmpd="sng" algn="ctr">
                      <a:solidFill>
                        <a:srgbClr val="000000"/>
                      </a:solidFill>
                      <a:prstDash val="solid"/>
                      <a:round/>
                      <a:headEnd type="none" w="med" len="med"/>
                      <a:tailEnd type="none" w="med" len="med"/>
                    </a:lnL>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a:solidFill>
                            <a:srgbClr val="000000"/>
                          </a:solidFill>
                          <a:effectLst/>
                          <a:latin typeface="Arial Black" panose="020B0A04020102020204" pitchFamily="34" charset="0"/>
                        </a:rPr>
                        <a:t>Оценка "5"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lnL w="635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2956664961"/>
                  </a:ext>
                </a:extLst>
              </a:tr>
              <a:tr h="647716">
                <a:tc vMerge="1">
                  <a:txBody>
                    <a:bodyPr/>
                    <a:lstStyle/>
                    <a:p>
                      <a:endParaRPr lang="ru-RU"/>
                    </a:p>
                  </a:txBody>
                  <a:tcPr/>
                </a:tc>
                <a:tc vMerge="1">
                  <a:txBody>
                    <a:bodyPr/>
                    <a:lstStyle/>
                    <a:p>
                      <a:endParaRPr lang="ru-RU"/>
                    </a:p>
                  </a:txBody>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715219142"/>
                  </a:ext>
                </a:extLst>
              </a:tr>
              <a:tr h="342437">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5,56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38,89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5,56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403196102"/>
                  </a:ext>
                </a:extLst>
              </a:tr>
            </a:tbl>
          </a:graphicData>
        </a:graphic>
      </p:graphicFrame>
      <p:sp>
        <p:nvSpPr>
          <p:cNvPr id="5" name="Прямоугольник 4">
            <a:extLst>
              <a:ext uri="{FF2B5EF4-FFF2-40B4-BE49-F238E27FC236}">
                <a16:creationId xmlns="" xmlns:a16="http://schemas.microsoft.com/office/drawing/2014/main" id="{3FDBB147-71DD-9C60-CBF5-F20A015C4C7B}"/>
              </a:ext>
            </a:extLst>
          </p:cNvPr>
          <p:cNvSpPr/>
          <p:nvPr/>
        </p:nvSpPr>
        <p:spPr>
          <a:xfrm>
            <a:off x="0" y="758808"/>
            <a:ext cx="8553157" cy="5693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31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ОГЭ</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2023 (БИОЛОГИЯ)</a:t>
            </a:r>
            <a:r>
              <a:rPr kumimoji="0" lang="en-US"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a:t>
            </a:r>
            <a:endPar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endParaRPr>
          </a:p>
        </p:txBody>
      </p:sp>
      <p:sp>
        <p:nvSpPr>
          <p:cNvPr id="2" name="Прямоугольник 1">
            <a:extLst>
              <a:ext uri="{FF2B5EF4-FFF2-40B4-BE49-F238E27FC236}">
                <a16:creationId xmlns="" xmlns:a16="http://schemas.microsoft.com/office/drawing/2014/main" id="{D42EAB91-6057-2FD8-045B-F2A1B4A7A264}"/>
              </a:ext>
            </a:extLst>
          </p:cNvPr>
          <p:cNvSpPr/>
          <p:nvPr/>
        </p:nvSpPr>
        <p:spPr>
          <a:xfrm>
            <a:off x="11049711" y="6502736"/>
            <a:ext cx="536896" cy="355264"/>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14</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6" name="Прямоугольник 5">
            <a:extLst>
              <a:ext uri="{FF2B5EF4-FFF2-40B4-BE49-F238E27FC236}">
                <a16:creationId xmlns="" xmlns:a16="http://schemas.microsoft.com/office/drawing/2014/main" id="{3FDBB147-71DD-9C60-CBF5-F20A015C4C7B}"/>
              </a:ext>
            </a:extLst>
          </p:cNvPr>
          <p:cNvSpPr/>
          <p:nvPr/>
        </p:nvSpPr>
        <p:spPr>
          <a:xfrm>
            <a:off x="0" y="2654296"/>
            <a:ext cx="8553157" cy="5693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31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ОГЭ</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2023</a:t>
            </a:r>
            <a:r>
              <a:rPr kumimoji="0" lang="en-US"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(ИСТОРИЯ)</a:t>
            </a:r>
          </a:p>
        </p:txBody>
      </p:sp>
      <p:graphicFrame>
        <p:nvGraphicFramePr>
          <p:cNvPr id="7" name="Таблица 6">
            <a:extLst>
              <a:ext uri="{FF2B5EF4-FFF2-40B4-BE49-F238E27FC236}">
                <a16:creationId xmlns="" xmlns:a16="http://schemas.microsoft.com/office/drawing/2014/main" id="{8396E767-99AF-48B4-7388-044E2334F94C}"/>
              </a:ext>
            </a:extLst>
          </p:cNvPr>
          <p:cNvGraphicFramePr>
            <a:graphicFrameLocks noGrp="1"/>
          </p:cNvGraphicFramePr>
          <p:nvPr>
            <p:extLst>
              <p:ext uri="{D42A27DB-BD31-4B8C-83A1-F6EECF244321}">
                <p14:modId xmlns="" xmlns:p14="http://schemas.microsoft.com/office/powerpoint/2010/main" val="8016408"/>
              </p:ext>
            </p:extLst>
          </p:nvPr>
        </p:nvGraphicFramePr>
        <p:xfrm>
          <a:off x="0" y="3098800"/>
          <a:ext cx="12192000" cy="1175385"/>
        </p:xfrm>
        <a:graphic>
          <a:graphicData uri="http://schemas.openxmlformats.org/drawingml/2006/table">
            <a:tbl>
              <a:tblPr/>
              <a:tblGrid>
                <a:gridCol w="3131595">
                  <a:extLst>
                    <a:ext uri="{9D8B030D-6E8A-4147-A177-3AD203B41FA5}">
                      <a16:colId xmlns="" xmlns:a16="http://schemas.microsoft.com/office/drawing/2014/main" val="796744742"/>
                    </a:ext>
                  </a:extLst>
                </a:gridCol>
                <a:gridCol w="922176">
                  <a:extLst>
                    <a:ext uri="{9D8B030D-6E8A-4147-A177-3AD203B41FA5}">
                      <a16:colId xmlns="" xmlns:a16="http://schemas.microsoft.com/office/drawing/2014/main" val="3017058312"/>
                    </a:ext>
                  </a:extLst>
                </a:gridCol>
                <a:gridCol w="943719">
                  <a:extLst>
                    <a:ext uri="{9D8B030D-6E8A-4147-A177-3AD203B41FA5}">
                      <a16:colId xmlns="" xmlns:a16="http://schemas.microsoft.com/office/drawing/2014/main" val="2013047948"/>
                    </a:ext>
                  </a:extLst>
                </a:gridCol>
                <a:gridCol w="1071514">
                  <a:extLst>
                    <a:ext uri="{9D8B030D-6E8A-4147-A177-3AD203B41FA5}">
                      <a16:colId xmlns="" xmlns:a16="http://schemas.microsoft.com/office/drawing/2014/main" val="2890214496"/>
                    </a:ext>
                  </a:extLst>
                </a:gridCol>
                <a:gridCol w="973210">
                  <a:extLst>
                    <a:ext uri="{9D8B030D-6E8A-4147-A177-3AD203B41FA5}">
                      <a16:colId xmlns="" xmlns:a16="http://schemas.microsoft.com/office/drawing/2014/main" val="2168588802"/>
                    </a:ext>
                  </a:extLst>
                </a:gridCol>
                <a:gridCol w="1218970">
                  <a:extLst>
                    <a:ext uri="{9D8B030D-6E8A-4147-A177-3AD203B41FA5}">
                      <a16:colId xmlns="" xmlns:a16="http://schemas.microsoft.com/office/drawing/2014/main" val="1145434171"/>
                    </a:ext>
                  </a:extLst>
                </a:gridCol>
                <a:gridCol w="1081345">
                  <a:extLst>
                    <a:ext uri="{9D8B030D-6E8A-4147-A177-3AD203B41FA5}">
                      <a16:colId xmlns="" xmlns:a16="http://schemas.microsoft.com/office/drawing/2014/main" val="681431263"/>
                    </a:ext>
                  </a:extLst>
                </a:gridCol>
                <a:gridCol w="1022361">
                  <a:extLst>
                    <a:ext uri="{9D8B030D-6E8A-4147-A177-3AD203B41FA5}">
                      <a16:colId xmlns="" xmlns:a16="http://schemas.microsoft.com/office/drawing/2014/main" val="1431738636"/>
                    </a:ext>
                  </a:extLst>
                </a:gridCol>
                <a:gridCol w="904398">
                  <a:extLst>
                    <a:ext uri="{9D8B030D-6E8A-4147-A177-3AD203B41FA5}">
                      <a16:colId xmlns="" xmlns:a16="http://schemas.microsoft.com/office/drawing/2014/main" val="4144950574"/>
                    </a:ext>
                  </a:extLst>
                </a:gridCol>
                <a:gridCol w="922712">
                  <a:extLst>
                    <a:ext uri="{9D8B030D-6E8A-4147-A177-3AD203B41FA5}">
                      <a16:colId xmlns="" xmlns:a16="http://schemas.microsoft.com/office/drawing/2014/main" val="404836131"/>
                    </a:ext>
                  </a:extLst>
                </a:gridCol>
              </a:tblGrid>
              <a:tr h="262518">
                <a:tc rowSpan="2">
                  <a:txBody>
                    <a:bodyPr/>
                    <a:lstStyle/>
                    <a:p>
                      <a:pPr algn="ctr" fontAlgn="ctr"/>
                      <a:r>
                        <a:rPr lang="ru-RU" sz="1800" b="1" i="0" u="none" strike="noStrike" dirty="0">
                          <a:solidFill>
                            <a:srgbClr val="000000"/>
                          </a:solidFill>
                          <a:effectLst/>
                          <a:latin typeface="Arial Black" panose="020B0A04020102020204" pitchFamily="34" charset="0"/>
                        </a:rPr>
                        <a:t>ОО</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a:txBody>
                    <a:bodyPr/>
                    <a:lstStyle/>
                    <a:p>
                      <a:pPr algn="ctr" fontAlgn="ctr"/>
                      <a:r>
                        <a:rPr lang="ru-RU" sz="1800" b="1" i="0" u="none" strike="noStrike" dirty="0">
                          <a:solidFill>
                            <a:srgbClr val="000000"/>
                          </a:solidFill>
                          <a:effectLst/>
                          <a:latin typeface="Arial Black" panose="020B0A04020102020204" pitchFamily="34" charset="0"/>
                        </a:rPr>
                        <a:t>Всего </a:t>
                      </a:r>
                      <a:r>
                        <a:rPr lang="ru-RU" sz="1800" b="1" i="0" u="none" strike="noStrike" dirty="0" err="1">
                          <a:solidFill>
                            <a:srgbClr val="000000"/>
                          </a:solidFill>
                          <a:effectLst/>
                          <a:latin typeface="Arial Black" panose="020B0A04020102020204" pitchFamily="34" charset="0"/>
                        </a:rPr>
                        <a:t>участ</a:t>
                      </a:r>
                      <a:r>
                        <a:rPr lang="ru-RU" sz="1800" b="1" i="0" u="none" strike="noStrike" dirty="0">
                          <a:solidFill>
                            <a:srgbClr val="000000"/>
                          </a:solidFill>
                          <a:effectLst/>
                          <a:latin typeface="Arial Black" panose="020B0A04020102020204" pitchFamily="34" charset="0"/>
                        </a:rPr>
                        <a:t>-ников</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lnL w="6350" cap="flat" cmpd="sng" algn="ctr">
                      <a:solidFill>
                        <a:srgbClr val="000000"/>
                      </a:solidFill>
                      <a:prstDash val="solid"/>
                      <a:round/>
                      <a:headEnd type="none" w="med" len="med"/>
                      <a:tailEnd type="none" w="med" len="med"/>
                    </a:lnL>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lnL w="635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2956664961"/>
                  </a:ext>
                </a:extLst>
              </a:tr>
              <a:tr h="510847">
                <a:tc vMerge="1">
                  <a:txBody>
                    <a:bodyPr/>
                    <a:lstStyle/>
                    <a:p>
                      <a:endParaRPr lang="ru-RU"/>
                    </a:p>
                  </a:txBody>
                  <a:tcPr/>
                </a:tc>
                <a:tc vMerge="1">
                  <a:txBody>
                    <a:bodyPr/>
                    <a:lstStyle/>
                    <a:p>
                      <a:endParaRPr lang="ru-RU"/>
                    </a:p>
                  </a:txBody>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715219142"/>
                  </a:ext>
                </a:extLst>
              </a:tr>
              <a:tr h="321053">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20965369"/>
                  </a:ext>
                </a:extLst>
              </a:tr>
            </a:tbl>
          </a:graphicData>
        </a:graphic>
      </p:graphicFrame>
      <p:sp>
        <p:nvSpPr>
          <p:cNvPr id="8" name="Прямоугольник 7">
            <a:extLst>
              <a:ext uri="{FF2B5EF4-FFF2-40B4-BE49-F238E27FC236}">
                <a16:creationId xmlns="" xmlns:a16="http://schemas.microsoft.com/office/drawing/2014/main" id="{3FDBB147-71DD-9C60-CBF5-F20A015C4C7B}"/>
              </a:ext>
            </a:extLst>
          </p:cNvPr>
          <p:cNvSpPr/>
          <p:nvPr/>
        </p:nvSpPr>
        <p:spPr>
          <a:xfrm>
            <a:off x="0" y="4572008"/>
            <a:ext cx="6423117" cy="5693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31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ОГЭ</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2023</a:t>
            </a:r>
            <a:r>
              <a:rPr kumimoji="0" lang="en-US"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(ГЕОГРАФИЯ)</a:t>
            </a:r>
          </a:p>
        </p:txBody>
      </p:sp>
      <p:graphicFrame>
        <p:nvGraphicFramePr>
          <p:cNvPr id="9" name="Таблица 8">
            <a:extLst>
              <a:ext uri="{FF2B5EF4-FFF2-40B4-BE49-F238E27FC236}">
                <a16:creationId xmlns="" xmlns:a16="http://schemas.microsoft.com/office/drawing/2014/main" id="{8396E767-99AF-48B4-7388-044E2334F94C}"/>
              </a:ext>
            </a:extLst>
          </p:cNvPr>
          <p:cNvGraphicFramePr>
            <a:graphicFrameLocks noGrp="1"/>
          </p:cNvGraphicFramePr>
          <p:nvPr>
            <p:extLst>
              <p:ext uri="{D42A27DB-BD31-4B8C-83A1-F6EECF244321}">
                <p14:modId xmlns="" xmlns:p14="http://schemas.microsoft.com/office/powerpoint/2010/main" val="4019275716"/>
              </p:ext>
            </p:extLst>
          </p:nvPr>
        </p:nvGraphicFramePr>
        <p:xfrm>
          <a:off x="3" y="5301180"/>
          <a:ext cx="12191997" cy="1556820"/>
        </p:xfrm>
        <a:graphic>
          <a:graphicData uri="http://schemas.openxmlformats.org/drawingml/2006/table">
            <a:tbl>
              <a:tblPr/>
              <a:tblGrid>
                <a:gridCol w="3131593">
                  <a:extLst>
                    <a:ext uri="{9D8B030D-6E8A-4147-A177-3AD203B41FA5}">
                      <a16:colId xmlns="" xmlns:a16="http://schemas.microsoft.com/office/drawing/2014/main" val="796744742"/>
                    </a:ext>
                  </a:extLst>
                </a:gridCol>
                <a:gridCol w="922176">
                  <a:extLst>
                    <a:ext uri="{9D8B030D-6E8A-4147-A177-3AD203B41FA5}">
                      <a16:colId xmlns="" xmlns:a16="http://schemas.microsoft.com/office/drawing/2014/main" val="3017058312"/>
                    </a:ext>
                  </a:extLst>
                </a:gridCol>
                <a:gridCol w="943719">
                  <a:extLst>
                    <a:ext uri="{9D8B030D-6E8A-4147-A177-3AD203B41FA5}">
                      <a16:colId xmlns="" xmlns:a16="http://schemas.microsoft.com/office/drawing/2014/main" val="2013047948"/>
                    </a:ext>
                  </a:extLst>
                </a:gridCol>
                <a:gridCol w="1071513">
                  <a:extLst>
                    <a:ext uri="{9D8B030D-6E8A-4147-A177-3AD203B41FA5}">
                      <a16:colId xmlns="" xmlns:a16="http://schemas.microsoft.com/office/drawing/2014/main" val="2890214496"/>
                    </a:ext>
                  </a:extLst>
                </a:gridCol>
                <a:gridCol w="973210">
                  <a:extLst>
                    <a:ext uri="{9D8B030D-6E8A-4147-A177-3AD203B41FA5}">
                      <a16:colId xmlns="" xmlns:a16="http://schemas.microsoft.com/office/drawing/2014/main" val="2168588802"/>
                    </a:ext>
                  </a:extLst>
                </a:gridCol>
                <a:gridCol w="1218971">
                  <a:extLst>
                    <a:ext uri="{9D8B030D-6E8A-4147-A177-3AD203B41FA5}">
                      <a16:colId xmlns="" xmlns:a16="http://schemas.microsoft.com/office/drawing/2014/main" val="1145434171"/>
                    </a:ext>
                  </a:extLst>
                </a:gridCol>
                <a:gridCol w="1081345">
                  <a:extLst>
                    <a:ext uri="{9D8B030D-6E8A-4147-A177-3AD203B41FA5}">
                      <a16:colId xmlns="" xmlns:a16="http://schemas.microsoft.com/office/drawing/2014/main" val="681431263"/>
                    </a:ext>
                  </a:extLst>
                </a:gridCol>
                <a:gridCol w="1022360">
                  <a:extLst>
                    <a:ext uri="{9D8B030D-6E8A-4147-A177-3AD203B41FA5}">
                      <a16:colId xmlns="" xmlns:a16="http://schemas.microsoft.com/office/drawing/2014/main" val="1431738636"/>
                    </a:ext>
                  </a:extLst>
                </a:gridCol>
                <a:gridCol w="904398">
                  <a:extLst>
                    <a:ext uri="{9D8B030D-6E8A-4147-A177-3AD203B41FA5}">
                      <a16:colId xmlns="" xmlns:a16="http://schemas.microsoft.com/office/drawing/2014/main" val="4144950574"/>
                    </a:ext>
                  </a:extLst>
                </a:gridCol>
                <a:gridCol w="922712">
                  <a:extLst>
                    <a:ext uri="{9D8B030D-6E8A-4147-A177-3AD203B41FA5}">
                      <a16:colId xmlns="" xmlns:a16="http://schemas.microsoft.com/office/drawing/2014/main" val="404836131"/>
                    </a:ext>
                  </a:extLst>
                </a:gridCol>
              </a:tblGrid>
              <a:tr h="576914">
                <a:tc rowSpan="2">
                  <a:txBody>
                    <a:bodyPr/>
                    <a:lstStyle/>
                    <a:p>
                      <a:pPr algn="ctr" fontAlgn="ctr"/>
                      <a:r>
                        <a:rPr lang="ru-RU" sz="1800" b="1" i="0" u="none" strike="noStrike" dirty="0">
                          <a:solidFill>
                            <a:srgbClr val="000000"/>
                          </a:solidFill>
                          <a:effectLst/>
                          <a:latin typeface="Arial Black" panose="020B0A04020102020204" pitchFamily="34" charset="0"/>
                        </a:rPr>
                        <a:t>ОО</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a:txBody>
                    <a:bodyPr/>
                    <a:lstStyle/>
                    <a:p>
                      <a:pPr algn="ctr" fontAlgn="ctr"/>
                      <a:r>
                        <a:rPr lang="ru-RU" sz="1800" b="1" i="0" u="none" strike="noStrike" dirty="0">
                          <a:solidFill>
                            <a:srgbClr val="000000"/>
                          </a:solidFill>
                          <a:effectLst/>
                          <a:latin typeface="Arial Black" panose="020B0A04020102020204" pitchFamily="34" charset="0"/>
                        </a:rPr>
                        <a:t>Всего </a:t>
                      </a:r>
                      <a:r>
                        <a:rPr lang="ru-RU" sz="1800" b="1" i="0" u="none" strike="noStrike" dirty="0" err="1">
                          <a:solidFill>
                            <a:srgbClr val="000000"/>
                          </a:solidFill>
                          <a:effectLst/>
                          <a:latin typeface="Arial Black" panose="020B0A04020102020204" pitchFamily="34" charset="0"/>
                        </a:rPr>
                        <a:t>участ</a:t>
                      </a:r>
                      <a:r>
                        <a:rPr lang="ru-RU" sz="1800" b="1" i="0" u="none" strike="noStrike" dirty="0">
                          <a:solidFill>
                            <a:srgbClr val="000000"/>
                          </a:solidFill>
                          <a:effectLst/>
                          <a:latin typeface="Arial Black" panose="020B0A04020102020204" pitchFamily="34" charset="0"/>
                        </a:rPr>
                        <a:t>-ников</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a:solidFill>
                            <a:srgbClr val="000000"/>
                          </a:solidFill>
                          <a:effectLst/>
                          <a:latin typeface="Arial Black" panose="020B0A04020102020204" pitchFamily="34" charset="0"/>
                        </a:rPr>
                        <a:t>Оценка "5"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lnL w="635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2956664961"/>
                  </a:ext>
                </a:extLst>
              </a:tr>
              <a:tr h="634103">
                <a:tc vMerge="1">
                  <a:txBody>
                    <a:bodyPr/>
                    <a:lstStyle/>
                    <a:p>
                      <a:endParaRPr lang="ru-RU"/>
                    </a:p>
                  </a:txBody>
                  <a:tcPr/>
                </a:tc>
                <a:tc vMerge="1">
                  <a:txBody>
                    <a:bodyPr/>
                    <a:lstStyle/>
                    <a:p>
                      <a:endParaRPr lang="ru-RU"/>
                    </a:p>
                  </a:txBody>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715219142"/>
                  </a:ext>
                </a:extLst>
              </a:tr>
              <a:tr h="345803">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1</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2,9</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25</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71,43</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17,14</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896165989"/>
                  </a:ext>
                </a:extLst>
              </a:tr>
            </a:tbl>
          </a:graphicData>
        </a:graphic>
      </p:graphicFrame>
      <p:sp>
        <p:nvSpPr>
          <p:cNvPr id="10" name="Прямоугольник 9"/>
          <p:cNvSpPr/>
          <p:nvPr/>
        </p:nvSpPr>
        <p:spPr>
          <a:xfrm>
            <a:off x="317500" y="176024"/>
            <a:ext cx="11264900" cy="738664"/>
          </a:xfrm>
          <a:prstGeom prst="rect">
            <a:avLst/>
          </a:prstGeom>
        </p:spPr>
        <p:txBody>
          <a:bodyPr wrap="square">
            <a:spAutoFit/>
          </a:bodyPr>
          <a:lstStyle/>
          <a:p>
            <a:pPr algn="ctr"/>
            <a:r>
              <a:rPr lang="ru-RU" sz="2400" b="1" dirty="0" smtClean="0">
                <a:latin typeface="Times New Roman" pitchFamily="18" charset="0"/>
                <a:cs typeface="Times New Roman" pitchFamily="18" charset="0"/>
              </a:rPr>
              <a:t>Государственная итоговая аттестация за 2022–2023уч.г.</a:t>
            </a:r>
            <a:r>
              <a:rPr lang="ru-RU" sz="1050" dirty="0" smtClean="0"/>
              <a:t/>
            </a:r>
            <a:br>
              <a:rPr lang="ru-RU" sz="1050" dirty="0" smtClean="0"/>
            </a:br>
            <a:endParaRPr lang="ru-RU" dirty="0"/>
          </a:p>
        </p:txBody>
      </p:sp>
      <p:sp>
        <p:nvSpPr>
          <p:cNvPr id="12" name="Прямоугольник 11"/>
          <p:cNvSpPr/>
          <p:nvPr/>
        </p:nvSpPr>
        <p:spPr>
          <a:xfrm>
            <a:off x="0" y="0"/>
            <a:ext cx="1192955" cy="461665"/>
          </a:xfrm>
          <a:prstGeom prst="rect">
            <a:avLst/>
          </a:prstGeom>
        </p:spPr>
        <p:txBody>
          <a:bodyPr wrap="non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ГИА-9</a:t>
            </a:r>
            <a:endParaRPr lang="ru-RU" sz="2400" dirty="0"/>
          </a:p>
        </p:txBody>
      </p:sp>
    </p:spTree>
    <p:extLst>
      <p:ext uri="{BB962C8B-B14F-4D97-AF65-F5344CB8AC3E}">
        <p14:creationId xmlns="" xmlns:p14="http://schemas.microsoft.com/office/powerpoint/2010/main" val="3552423648"/>
      </p:ext>
    </p:extLst>
  </p:cSld>
  <p:clrMapOvr>
    <a:masterClrMapping/>
  </p:clrMapOvr>
  <p:transition advTm="7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a:extLst>
              <a:ext uri="{FF2B5EF4-FFF2-40B4-BE49-F238E27FC236}">
                <a16:creationId xmlns="" xmlns:a16="http://schemas.microsoft.com/office/drawing/2014/main" id="{8396E767-99AF-48B4-7388-044E2334F94C}"/>
              </a:ext>
            </a:extLst>
          </p:cNvPr>
          <p:cNvGraphicFramePr>
            <a:graphicFrameLocks noGrp="1"/>
          </p:cNvGraphicFramePr>
          <p:nvPr>
            <p:extLst>
              <p:ext uri="{D42A27DB-BD31-4B8C-83A1-F6EECF244321}">
                <p14:modId xmlns="" xmlns:p14="http://schemas.microsoft.com/office/powerpoint/2010/main" val="796582662"/>
              </p:ext>
            </p:extLst>
          </p:nvPr>
        </p:nvGraphicFramePr>
        <p:xfrm>
          <a:off x="-44669" y="2209650"/>
          <a:ext cx="12236669" cy="1675251"/>
        </p:xfrm>
        <a:graphic>
          <a:graphicData uri="http://schemas.openxmlformats.org/drawingml/2006/table">
            <a:tbl>
              <a:tblPr/>
              <a:tblGrid>
                <a:gridCol w="3143067">
                  <a:extLst>
                    <a:ext uri="{9D8B030D-6E8A-4147-A177-3AD203B41FA5}">
                      <a16:colId xmlns="" xmlns:a16="http://schemas.microsoft.com/office/drawing/2014/main" val="796744742"/>
                    </a:ext>
                  </a:extLst>
                </a:gridCol>
                <a:gridCol w="925555">
                  <a:extLst>
                    <a:ext uri="{9D8B030D-6E8A-4147-A177-3AD203B41FA5}">
                      <a16:colId xmlns="" xmlns:a16="http://schemas.microsoft.com/office/drawing/2014/main" val="3017058312"/>
                    </a:ext>
                  </a:extLst>
                </a:gridCol>
                <a:gridCol w="947177">
                  <a:extLst>
                    <a:ext uri="{9D8B030D-6E8A-4147-A177-3AD203B41FA5}">
                      <a16:colId xmlns="" xmlns:a16="http://schemas.microsoft.com/office/drawing/2014/main" val="2013047948"/>
                    </a:ext>
                  </a:extLst>
                </a:gridCol>
                <a:gridCol w="1075439">
                  <a:extLst>
                    <a:ext uri="{9D8B030D-6E8A-4147-A177-3AD203B41FA5}">
                      <a16:colId xmlns="" xmlns:a16="http://schemas.microsoft.com/office/drawing/2014/main" val="2890214496"/>
                    </a:ext>
                  </a:extLst>
                </a:gridCol>
                <a:gridCol w="976776">
                  <a:extLst>
                    <a:ext uri="{9D8B030D-6E8A-4147-A177-3AD203B41FA5}">
                      <a16:colId xmlns="" xmlns:a16="http://schemas.microsoft.com/office/drawing/2014/main" val="2168588802"/>
                    </a:ext>
                  </a:extLst>
                </a:gridCol>
                <a:gridCol w="1223437">
                  <a:extLst>
                    <a:ext uri="{9D8B030D-6E8A-4147-A177-3AD203B41FA5}">
                      <a16:colId xmlns="" xmlns:a16="http://schemas.microsoft.com/office/drawing/2014/main" val="1145434171"/>
                    </a:ext>
                  </a:extLst>
                </a:gridCol>
                <a:gridCol w="1085307">
                  <a:extLst>
                    <a:ext uri="{9D8B030D-6E8A-4147-A177-3AD203B41FA5}">
                      <a16:colId xmlns="" xmlns:a16="http://schemas.microsoft.com/office/drawing/2014/main" val="681431263"/>
                    </a:ext>
                  </a:extLst>
                </a:gridCol>
                <a:gridCol w="1026106">
                  <a:extLst>
                    <a:ext uri="{9D8B030D-6E8A-4147-A177-3AD203B41FA5}">
                      <a16:colId xmlns="" xmlns:a16="http://schemas.microsoft.com/office/drawing/2014/main" val="1431738636"/>
                    </a:ext>
                  </a:extLst>
                </a:gridCol>
                <a:gridCol w="907712">
                  <a:extLst>
                    <a:ext uri="{9D8B030D-6E8A-4147-A177-3AD203B41FA5}">
                      <a16:colId xmlns="" xmlns:a16="http://schemas.microsoft.com/office/drawing/2014/main" val="4144950574"/>
                    </a:ext>
                  </a:extLst>
                </a:gridCol>
                <a:gridCol w="926093">
                  <a:extLst>
                    <a:ext uri="{9D8B030D-6E8A-4147-A177-3AD203B41FA5}">
                      <a16:colId xmlns="" xmlns:a16="http://schemas.microsoft.com/office/drawing/2014/main" val="404836131"/>
                    </a:ext>
                  </a:extLst>
                </a:gridCol>
              </a:tblGrid>
              <a:tr h="779231">
                <a:tc rowSpan="2">
                  <a:txBody>
                    <a:bodyPr/>
                    <a:lstStyle/>
                    <a:p>
                      <a:pPr algn="ctr" fontAlgn="ctr"/>
                      <a:r>
                        <a:rPr lang="ru-RU" sz="1800" b="1" i="0" u="none" strike="noStrike" dirty="0">
                          <a:solidFill>
                            <a:srgbClr val="000000"/>
                          </a:solidFill>
                          <a:effectLst/>
                          <a:latin typeface="Arial Black" panose="020B0A04020102020204" pitchFamily="34" charset="0"/>
                        </a:rPr>
                        <a:t>ОО</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a:txBody>
                    <a:bodyPr/>
                    <a:lstStyle/>
                    <a:p>
                      <a:pPr algn="ctr" fontAlgn="ctr"/>
                      <a:r>
                        <a:rPr lang="ru-RU" sz="1800" b="1" i="0" u="none" strike="noStrike" dirty="0">
                          <a:solidFill>
                            <a:srgbClr val="000000"/>
                          </a:solidFill>
                          <a:effectLst/>
                          <a:latin typeface="Arial Black" panose="020B0A04020102020204" pitchFamily="34" charset="0"/>
                        </a:rPr>
                        <a:t>Всего </a:t>
                      </a:r>
                      <a:r>
                        <a:rPr lang="ru-RU" sz="1800" b="1" i="0" u="none" strike="noStrike" dirty="0" err="1">
                          <a:solidFill>
                            <a:srgbClr val="000000"/>
                          </a:solidFill>
                          <a:effectLst/>
                          <a:latin typeface="Arial Black" panose="020B0A04020102020204" pitchFamily="34" charset="0"/>
                        </a:rPr>
                        <a:t>участ</a:t>
                      </a:r>
                      <a:r>
                        <a:rPr lang="ru-RU" sz="1800" b="1" i="0" u="none" strike="noStrike" dirty="0">
                          <a:solidFill>
                            <a:srgbClr val="000000"/>
                          </a:solidFill>
                          <a:effectLst/>
                          <a:latin typeface="Arial Black" panose="020B0A04020102020204" pitchFamily="34" charset="0"/>
                        </a:rPr>
                        <a:t>-ников</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a:solidFill>
                            <a:srgbClr val="000000"/>
                          </a:solidFill>
                          <a:effectLst/>
                          <a:latin typeface="Arial Black" panose="020B0A04020102020204" pitchFamily="34" charset="0"/>
                        </a:rPr>
                        <a:t>Оценка "5"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lnL w="635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2956664961"/>
                  </a:ext>
                </a:extLst>
              </a:tr>
              <a:tr h="551215">
                <a:tc vMerge="1">
                  <a:txBody>
                    <a:bodyPr/>
                    <a:lstStyle/>
                    <a:p>
                      <a:endParaRPr lang="ru-RU"/>
                    </a:p>
                  </a:txBody>
                  <a:tcPr/>
                </a:tc>
                <a:tc vMerge="1">
                  <a:txBody>
                    <a:bodyPr/>
                    <a:lstStyle/>
                    <a:p>
                      <a:endParaRPr lang="ru-RU"/>
                    </a:p>
                  </a:txBody>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715219142"/>
                  </a:ext>
                </a:extLst>
              </a:tr>
              <a:tr h="340186">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0</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smtClean="0">
                          <a:solidFill>
                            <a:srgbClr val="000000"/>
                          </a:solidFill>
                          <a:effectLst/>
                          <a:latin typeface="Arial Black" panose="020B0A04020102020204" pitchFamily="34" charset="0"/>
                        </a:rPr>
                        <a:t>100</a:t>
                      </a:r>
                      <a:endParaRPr lang="ru-RU" sz="13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965556417"/>
                  </a:ext>
                </a:extLst>
              </a:tr>
            </a:tbl>
          </a:graphicData>
        </a:graphic>
      </p:graphicFrame>
      <p:sp>
        <p:nvSpPr>
          <p:cNvPr id="5" name="Прямоугольник 4">
            <a:extLst>
              <a:ext uri="{FF2B5EF4-FFF2-40B4-BE49-F238E27FC236}">
                <a16:creationId xmlns="" xmlns:a16="http://schemas.microsoft.com/office/drawing/2014/main" id="{3FDBB147-71DD-9C60-CBF5-F20A015C4C7B}"/>
              </a:ext>
            </a:extLst>
          </p:cNvPr>
          <p:cNvSpPr/>
          <p:nvPr/>
        </p:nvSpPr>
        <p:spPr>
          <a:xfrm>
            <a:off x="0" y="1564672"/>
            <a:ext cx="6423117" cy="5693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31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ОГЭ</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2023</a:t>
            </a:r>
            <a:r>
              <a:rPr kumimoji="0" lang="en-US"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(ИНФОРМАТИКА)</a:t>
            </a:r>
          </a:p>
        </p:txBody>
      </p:sp>
      <p:sp>
        <p:nvSpPr>
          <p:cNvPr id="2" name="Прямоугольник 1">
            <a:extLst>
              <a:ext uri="{FF2B5EF4-FFF2-40B4-BE49-F238E27FC236}">
                <a16:creationId xmlns="" xmlns:a16="http://schemas.microsoft.com/office/drawing/2014/main" id="{D42EAB91-6057-2FD8-045B-F2A1B4A7A264}"/>
              </a:ext>
            </a:extLst>
          </p:cNvPr>
          <p:cNvSpPr/>
          <p:nvPr/>
        </p:nvSpPr>
        <p:spPr>
          <a:xfrm>
            <a:off x="11018436" y="6541512"/>
            <a:ext cx="568171" cy="31648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15</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graphicFrame>
        <p:nvGraphicFramePr>
          <p:cNvPr id="6" name="Таблица 5">
            <a:extLst>
              <a:ext uri="{FF2B5EF4-FFF2-40B4-BE49-F238E27FC236}">
                <a16:creationId xmlns="" xmlns:a16="http://schemas.microsoft.com/office/drawing/2014/main" id="{8396E767-99AF-48B4-7388-044E2334F94C}"/>
              </a:ext>
            </a:extLst>
          </p:cNvPr>
          <p:cNvGraphicFramePr>
            <a:graphicFrameLocks noGrp="1"/>
          </p:cNvGraphicFramePr>
          <p:nvPr>
            <p:extLst>
              <p:ext uri="{D42A27DB-BD31-4B8C-83A1-F6EECF244321}">
                <p14:modId xmlns="" xmlns:p14="http://schemas.microsoft.com/office/powerpoint/2010/main" val="225486921"/>
              </p:ext>
            </p:extLst>
          </p:nvPr>
        </p:nvGraphicFramePr>
        <p:xfrm>
          <a:off x="0" y="5156144"/>
          <a:ext cx="12236669" cy="1701856"/>
        </p:xfrm>
        <a:graphic>
          <a:graphicData uri="http://schemas.openxmlformats.org/drawingml/2006/table">
            <a:tbl>
              <a:tblPr/>
              <a:tblGrid>
                <a:gridCol w="3143067">
                  <a:extLst>
                    <a:ext uri="{9D8B030D-6E8A-4147-A177-3AD203B41FA5}">
                      <a16:colId xmlns="" xmlns:a16="http://schemas.microsoft.com/office/drawing/2014/main" val="796744742"/>
                    </a:ext>
                  </a:extLst>
                </a:gridCol>
                <a:gridCol w="925555">
                  <a:extLst>
                    <a:ext uri="{9D8B030D-6E8A-4147-A177-3AD203B41FA5}">
                      <a16:colId xmlns="" xmlns:a16="http://schemas.microsoft.com/office/drawing/2014/main" val="3017058312"/>
                    </a:ext>
                  </a:extLst>
                </a:gridCol>
                <a:gridCol w="947177">
                  <a:extLst>
                    <a:ext uri="{9D8B030D-6E8A-4147-A177-3AD203B41FA5}">
                      <a16:colId xmlns="" xmlns:a16="http://schemas.microsoft.com/office/drawing/2014/main" val="2013047948"/>
                    </a:ext>
                  </a:extLst>
                </a:gridCol>
                <a:gridCol w="1075439">
                  <a:extLst>
                    <a:ext uri="{9D8B030D-6E8A-4147-A177-3AD203B41FA5}">
                      <a16:colId xmlns="" xmlns:a16="http://schemas.microsoft.com/office/drawing/2014/main" val="2890214496"/>
                    </a:ext>
                  </a:extLst>
                </a:gridCol>
                <a:gridCol w="976776">
                  <a:extLst>
                    <a:ext uri="{9D8B030D-6E8A-4147-A177-3AD203B41FA5}">
                      <a16:colId xmlns="" xmlns:a16="http://schemas.microsoft.com/office/drawing/2014/main" val="2168588802"/>
                    </a:ext>
                  </a:extLst>
                </a:gridCol>
                <a:gridCol w="1223437">
                  <a:extLst>
                    <a:ext uri="{9D8B030D-6E8A-4147-A177-3AD203B41FA5}">
                      <a16:colId xmlns="" xmlns:a16="http://schemas.microsoft.com/office/drawing/2014/main" val="1145434171"/>
                    </a:ext>
                  </a:extLst>
                </a:gridCol>
                <a:gridCol w="1085307">
                  <a:extLst>
                    <a:ext uri="{9D8B030D-6E8A-4147-A177-3AD203B41FA5}">
                      <a16:colId xmlns="" xmlns:a16="http://schemas.microsoft.com/office/drawing/2014/main" val="681431263"/>
                    </a:ext>
                  </a:extLst>
                </a:gridCol>
                <a:gridCol w="1026106">
                  <a:extLst>
                    <a:ext uri="{9D8B030D-6E8A-4147-A177-3AD203B41FA5}">
                      <a16:colId xmlns="" xmlns:a16="http://schemas.microsoft.com/office/drawing/2014/main" val="1431738636"/>
                    </a:ext>
                  </a:extLst>
                </a:gridCol>
                <a:gridCol w="907712">
                  <a:extLst>
                    <a:ext uri="{9D8B030D-6E8A-4147-A177-3AD203B41FA5}">
                      <a16:colId xmlns="" xmlns:a16="http://schemas.microsoft.com/office/drawing/2014/main" val="4144950574"/>
                    </a:ext>
                  </a:extLst>
                </a:gridCol>
                <a:gridCol w="926093">
                  <a:extLst>
                    <a:ext uri="{9D8B030D-6E8A-4147-A177-3AD203B41FA5}">
                      <a16:colId xmlns="" xmlns:a16="http://schemas.microsoft.com/office/drawing/2014/main" val="404836131"/>
                    </a:ext>
                  </a:extLst>
                </a:gridCol>
              </a:tblGrid>
              <a:tr h="404292">
                <a:tc rowSpan="2">
                  <a:txBody>
                    <a:bodyPr/>
                    <a:lstStyle/>
                    <a:p>
                      <a:pPr algn="ctr" fontAlgn="ctr"/>
                      <a:r>
                        <a:rPr lang="ru-RU" sz="1800" b="1" i="0" u="none" strike="noStrike" dirty="0">
                          <a:solidFill>
                            <a:srgbClr val="000000"/>
                          </a:solidFill>
                          <a:effectLst/>
                          <a:latin typeface="Arial Black" panose="020B0A04020102020204" pitchFamily="34" charset="0"/>
                        </a:rPr>
                        <a:t>ОО</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a:txBody>
                    <a:bodyPr/>
                    <a:lstStyle/>
                    <a:p>
                      <a:pPr algn="ctr" fontAlgn="ctr"/>
                      <a:r>
                        <a:rPr lang="ru-RU" sz="1800" b="1" i="0" u="none" strike="noStrike" dirty="0">
                          <a:solidFill>
                            <a:srgbClr val="000000"/>
                          </a:solidFill>
                          <a:effectLst/>
                          <a:latin typeface="Arial Black" panose="020B0A04020102020204" pitchFamily="34" charset="0"/>
                        </a:rPr>
                        <a:t>Всего </a:t>
                      </a:r>
                      <a:r>
                        <a:rPr lang="ru-RU" sz="1800" b="1" i="0" u="none" strike="noStrike" dirty="0" err="1">
                          <a:solidFill>
                            <a:srgbClr val="000000"/>
                          </a:solidFill>
                          <a:effectLst/>
                          <a:latin typeface="Arial Black" panose="020B0A04020102020204" pitchFamily="34" charset="0"/>
                        </a:rPr>
                        <a:t>участ</a:t>
                      </a:r>
                      <a:r>
                        <a:rPr lang="ru-RU" sz="1800" b="1" i="0" u="none" strike="noStrike" dirty="0">
                          <a:solidFill>
                            <a:srgbClr val="000000"/>
                          </a:solidFill>
                          <a:effectLst/>
                          <a:latin typeface="Arial Black" panose="020B0A04020102020204" pitchFamily="34" charset="0"/>
                        </a:rPr>
                        <a:t>-ников</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800" b="1" i="0" u="none" strike="noStrike" dirty="0">
                          <a:solidFill>
                            <a:srgbClr val="000000"/>
                          </a:solidFill>
                          <a:effectLst/>
                          <a:latin typeface="Arial Black" panose="020B0A04020102020204" pitchFamily="34" charset="0"/>
                        </a:rPr>
                        <a:t>Оценка "5"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lnL w="635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2956664961"/>
                  </a:ext>
                </a:extLst>
              </a:tr>
              <a:tr h="786731">
                <a:tc vMerge="1">
                  <a:txBody>
                    <a:bodyPr/>
                    <a:lstStyle/>
                    <a:p>
                      <a:endParaRPr lang="ru-RU"/>
                    </a:p>
                  </a:txBody>
                  <a:tcPr/>
                </a:tc>
                <a:tc vMerge="1">
                  <a:txBody>
                    <a:bodyPr/>
                    <a:lstStyle/>
                    <a:p>
                      <a:endParaRPr lang="ru-RU"/>
                    </a:p>
                  </a:txBody>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800" b="1" i="0" u="none" strike="noStrike">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715219142"/>
                  </a:ext>
                </a:extLst>
              </a:tr>
              <a:tr h="510833">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6</a:t>
                      </a:r>
                    </a:p>
                  </a:txBody>
                  <a:tcPr marL="9525" marR="9525" marT="9525"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T w="6350" cap="flat" cmpd="sng" algn="ctr">
                      <a:solidFill>
                        <a:srgbClr val="000000"/>
                      </a:solidFill>
                      <a:prstDash val="solid"/>
                      <a:round/>
                      <a:headEnd type="none" w="med" len="med"/>
                      <a:tailEnd type="none" w="med" len="med"/>
                    </a:lnT>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T w="6350" cap="flat" cmpd="sng" algn="ctr">
                      <a:solidFill>
                        <a:srgbClr val="000000"/>
                      </a:solidFill>
                      <a:prstDash val="solid"/>
                      <a:round/>
                      <a:headEnd type="none" w="med" len="med"/>
                      <a:tailEnd type="none" w="med" len="med"/>
                    </a:lnT>
                  </a:tcPr>
                </a:tc>
                <a:tc>
                  <a:txBody>
                    <a:bodyPr/>
                    <a:lstStyle/>
                    <a:p>
                      <a:pPr algn="ctr" fontAlgn="b"/>
                      <a:r>
                        <a:rPr lang="ru-RU" sz="1300" b="0" i="0" u="none" strike="noStrike" dirty="0">
                          <a:solidFill>
                            <a:srgbClr val="000000"/>
                          </a:solidFill>
                          <a:effectLst/>
                          <a:latin typeface="Arial Black" panose="020B0A04020102020204" pitchFamily="34" charset="0"/>
                        </a:rPr>
                        <a:t>3</a:t>
                      </a:r>
                    </a:p>
                  </a:txBody>
                  <a:tcPr marL="9525" marR="9525" marT="9525" marB="0" anchor="ctr">
                    <a:lnT w="6350" cap="flat" cmpd="sng" algn="ctr">
                      <a:solidFill>
                        <a:srgbClr val="000000"/>
                      </a:solidFill>
                      <a:prstDash val="solid"/>
                      <a:round/>
                      <a:headEnd type="none" w="med" len="med"/>
                      <a:tailEnd type="none" w="med" len="med"/>
                    </a:lnT>
                  </a:tcPr>
                </a:tc>
                <a:tc>
                  <a:txBody>
                    <a:bodyPr/>
                    <a:lstStyle/>
                    <a:p>
                      <a:pPr algn="ctr" fontAlgn="b"/>
                      <a:r>
                        <a:rPr lang="ru-RU" sz="1300" b="0" i="0" u="none" strike="noStrike" dirty="0">
                          <a:solidFill>
                            <a:srgbClr val="000000"/>
                          </a:solidFill>
                          <a:effectLst/>
                          <a:latin typeface="Arial Black" panose="020B0A04020102020204" pitchFamily="34" charset="0"/>
                        </a:rPr>
                        <a:t>50</a:t>
                      </a:r>
                    </a:p>
                  </a:txBody>
                  <a:tcPr marL="9525" marR="9525" marT="9525" marB="0" anchor="ctr">
                    <a:lnT w="6350" cap="flat" cmpd="sng" algn="ctr">
                      <a:solidFill>
                        <a:srgbClr val="000000"/>
                      </a:solidFill>
                      <a:prstDash val="solid"/>
                      <a:round/>
                      <a:headEnd type="none" w="med" len="med"/>
                      <a:tailEnd type="none" w="med" len="med"/>
                    </a:lnT>
                  </a:tcPr>
                </a:tc>
                <a:tc>
                  <a:txBody>
                    <a:bodyPr/>
                    <a:lstStyle/>
                    <a:p>
                      <a:pPr algn="ctr" fontAlgn="b"/>
                      <a:r>
                        <a:rPr lang="ru-RU" sz="1300" b="0" i="0" u="none" strike="noStrike" dirty="0">
                          <a:solidFill>
                            <a:srgbClr val="000000"/>
                          </a:solidFill>
                          <a:effectLst/>
                          <a:latin typeface="Arial Black" panose="020B0A04020102020204" pitchFamily="34" charset="0"/>
                        </a:rPr>
                        <a:t>2</a:t>
                      </a:r>
                    </a:p>
                  </a:txBody>
                  <a:tcPr marL="9525" marR="9525" marT="9525" marB="0" anchor="ctr">
                    <a:lnT w="6350" cap="flat" cmpd="sng" algn="ctr">
                      <a:solidFill>
                        <a:srgbClr val="000000"/>
                      </a:solidFill>
                      <a:prstDash val="solid"/>
                      <a:round/>
                      <a:headEnd type="none" w="med" len="med"/>
                      <a:tailEnd type="none" w="med" len="med"/>
                    </a:lnT>
                  </a:tcPr>
                </a:tc>
                <a:tc>
                  <a:txBody>
                    <a:bodyPr/>
                    <a:lstStyle/>
                    <a:p>
                      <a:pPr algn="ctr" fontAlgn="b"/>
                      <a:r>
                        <a:rPr lang="ru-RU" sz="1300" b="0" i="0" u="none" strike="noStrike" dirty="0">
                          <a:solidFill>
                            <a:srgbClr val="000000"/>
                          </a:solidFill>
                          <a:effectLst/>
                          <a:latin typeface="Arial Black" panose="020B0A04020102020204" pitchFamily="34" charset="0"/>
                        </a:rPr>
                        <a:t>33,33</a:t>
                      </a:r>
                    </a:p>
                  </a:txBody>
                  <a:tcPr marL="9525" marR="9525" marT="9525" marB="0" anchor="ctr">
                    <a:lnT w="6350" cap="flat" cmpd="sng" algn="ctr">
                      <a:solidFill>
                        <a:srgbClr val="000000"/>
                      </a:solidFill>
                      <a:prstDash val="solid"/>
                      <a:round/>
                      <a:headEnd type="none" w="med" len="med"/>
                      <a:tailEnd type="none" w="med" len="med"/>
                    </a:lnT>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T w="6350" cap="flat" cmpd="sng" algn="ctr">
                      <a:solidFill>
                        <a:srgbClr val="000000"/>
                      </a:solidFill>
                      <a:prstDash val="solid"/>
                      <a:round/>
                      <a:headEnd type="none" w="med" len="med"/>
                      <a:tailEnd type="none" w="med" len="med"/>
                    </a:lnT>
                  </a:tcPr>
                </a:tc>
                <a:tc>
                  <a:txBody>
                    <a:bodyPr/>
                    <a:lstStyle/>
                    <a:p>
                      <a:pPr algn="ctr" fontAlgn="b"/>
                      <a:r>
                        <a:rPr lang="ru-RU" sz="1300" b="0" i="0" u="none" strike="noStrike" dirty="0">
                          <a:solidFill>
                            <a:srgbClr val="000000"/>
                          </a:solidFill>
                          <a:effectLst/>
                          <a:latin typeface="Arial Black" panose="020B0A04020102020204" pitchFamily="34" charset="0"/>
                        </a:rPr>
                        <a:t>16,67</a:t>
                      </a:r>
                    </a:p>
                  </a:txBody>
                  <a:tcPr marL="9525" marR="9525" marT="9525" marB="0" anchor="ctr">
                    <a:lnT w="6350" cap="flat" cmpd="sng" algn="ctr">
                      <a:solidFill>
                        <a:srgbClr val="000000"/>
                      </a:solidFill>
                      <a:prstDash val="solid"/>
                      <a:round/>
                      <a:headEnd type="none" w="med" len="med"/>
                      <a:tailEnd type="none" w="med" len="med"/>
                    </a:lnT>
                  </a:tcPr>
                </a:tc>
                <a:extLst>
                  <a:ext uri="{0D108BD9-81ED-4DB2-BD59-A6C34878D82A}">
                    <a16:rowId xmlns="" xmlns:a16="http://schemas.microsoft.com/office/drawing/2014/main" val="1151250651"/>
                  </a:ext>
                </a:extLst>
              </a:tr>
            </a:tbl>
          </a:graphicData>
        </a:graphic>
      </p:graphicFrame>
      <p:sp>
        <p:nvSpPr>
          <p:cNvPr id="7" name="Прямоугольник 6">
            <a:extLst>
              <a:ext uri="{FF2B5EF4-FFF2-40B4-BE49-F238E27FC236}">
                <a16:creationId xmlns="" xmlns:a16="http://schemas.microsoft.com/office/drawing/2014/main" id="{3FDBB147-71DD-9C60-CBF5-F20A015C4C7B}"/>
              </a:ext>
            </a:extLst>
          </p:cNvPr>
          <p:cNvSpPr/>
          <p:nvPr/>
        </p:nvSpPr>
        <p:spPr>
          <a:xfrm>
            <a:off x="0" y="4267208"/>
            <a:ext cx="6423117" cy="5693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31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ОГЭ</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2023</a:t>
            </a:r>
            <a:r>
              <a:rPr kumimoji="0" lang="en-US"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a:t>
            </a:r>
            <a:r>
              <a:rPr kumimoji="0" lang="ru-RU" sz="31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rPr>
              <a:t>(ХИМИЯ) </a:t>
            </a:r>
          </a:p>
        </p:txBody>
      </p:sp>
      <p:sp>
        <p:nvSpPr>
          <p:cNvPr id="8" name="Прямоугольник 7"/>
          <p:cNvSpPr/>
          <p:nvPr/>
        </p:nvSpPr>
        <p:spPr>
          <a:xfrm>
            <a:off x="317500" y="176024"/>
            <a:ext cx="11264900" cy="738664"/>
          </a:xfrm>
          <a:prstGeom prst="rect">
            <a:avLst/>
          </a:prstGeom>
        </p:spPr>
        <p:txBody>
          <a:bodyPr wrap="square">
            <a:spAutoFit/>
          </a:bodyPr>
          <a:lstStyle/>
          <a:p>
            <a:pPr algn="ctr"/>
            <a:r>
              <a:rPr lang="ru-RU" sz="2400" b="1" dirty="0" smtClean="0">
                <a:latin typeface="Times New Roman" pitchFamily="18" charset="0"/>
                <a:cs typeface="Times New Roman" pitchFamily="18" charset="0"/>
              </a:rPr>
              <a:t>Государственная итоговая аттестация за 2022–2023уч.г.</a:t>
            </a:r>
            <a:r>
              <a:rPr lang="ru-RU" sz="1050" dirty="0" smtClean="0"/>
              <a:t/>
            </a:r>
            <a:br>
              <a:rPr lang="ru-RU" sz="1050" dirty="0" smtClean="0"/>
            </a:br>
            <a:endParaRPr lang="ru-RU" dirty="0"/>
          </a:p>
        </p:txBody>
      </p:sp>
      <p:pic>
        <p:nvPicPr>
          <p:cNvPr id="9" name="Picture 2" descr="C:\Users\1\Downloads\gerb.bmp"/>
          <p:cNvPicPr>
            <a:picLocks noChangeAspect="1" noChangeArrowheads="1"/>
          </p:cNvPicPr>
          <p:nvPr/>
        </p:nvPicPr>
        <p:blipFill>
          <a:blip r:embed="rId3" cstate="print"/>
          <a:srcRect/>
          <a:stretch>
            <a:fillRect/>
          </a:stretch>
        </p:blipFill>
        <p:spPr bwMode="auto">
          <a:xfrm>
            <a:off x="10397614" y="0"/>
            <a:ext cx="1794386" cy="1541844"/>
          </a:xfrm>
          <a:prstGeom prst="rect">
            <a:avLst/>
          </a:prstGeom>
          <a:noFill/>
        </p:spPr>
      </p:pic>
      <p:sp>
        <p:nvSpPr>
          <p:cNvPr id="10" name="Прямоугольник 9"/>
          <p:cNvSpPr/>
          <p:nvPr/>
        </p:nvSpPr>
        <p:spPr>
          <a:xfrm>
            <a:off x="0" y="0"/>
            <a:ext cx="1192955" cy="461665"/>
          </a:xfrm>
          <a:prstGeom prst="rect">
            <a:avLst/>
          </a:prstGeom>
        </p:spPr>
        <p:txBody>
          <a:bodyPr wrap="non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ГИА-9</a:t>
            </a:r>
            <a:endParaRPr lang="ru-RU" sz="2400" dirty="0"/>
          </a:p>
        </p:txBody>
      </p:sp>
    </p:spTree>
    <p:extLst>
      <p:ext uri="{BB962C8B-B14F-4D97-AF65-F5344CB8AC3E}">
        <p14:creationId xmlns="" xmlns:p14="http://schemas.microsoft.com/office/powerpoint/2010/main" val="1686187944"/>
      </p:ext>
    </p:extLst>
  </p:cSld>
  <p:clrMapOvr>
    <a:masterClrMapping/>
  </p:clrMapOvr>
  <p:transition advTm="7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38200" y="3632199"/>
            <a:ext cx="10515600" cy="2544763"/>
          </a:xfrm>
        </p:spPr>
        <p:txBody>
          <a:bodyPr/>
          <a:lstStyle/>
          <a:p>
            <a:endParaRPr lang="ru-RU" dirty="0"/>
          </a:p>
        </p:txBody>
      </p:sp>
      <p:sp>
        <p:nvSpPr>
          <p:cNvPr id="4" name="Заголовок 3"/>
          <p:cNvSpPr>
            <a:spLocks noGrp="1"/>
          </p:cNvSpPr>
          <p:nvPr>
            <p:ph type="title"/>
          </p:nvPr>
        </p:nvSpPr>
        <p:spPr>
          <a:xfrm>
            <a:off x="393700" y="250825"/>
            <a:ext cx="11150600" cy="1006475"/>
          </a:xfrm>
          <a:prstGeom prst="rect">
            <a:avLst/>
          </a:prstGeom>
          <a:noFill/>
          <a:ln>
            <a:noFill/>
          </a:ln>
        </p:spPr>
        <p:txBody>
          <a:bodyPr spcFirstLastPara="1" wrap="square" lIns="0" tIns="0" rIns="0" bIns="0" anchor="t" anchorCtr="0">
            <a:noAutofit/>
          </a:bodyPr>
          <a:lstStyle/>
          <a:p>
            <a:pPr lvl="0" algn="ctr">
              <a:spcBef>
                <a:spcPts val="0"/>
              </a:spcBef>
              <a:buClr>
                <a:prstClr val="black"/>
              </a:buClr>
              <a:buSzPts val="1100"/>
              <a:defRPr/>
            </a:pPr>
            <a:r>
              <a:rPr lang="ru-RU" sz="2400" b="1" dirty="0" smtClean="0">
                <a:latin typeface="Times New Roman" pitchFamily="18" charset="0"/>
                <a:ea typeface="Yu Gothic UI Semibold" pitchFamily="34" charset="-128"/>
                <a:cs typeface="Times New Roman" pitchFamily="18" charset="0"/>
              </a:rPr>
              <a:t>Рейтинг предметов, выбранных обучающимися </a:t>
            </a:r>
            <a:r>
              <a:rPr lang="ru-RU" sz="2400" b="1" u="sng" dirty="0" smtClean="0">
                <a:latin typeface="Times New Roman" pitchFamily="18" charset="0"/>
                <a:ea typeface="Yu Gothic UI Semibold" pitchFamily="34" charset="-128"/>
                <a:cs typeface="Times New Roman" pitchFamily="18" charset="0"/>
              </a:rPr>
              <a:t>9-х классов </a:t>
            </a:r>
            <a:r>
              <a:rPr lang="ru-RU" sz="2400" b="1" dirty="0" smtClean="0">
                <a:latin typeface="Times New Roman" pitchFamily="18" charset="0"/>
                <a:ea typeface="Yu Gothic UI Semibold" pitchFamily="34" charset="-128"/>
                <a:cs typeface="Times New Roman" pitchFamily="18" charset="0"/>
              </a:rPr>
              <a:t>для сдачи итоговой аттестации</a:t>
            </a:r>
            <a:endParaRPr kumimoji="0" lang="ru-RU" sz="2400" b="1" i="0" u="none" strike="noStrike" kern="1200" cap="none" spc="0" normalizeH="0" baseline="0" noProof="0" dirty="0">
              <a:ln>
                <a:noFill/>
              </a:ln>
              <a:effectLst/>
              <a:uLnTx/>
              <a:uFillTx/>
              <a:latin typeface="Times New Roman" pitchFamily="18" charset="0"/>
              <a:ea typeface="Times New Roman" panose="02020603050405020304" pitchFamily="18" charset="0"/>
              <a:cs typeface="Times New Roman" pitchFamily="18" charset="0"/>
            </a:endParaRPr>
          </a:p>
        </p:txBody>
      </p:sp>
      <p:graphicFrame>
        <p:nvGraphicFramePr>
          <p:cNvPr id="5" name="Таблица 4"/>
          <p:cNvGraphicFramePr>
            <a:graphicFrameLocks noGrp="1"/>
          </p:cNvGraphicFramePr>
          <p:nvPr/>
        </p:nvGraphicFramePr>
        <p:xfrm>
          <a:off x="368298" y="939801"/>
          <a:ext cx="3429002" cy="4914898"/>
        </p:xfrm>
        <a:graphic>
          <a:graphicData uri="http://schemas.openxmlformats.org/drawingml/2006/table">
            <a:tbl>
              <a:tblPr/>
              <a:tblGrid>
                <a:gridCol w="1171224"/>
                <a:gridCol w="747889"/>
                <a:gridCol w="790222"/>
                <a:gridCol w="719667"/>
              </a:tblGrid>
              <a:tr h="946835">
                <a:tc>
                  <a:txBody>
                    <a:bodyPr/>
                    <a:lstStyle/>
                    <a:p>
                      <a:pPr algn="ctr" fontAlgn="t"/>
                      <a:r>
                        <a:rPr lang="en-US" sz="1200" b="1" i="0" u="none" strike="noStrike" dirty="0" err="1">
                          <a:solidFill>
                            <a:srgbClr val="000000"/>
                          </a:solidFill>
                          <a:latin typeface="Times New Roman"/>
                        </a:rPr>
                        <a:t>Предмет</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1200" b="1" i="0" u="none" strike="noStrike" dirty="0">
                          <a:solidFill>
                            <a:srgbClr val="000000"/>
                          </a:solidFill>
                          <a:latin typeface="Times New Roman"/>
                        </a:rPr>
                        <a:t>% </a:t>
                      </a:r>
                      <a:r>
                        <a:rPr lang="en-US" sz="1200" b="1" i="0" u="none" strike="noStrike" dirty="0" err="1">
                          <a:solidFill>
                            <a:srgbClr val="000000"/>
                          </a:solidFill>
                          <a:latin typeface="Times New Roman"/>
                        </a:rPr>
                        <a:t>выбора</a:t>
                      </a:r>
                      <a:r>
                        <a:rPr lang="en-US" sz="1200" b="1" i="0" u="none" strike="noStrike" dirty="0">
                          <a:solidFill>
                            <a:srgbClr val="000000"/>
                          </a:solidFill>
                          <a:latin typeface="Times New Roman"/>
                        </a:rPr>
                        <a:t> </a:t>
                      </a:r>
                      <a:r>
                        <a:rPr lang="en-US" sz="1200" b="1" i="0" u="none" strike="noStrike" dirty="0" err="1">
                          <a:solidFill>
                            <a:srgbClr val="000000"/>
                          </a:solidFill>
                          <a:latin typeface="Times New Roman"/>
                        </a:rPr>
                        <a:t>предмета</a:t>
                      </a:r>
                      <a:r>
                        <a:rPr lang="en-US" sz="1200" b="1" i="0" u="none" strike="noStrike" dirty="0">
                          <a:solidFill>
                            <a:srgbClr val="000000"/>
                          </a:solidFill>
                          <a:latin typeface="Times New Roman"/>
                        </a:rPr>
                        <a:t> </a:t>
                      </a:r>
                      <a:r>
                        <a:rPr lang="en-US" sz="1200" b="1" i="0" u="none" strike="noStrike" dirty="0" err="1">
                          <a:solidFill>
                            <a:srgbClr val="000000"/>
                          </a:solidFill>
                          <a:latin typeface="Times New Roman"/>
                        </a:rPr>
                        <a:t>уч-ся</a:t>
                      </a:r>
                      <a:r>
                        <a:rPr lang="en-US" sz="1200" b="1" i="0" u="none" strike="noStrike" dirty="0">
                          <a:solidFill>
                            <a:srgbClr val="000000"/>
                          </a:solidFill>
                          <a:latin typeface="Times New Roman"/>
                        </a:rPr>
                        <a:t> </a:t>
                      </a:r>
                      <a:r>
                        <a:rPr lang="en-US" sz="1200" b="1" i="0" u="none" strike="noStrike" dirty="0" err="1">
                          <a:solidFill>
                            <a:srgbClr val="000000"/>
                          </a:solidFill>
                          <a:latin typeface="Times New Roman"/>
                        </a:rPr>
                        <a:t>за</a:t>
                      </a:r>
                      <a:r>
                        <a:rPr lang="en-US" sz="1200" b="1" i="0" u="none" strike="noStrike" dirty="0">
                          <a:solidFill>
                            <a:srgbClr val="000000"/>
                          </a:solidFill>
                          <a:latin typeface="Times New Roman"/>
                        </a:rPr>
                        <a:t> 2020-2021уч.г.</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ru-RU" sz="1200" b="1" i="0" u="none" strike="noStrike">
                          <a:solidFill>
                            <a:srgbClr val="000000"/>
                          </a:solidFill>
                          <a:latin typeface="Times New Roman"/>
                        </a:rPr>
                        <a:t>% выбора предмета уч-ся за 2021-2022уч.г.</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ru-RU" sz="1200" b="1" i="0" u="none" strike="noStrike" dirty="0">
                          <a:solidFill>
                            <a:srgbClr val="000000"/>
                          </a:solidFill>
                          <a:latin typeface="Times New Roman"/>
                        </a:rPr>
                        <a:t>% выбора предмета уч-ся за 2022-2023 </a:t>
                      </a:r>
                      <a:r>
                        <a:rPr lang="ru-RU" sz="1200" b="1" i="0" u="none" strike="noStrike" dirty="0" err="1">
                          <a:solidFill>
                            <a:srgbClr val="000000"/>
                          </a:solidFill>
                          <a:latin typeface="Times New Roman"/>
                        </a:rPr>
                        <a:t>уч.г</a:t>
                      </a:r>
                      <a:r>
                        <a:rPr lang="ru-RU" sz="1200" b="1" i="0" u="none" strike="noStrike" dirty="0">
                          <a:solidFill>
                            <a:srgbClr val="000000"/>
                          </a:solidFill>
                          <a:latin typeface="Times New Roman"/>
                        </a:rPr>
                        <a:t>.</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933">
                <a:tc>
                  <a:txBody>
                    <a:bodyPr/>
                    <a:lstStyle/>
                    <a:p>
                      <a:pPr algn="ctr" fontAlgn="t"/>
                      <a:r>
                        <a:rPr lang="en-US" sz="1200" b="1" i="0" u="none" strike="noStrike" dirty="0" err="1">
                          <a:solidFill>
                            <a:srgbClr val="000000"/>
                          </a:solidFill>
                          <a:latin typeface="Times New Roman"/>
                        </a:rPr>
                        <a:t>Русскийязык</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100,00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100,00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100,00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577">
                <a:tc>
                  <a:txBody>
                    <a:bodyPr/>
                    <a:lstStyle/>
                    <a:p>
                      <a:pPr algn="ctr" fontAlgn="t"/>
                      <a:r>
                        <a:rPr lang="en-US" sz="1200" b="1" i="0" u="none" strike="noStrike" dirty="0" err="1">
                          <a:solidFill>
                            <a:srgbClr val="000000"/>
                          </a:solidFill>
                          <a:latin typeface="Times New Roman"/>
                        </a:rPr>
                        <a:t>Математика</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100,00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100,00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100,00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305">
                <a:tc>
                  <a:txBody>
                    <a:bodyPr/>
                    <a:lstStyle/>
                    <a:p>
                      <a:pPr algn="ctr" fontAlgn="t"/>
                      <a:r>
                        <a:rPr lang="en-US" sz="1200" b="1" i="0" u="none" strike="noStrike" dirty="0" err="1">
                          <a:solidFill>
                            <a:srgbClr val="000000"/>
                          </a:solidFill>
                          <a:latin typeface="Times New Roman"/>
                        </a:rPr>
                        <a:t>Химия</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16,67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10,53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084">
                <a:tc>
                  <a:txBody>
                    <a:bodyPr/>
                    <a:lstStyle/>
                    <a:p>
                      <a:pPr algn="ctr" fontAlgn="t"/>
                      <a:r>
                        <a:rPr lang="ru-RU" sz="1200" b="1" i="0" u="none" strike="noStrike" dirty="0">
                          <a:solidFill>
                            <a:srgbClr val="000000"/>
                          </a:solidFill>
                          <a:latin typeface="Times New Roman"/>
                        </a:rPr>
                        <a:t>Информатика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8,77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9,26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8,77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1644">
                <a:tc>
                  <a:txBody>
                    <a:bodyPr/>
                    <a:lstStyle/>
                    <a:p>
                      <a:pPr algn="ctr" fontAlgn="t"/>
                      <a:r>
                        <a:rPr lang="en-US" sz="1200" b="1" i="0" u="none" strike="noStrike" dirty="0" err="1">
                          <a:solidFill>
                            <a:srgbClr val="000000"/>
                          </a:solidFill>
                          <a:latin typeface="Times New Roman"/>
                        </a:rPr>
                        <a:t>История</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3,51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51,85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1,75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001">
                <a:tc>
                  <a:txBody>
                    <a:bodyPr/>
                    <a:lstStyle/>
                    <a:p>
                      <a:pPr algn="ctr" fontAlgn="t"/>
                      <a:r>
                        <a:rPr lang="en-US" sz="1200" b="1" i="0" u="none" strike="noStrike" dirty="0" err="1">
                          <a:solidFill>
                            <a:srgbClr val="000000"/>
                          </a:solidFill>
                          <a:latin typeface="Times New Roman"/>
                        </a:rPr>
                        <a:t>География</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29,87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68,52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56,14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414">
                <a:tc>
                  <a:txBody>
                    <a:bodyPr/>
                    <a:lstStyle/>
                    <a:p>
                      <a:pPr algn="ctr" fontAlgn="t"/>
                      <a:r>
                        <a:rPr lang="ru-RU" sz="1200" b="1" i="0" u="none" strike="noStrike" dirty="0">
                          <a:solidFill>
                            <a:srgbClr val="000000"/>
                          </a:solidFill>
                          <a:latin typeface="Times New Roman"/>
                        </a:rPr>
                        <a:t>Биология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31,58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37,04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33,33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963">
                <a:tc>
                  <a:txBody>
                    <a:bodyPr/>
                    <a:lstStyle/>
                    <a:p>
                      <a:pPr algn="ctr" fontAlgn="t"/>
                      <a:r>
                        <a:rPr lang="ru-RU" sz="1200" b="1" i="0" u="none" strike="noStrike" dirty="0">
                          <a:solidFill>
                            <a:srgbClr val="000000"/>
                          </a:solidFill>
                          <a:latin typeface="Times New Roman"/>
                        </a:rPr>
                        <a:t>Обществознание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22,81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96,49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409">
                <a:tc>
                  <a:txBody>
                    <a:bodyPr/>
                    <a:lstStyle/>
                    <a:p>
                      <a:pPr algn="ctr" fontAlgn="t"/>
                      <a:r>
                        <a:rPr lang="ru-RU" sz="1200" b="1" i="0" u="none" strike="noStrike" dirty="0">
                          <a:solidFill>
                            <a:srgbClr val="000000"/>
                          </a:solidFill>
                          <a:latin typeface="Times New Roman"/>
                        </a:rPr>
                        <a:t>  </a:t>
                      </a:r>
                      <a:r>
                        <a:rPr lang="ru-RU" sz="1200" b="1" i="0" u="none" strike="noStrike" dirty="0" smtClean="0">
                          <a:solidFill>
                            <a:srgbClr val="000000"/>
                          </a:solidFill>
                          <a:latin typeface="Times New Roman"/>
                        </a:rPr>
                        <a:t>Физика </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smtClean="0">
                          <a:solidFill>
                            <a:srgbClr val="000000"/>
                          </a:solidFill>
                          <a:latin typeface="Times New Roman"/>
                        </a:rPr>
                        <a:t>29,62</a:t>
                      </a:r>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733">
                <a:tc>
                  <a:txBody>
                    <a:bodyPr/>
                    <a:lstStyle/>
                    <a:p>
                      <a:pPr algn="ctr" fontAlgn="t"/>
                      <a:r>
                        <a:rPr lang="ru-RU" sz="1200" b="1" i="0" u="none" strike="noStrike" dirty="0">
                          <a:solidFill>
                            <a:srgbClr val="000000"/>
                          </a:solidFill>
                          <a:latin typeface="Times New Roman"/>
                        </a:rPr>
                        <a:t>Английский язык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1,75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Диаграмма 5"/>
          <p:cNvGraphicFramePr/>
          <p:nvPr/>
        </p:nvGraphicFramePr>
        <p:xfrm>
          <a:off x="3962400" y="825500"/>
          <a:ext cx="7886700" cy="5029200"/>
        </p:xfrm>
        <a:graphic>
          <a:graphicData uri="http://schemas.openxmlformats.org/drawingml/2006/chart">
            <c:chart xmlns:c="http://schemas.openxmlformats.org/drawingml/2006/chart" xmlns:r="http://schemas.openxmlformats.org/officeDocument/2006/relationships" r:id="rId2"/>
          </a:graphicData>
        </a:graphic>
      </p:graphicFrame>
      <p:sp>
        <p:nvSpPr>
          <p:cNvPr id="7" name="Заголовок 3"/>
          <p:cNvSpPr txBox="1">
            <a:spLocks/>
          </p:cNvSpPr>
          <p:nvPr/>
        </p:nvSpPr>
        <p:spPr>
          <a:xfrm>
            <a:off x="368300" y="5991225"/>
            <a:ext cx="11150600" cy="612775"/>
          </a:xfrm>
          <a:prstGeom prst="rect">
            <a:avLst/>
          </a:prstGeom>
          <a:noFill/>
          <a:ln>
            <a:noFill/>
          </a:ln>
        </p:spPr>
        <p:txBody>
          <a:bodyPr spcFirstLastPara="1" vert="horz" wrap="square" lIns="0" tIns="0" rIns="0" bIns="0" rtlCol="0" anchor="t" anchorCtr="0">
            <a:noAutofit/>
          </a:bodyPr>
          <a:lstStyle/>
          <a:p>
            <a:pPr lvl="0">
              <a:lnSpc>
                <a:spcPct val="90000"/>
              </a:lnSpc>
              <a:buClr>
                <a:prstClr val="black"/>
              </a:buClr>
              <a:buSzPts val="1100"/>
              <a:defRPr/>
            </a:pPr>
            <a:r>
              <a:rPr lang="ru-RU" sz="1400" b="1" dirty="0" smtClean="0">
                <a:latin typeface="Times New Roman" pitchFamily="18" charset="0"/>
                <a:cs typeface="Times New Roman" pitchFamily="18" charset="0"/>
              </a:rPr>
              <a:t>Среди предметов по выбору традиционно лидирует обществознание — его хотят сдавать 96,49% выпускников. В тройку лидеров вошли  такие предметы, как география, биология, химия. Ежегодно сдают такие предметы, как информатика и ИКТ, историю. </a:t>
            </a:r>
            <a:endParaRPr kumimoji="0" lang="ru-RU" sz="1400" b="1" i="0" u="none" strike="noStrike" kern="1200" cap="none" spc="0" normalizeH="0" baseline="0" noProof="0" dirty="0">
              <a:ln>
                <a:noFill/>
              </a:ln>
              <a:solidFill>
                <a:schemeClr val="tx1"/>
              </a:solidFill>
              <a:effectLst/>
              <a:uLnTx/>
              <a:uFillTx/>
              <a:latin typeface="Times New Roman" pitchFamily="18" charset="0"/>
              <a:ea typeface="Times New Roman" panose="02020603050405020304" pitchFamily="18" charset="0"/>
              <a:cs typeface="Times New Roman" pitchFamily="18" charset="0"/>
            </a:endParaRPr>
          </a:p>
        </p:txBody>
      </p:sp>
      <p:sp>
        <p:nvSpPr>
          <p:cNvPr id="8" name="Прямоугольник 7"/>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16</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9" name="Прямоугольник 8"/>
          <p:cNvSpPr/>
          <p:nvPr/>
        </p:nvSpPr>
        <p:spPr>
          <a:xfrm>
            <a:off x="0" y="0"/>
            <a:ext cx="1192955" cy="461665"/>
          </a:xfrm>
          <a:prstGeom prst="rect">
            <a:avLst/>
          </a:prstGeom>
        </p:spPr>
        <p:txBody>
          <a:bodyPr wrap="non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ГИА-9</a:t>
            </a:r>
            <a:endParaRPr lang="ru-RU" sz="2400" dirty="0"/>
          </a:p>
        </p:txBody>
      </p:sp>
    </p:spTree>
  </p:cSld>
  <p:clrMapOvr>
    <a:masterClrMapping/>
  </p:clrMapOvr>
  <p:transition advTm="7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30621" y="446314"/>
            <a:ext cx="10862442" cy="5121049"/>
          </a:xfrm>
        </p:spPr>
        <p:txBody>
          <a:bodyPr>
            <a:noAutofit/>
          </a:bodyPr>
          <a:lstStyle/>
          <a:p>
            <a:r>
              <a:rPr lang="ru-RU" sz="1800" dirty="0" smtClean="0"/>
              <a:t>По итогам  государственной итоговой аттестации за 2022-2023 учебный год   в 9 классах  проведен анализ  и  составлена дорожная карта на 2023-2024 учебный год.</a:t>
            </a:r>
          </a:p>
          <a:p>
            <a:pPr>
              <a:buNone/>
            </a:pPr>
            <a:r>
              <a:rPr lang="ru-RU" sz="1800" dirty="0" smtClean="0">
                <a:latin typeface="Times New Roman" pitchFamily="18" charset="0"/>
                <a:cs typeface="Times New Roman" pitchFamily="18" charset="0"/>
              </a:rPr>
              <a:t>     Были случаи когда дети занимались усиленно,  а баллы получали очень низкие, причём по совершенно разным дисциплинам.  Так  или иначе, от ребёнка зависит очень многое. Человеческий фактор, стресс, невнимательно прочитал задание.  Учителя  переживают и  выкладываются на все 100%, готовы консультировать, проверять домашние задания, готовы всегда дать больше домашнего задания, больше проверить, выделить время. Но есть дети, которые не хотят заниматься,  ленятся. Мотивация - это ответственность семьи и самого ребенка. </a:t>
            </a:r>
            <a:r>
              <a:rPr lang="ru-RU" sz="1800" dirty="0" smtClean="0">
                <a:solidFill>
                  <a:schemeClr val="bg1"/>
                </a:solidFill>
                <a:latin typeface="Times New Roman" pitchFamily="18" charset="0"/>
                <a:cs typeface="Times New Roman" pitchFamily="18" charset="0"/>
              </a:rPr>
              <a:t>Жаль только в одном случае, когда ребенок мог и должен был набрать максимум, но помешали не зависящие от нас причины: погода, самочувствие, недосып и т.д. Тогда </a:t>
            </a:r>
            <a:r>
              <a:rPr lang="ru-RU" sz="1800" dirty="0" err="1" smtClean="0">
                <a:solidFill>
                  <a:schemeClr val="bg1"/>
                </a:solidFill>
                <a:latin typeface="Times New Roman" pitchFamily="18" charset="0"/>
                <a:cs typeface="Times New Roman" pitchFamily="18" charset="0"/>
              </a:rPr>
              <a:t>учител</a:t>
            </a:r>
            <a:r>
              <a:rPr lang="ru-RU" sz="1800" b="1" dirty="0" err="1" smtClean="0">
                <a:latin typeface="Times New Roman" pitchFamily="18" charset="0"/>
                <a:cs typeface="Times New Roman" pitchFamily="18" charset="0"/>
              </a:rPr>
              <a:t>По</a:t>
            </a:r>
            <a:r>
              <a:rPr lang="ru-RU" sz="1800" b="1" dirty="0" smtClean="0">
                <a:latin typeface="Times New Roman" pitchFamily="18" charset="0"/>
                <a:cs typeface="Times New Roman" pitchFamily="18" charset="0"/>
              </a:rPr>
              <a:t> данным социального педагога о трудоустройстве учащихся за три года</a:t>
            </a:r>
          </a:p>
          <a:p>
            <a:pPr algn="ctr"/>
            <a:endParaRPr lang="ru-RU" sz="1400" b="1"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977462" y="3279228"/>
          <a:ext cx="9900744" cy="3161995"/>
        </p:xfrm>
        <a:graphic>
          <a:graphicData uri="http://schemas.openxmlformats.org/drawingml/2006/table">
            <a:tbl>
              <a:tblPr/>
              <a:tblGrid>
                <a:gridCol w="1650124"/>
                <a:gridCol w="1650124"/>
                <a:gridCol w="1650124"/>
                <a:gridCol w="1650124"/>
                <a:gridCol w="1650124"/>
                <a:gridCol w="1650124"/>
              </a:tblGrid>
              <a:tr h="1625092">
                <a:tc>
                  <a:txBody>
                    <a:bodyPr/>
                    <a:lstStyle/>
                    <a:p>
                      <a:pPr algn="ctr" fontAlgn="b"/>
                      <a:r>
                        <a:rPr lang="ru-RU" sz="2400" b="1" i="0" u="none" strike="noStrike" dirty="0">
                          <a:solidFill>
                            <a:srgbClr val="000000"/>
                          </a:solidFill>
                          <a:latin typeface="Times New Roman"/>
                        </a:rPr>
                        <a:t>Год выпуска</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a:solidFill>
                            <a:srgbClr val="000000"/>
                          </a:solidFill>
                          <a:latin typeface="Times New Roman"/>
                        </a:rPr>
                        <a:t>Всего</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a:solidFill>
                            <a:srgbClr val="000000"/>
                          </a:solidFill>
                          <a:latin typeface="Times New Roman"/>
                        </a:rPr>
                        <a:t>Перешли в 10-й класс ОО</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400" b="1" i="0" u="none" strike="noStrike">
                          <a:solidFill>
                            <a:srgbClr val="000000"/>
                          </a:solidFill>
                          <a:latin typeface="Times New Roman"/>
                        </a:rPr>
                        <a:t>Перешли в 10-й класс другой ОО</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a:solidFill>
                            <a:srgbClr val="000000"/>
                          </a:solidFill>
                          <a:latin typeface="Times New Roman"/>
                        </a:rPr>
                        <a:t>Поступили в профессиональную ОО</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Курсы </a:t>
                      </a:r>
                      <a:endParaRPr lang="ru-RU" sz="2400" b="1"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2301">
                <a:tc>
                  <a:txBody>
                    <a:bodyPr/>
                    <a:lstStyle/>
                    <a:p>
                      <a:pPr algn="ctr" fontAlgn="b"/>
                      <a:r>
                        <a:rPr lang="ru-RU" sz="2400" b="1" i="0" u="none" strike="noStrike" dirty="0">
                          <a:solidFill>
                            <a:srgbClr val="000000"/>
                          </a:solidFill>
                          <a:latin typeface="Times New Roman"/>
                        </a:rPr>
                        <a:t>2021г.</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57 </a:t>
                      </a:r>
                      <a:r>
                        <a:rPr lang="ru-RU" sz="2400" b="1" i="0" u="none" strike="noStrike" dirty="0" err="1" smtClean="0">
                          <a:solidFill>
                            <a:srgbClr val="000000"/>
                          </a:solidFill>
                          <a:latin typeface="Times New Roman"/>
                        </a:rPr>
                        <a:t>уч</a:t>
                      </a:r>
                      <a:r>
                        <a:rPr lang="ru-RU" sz="2400" b="1" i="0" u="none" strike="noStrike" dirty="0" smtClean="0">
                          <a:solidFill>
                            <a:srgbClr val="000000"/>
                          </a:solidFill>
                          <a:latin typeface="Times New Roman"/>
                        </a:rPr>
                        <a:t>.</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6уч.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a:solidFill>
                            <a:srgbClr val="000000"/>
                          </a:solidFill>
                          <a:latin typeface="Times New Roman"/>
                        </a:rPr>
                        <a:t>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30уч.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21уч.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301">
                <a:tc>
                  <a:txBody>
                    <a:bodyPr/>
                    <a:lstStyle/>
                    <a:p>
                      <a:pPr algn="ctr" fontAlgn="b"/>
                      <a:r>
                        <a:rPr lang="ru-RU" sz="2400" b="1" i="0" u="none" strike="noStrike">
                          <a:solidFill>
                            <a:srgbClr val="000000"/>
                          </a:solidFill>
                          <a:latin typeface="Times New Roman"/>
                        </a:rPr>
                        <a:t>2022г.</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54уч.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18уч.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a:solidFill>
                            <a:srgbClr val="000000"/>
                          </a:solidFill>
                          <a:latin typeface="Times New Roman"/>
                        </a:rPr>
                        <a:t> </a:t>
                      </a:r>
                      <a:r>
                        <a:rPr lang="ru-RU" sz="2400" b="1" i="0" u="none" strike="noStrike" dirty="0" smtClean="0">
                          <a:solidFill>
                            <a:srgbClr val="000000"/>
                          </a:solidFill>
                          <a:latin typeface="Times New Roman"/>
                        </a:rPr>
                        <a:t>0</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19уч.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17уч.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301">
                <a:tc>
                  <a:txBody>
                    <a:bodyPr/>
                    <a:lstStyle/>
                    <a:p>
                      <a:pPr algn="ctr" fontAlgn="b"/>
                      <a:r>
                        <a:rPr lang="ru-RU" sz="2400" b="1" i="0" u="none" strike="noStrike" dirty="0">
                          <a:solidFill>
                            <a:srgbClr val="000000"/>
                          </a:solidFill>
                          <a:latin typeface="Times New Roman"/>
                        </a:rPr>
                        <a:t>2023г.</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61уч.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10уч.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2уч.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24уч.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2400" b="1" i="0" u="none" strike="noStrike" dirty="0" smtClean="0">
                          <a:solidFill>
                            <a:srgbClr val="000000"/>
                          </a:solidFill>
                          <a:latin typeface="Times New Roman"/>
                        </a:rPr>
                        <a:t>25уч.</a:t>
                      </a:r>
                      <a:endParaRPr lang="ru-RU" sz="2400" b="1" i="0" u="none" strike="noStrike" dirty="0">
                        <a:solidFill>
                          <a:srgbClr val="000000"/>
                        </a:solidFill>
                        <a:latin typeface="Times New Roman"/>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Прямоугольник 5"/>
          <p:cNvSpPr/>
          <p:nvPr/>
        </p:nvSpPr>
        <p:spPr>
          <a:xfrm>
            <a:off x="0" y="0"/>
            <a:ext cx="1192955" cy="461665"/>
          </a:xfrm>
          <a:prstGeom prst="rect">
            <a:avLst/>
          </a:prstGeom>
        </p:spPr>
        <p:txBody>
          <a:bodyPr wrap="non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ГИА-9</a:t>
            </a:r>
            <a:endParaRPr lang="ru-RU" sz="2400" dirty="0"/>
          </a:p>
        </p:txBody>
      </p:sp>
      <p:sp>
        <p:nvSpPr>
          <p:cNvPr id="7" name="Прямоугольник 6"/>
          <p:cNvSpPr/>
          <p:nvPr/>
        </p:nvSpPr>
        <p:spPr>
          <a:xfrm>
            <a:off x="10967447" y="6273662"/>
            <a:ext cx="538096" cy="5843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schemeClr val="bg1"/>
                </a:solidFill>
                <a:effectLst/>
                <a:uLnTx/>
                <a:uFillTx/>
                <a:latin typeface="Arial Black" panose="020B0A04020102020204" pitchFamily="34" charset="0"/>
                <a:ea typeface="+mn-ea"/>
                <a:cs typeface="+mn-cs"/>
              </a:rPr>
              <a:t>17</a:t>
            </a:r>
            <a:endParaRPr kumimoji="0" lang="ru-RU" sz="2000" b="0" i="0" u="none" strike="noStrike" kern="1200" cap="none" spc="0" normalizeH="0" baseline="0" noProof="0" dirty="0">
              <a:ln>
                <a:noFill/>
              </a:ln>
              <a:solidFill>
                <a:schemeClr val="bg1"/>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2772" y="365125"/>
            <a:ext cx="10061028" cy="1325563"/>
          </a:xfrm>
        </p:spPr>
        <p:txBody>
          <a:bodyPr>
            <a:normAutofit fontScale="90000"/>
          </a:bodyPr>
          <a:lstStyle/>
          <a:p>
            <a:r>
              <a:rPr lang="ru-RU" sz="2700" b="1" dirty="0" smtClean="0">
                <a:latin typeface="Times New Roman" pitchFamily="18" charset="0"/>
                <a:cs typeface="Times New Roman" pitchFamily="18" charset="0"/>
              </a:rPr>
              <a:t>Оценка содержания и качества подготовки обучающихся – </a:t>
            </a:r>
            <a:br>
              <a:rPr lang="ru-RU" sz="2700" b="1" dirty="0" smtClean="0">
                <a:latin typeface="Times New Roman" pitchFamily="18" charset="0"/>
                <a:cs typeface="Times New Roman" pitchFamily="18" charset="0"/>
              </a:rPr>
            </a:br>
            <a:r>
              <a:rPr lang="ru-RU" sz="2700" b="1" dirty="0" smtClean="0">
                <a:latin typeface="Times New Roman" pitchFamily="18" charset="0"/>
                <a:cs typeface="Times New Roman" pitchFamily="18" charset="0"/>
              </a:rPr>
              <a:t>статистика показателей  за три года в 11 </a:t>
            </a:r>
            <a:r>
              <a:rPr lang="ru-RU" sz="2700" b="1" dirty="0" err="1" smtClean="0">
                <a:latin typeface="Times New Roman" pitchFamily="18" charset="0"/>
                <a:cs typeface="Times New Roman" pitchFamily="18" charset="0"/>
              </a:rPr>
              <a:t>кл</a:t>
            </a:r>
            <a:r>
              <a:rPr lang="ru-RU" sz="2700" b="1" dirty="0" smtClean="0">
                <a:latin typeface="Times New Roman" pitchFamily="18" charset="0"/>
                <a:cs typeface="Times New Roman" pitchFamily="18" charset="0"/>
              </a:rPr>
              <a:t>.</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945931" y="1384300"/>
          <a:ext cx="10531367" cy="4884666"/>
        </p:xfrm>
        <a:graphic>
          <a:graphicData uri="http://schemas.openxmlformats.org/drawingml/2006/table">
            <a:tbl>
              <a:tblPr/>
              <a:tblGrid>
                <a:gridCol w="3542789"/>
                <a:gridCol w="2329526"/>
                <a:gridCol w="2329526"/>
                <a:gridCol w="2329526"/>
              </a:tblGrid>
              <a:tr h="619495">
                <a:tc>
                  <a:txBody>
                    <a:bodyPr/>
                    <a:lstStyle/>
                    <a:p>
                      <a:pPr algn="ctr" fontAlgn="t"/>
                      <a:r>
                        <a:rPr lang="ru-RU" sz="2000" b="1" i="0" u="none" strike="noStrike" dirty="0">
                          <a:solidFill>
                            <a:srgbClr val="000000"/>
                          </a:solidFill>
                          <a:latin typeface="Times New Roman"/>
                        </a:rPr>
                        <a:t>Параметры статистики</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a:solidFill>
                            <a:srgbClr val="000000"/>
                          </a:solidFill>
                          <a:latin typeface="Times New Roman"/>
                        </a:rPr>
                        <a:t>2020–2021уч.г.</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a:solidFill>
                            <a:srgbClr val="000000"/>
                          </a:solidFill>
                          <a:latin typeface="Times New Roman"/>
                        </a:rPr>
                        <a:t>2021–2022уч.г.</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000" b="1" i="0" u="none" strike="noStrike" dirty="0">
                          <a:solidFill>
                            <a:srgbClr val="000000"/>
                          </a:solidFill>
                          <a:latin typeface="Times New Roman"/>
                        </a:rPr>
                        <a:t>2022–2023уч.г.</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88977">
                <a:tc>
                  <a:txBody>
                    <a:bodyPr/>
                    <a:lstStyle/>
                    <a:p>
                      <a:pPr algn="ctr" fontAlgn="t"/>
                      <a:r>
                        <a:rPr lang="ru-RU" sz="2000" b="1" i="0" u="none" strike="noStrike" dirty="0">
                          <a:solidFill>
                            <a:srgbClr val="000000"/>
                          </a:solidFill>
                          <a:latin typeface="Times New Roman"/>
                        </a:rPr>
                        <a:t>Количество детей, обучавшихся на конец учебного года в среднем звене</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23уч.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16уч.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22уч.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8328">
                <a:tc>
                  <a:txBody>
                    <a:bodyPr/>
                    <a:lstStyle/>
                    <a:p>
                      <a:pPr algn="ctr" fontAlgn="t"/>
                      <a:r>
                        <a:rPr lang="ru-RU" sz="2000" b="1" i="0" u="none" strike="noStrike" dirty="0" smtClean="0">
                          <a:solidFill>
                            <a:srgbClr val="000000"/>
                          </a:solidFill>
                          <a:latin typeface="Times New Roman"/>
                        </a:rPr>
                        <a:t>Количество</a:t>
                      </a:r>
                      <a:r>
                        <a:rPr lang="ru-RU" sz="2000" b="1" i="0" u="none" strike="noStrike" baseline="0" dirty="0" smtClean="0">
                          <a:solidFill>
                            <a:srgbClr val="000000"/>
                          </a:solidFill>
                          <a:latin typeface="Times New Roman"/>
                        </a:rPr>
                        <a:t> выпускников</a:t>
                      </a:r>
                    </a:p>
                    <a:p>
                      <a:pPr algn="ctr" fontAlgn="t"/>
                      <a:r>
                        <a:rPr lang="ru-RU" sz="2000" b="1" i="0" u="none" strike="noStrike" baseline="0" dirty="0" smtClean="0">
                          <a:solidFill>
                            <a:srgbClr val="000000"/>
                          </a:solidFill>
                          <a:latin typeface="Times New Roman"/>
                        </a:rPr>
                        <a:t>Из них:</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9уч.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11уч.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5уч.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5985">
                <a:tc>
                  <a:txBody>
                    <a:bodyPr/>
                    <a:lstStyle/>
                    <a:p>
                      <a:pPr algn="ctr" fontAlgn="t"/>
                      <a:r>
                        <a:rPr lang="ru-RU" sz="2000" b="1" i="0" u="none" strike="noStrike" dirty="0">
                          <a:solidFill>
                            <a:srgbClr val="000000"/>
                          </a:solidFill>
                          <a:latin typeface="Times New Roman"/>
                        </a:rPr>
                        <a:t> </a:t>
                      </a:r>
                      <a:r>
                        <a:rPr lang="ru-RU" sz="2000" b="1" i="0" u="none" strike="noStrike" dirty="0" smtClean="0">
                          <a:solidFill>
                            <a:srgbClr val="000000"/>
                          </a:solidFill>
                          <a:latin typeface="Times New Roman"/>
                        </a:rPr>
                        <a:t>-получили  </a:t>
                      </a:r>
                      <a:r>
                        <a:rPr lang="ru-RU" sz="2000" b="1" i="0" u="none" strike="noStrike" dirty="0">
                          <a:solidFill>
                            <a:srgbClr val="000000"/>
                          </a:solidFill>
                          <a:latin typeface="Times New Roman"/>
                        </a:rPr>
                        <a:t>аттестат о среднем общем </a:t>
                      </a:r>
                      <a:r>
                        <a:rPr lang="ru-RU" sz="2000" b="1" i="0" u="none" strike="noStrike" dirty="0" smtClean="0">
                          <a:solidFill>
                            <a:srgbClr val="000000"/>
                          </a:solidFill>
                          <a:latin typeface="Times New Roman"/>
                        </a:rPr>
                        <a:t>образовании обычного образца</a:t>
                      </a:r>
                      <a:endParaRPr lang="ru-RU" sz="20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5уч.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9уч.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2уч.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5985">
                <a:tc>
                  <a:txBody>
                    <a:bodyPr/>
                    <a:lstStyle/>
                    <a:p>
                      <a:pPr algn="ctr" fontAlgn="t"/>
                      <a:r>
                        <a:rPr lang="ru-RU" sz="2000" b="1" i="0" u="none" strike="noStrike" dirty="0" smtClean="0">
                          <a:solidFill>
                            <a:srgbClr val="000000"/>
                          </a:solidFill>
                          <a:latin typeface="Times New Roman"/>
                        </a:rPr>
                        <a:t>-не </a:t>
                      </a:r>
                      <a:r>
                        <a:rPr lang="ru-RU" sz="2000" b="1" i="0" u="none" strike="noStrike" dirty="0">
                          <a:solidFill>
                            <a:srgbClr val="000000"/>
                          </a:solidFill>
                          <a:latin typeface="Times New Roman"/>
                        </a:rPr>
                        <a:t>получили аттестат о среднем общем образовании</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0</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a:solidFill>
                            <a:srgbClr val="000000"/>
                          </a:solidFill>
                          <a:latin typeface="Times New Roman"/>
                        </a:rPr>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a:solidFill>
                            <a:srgbClr val="000000"/>
                          </a:solidFill>
                          <a:latin typeface="Times New Roman"/>
                        </a:rPr>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07481">
                <a:tc>
                  <a:txBody>
                    <a:bodyPr/>
                    <a:lstStyle/>
                    <a:p>
                      <a:pPr algn="ctr" fontAlgn="t"/>
                      <a:r>
                        <a:rPr lang="ru-RU" sz="2000" b="1" i="0" u="none" strike="noStrike" dirty="0" smtClean="0">
                          <a:solidFill>
                            <a:srgbClr val="000000"/>
                          </a:solidFill>
                          <a:latin typeface="Times New Roman"/>
                        </a:rPr>
                        <a:t>-окончили </a:t>
                      </a:r>
                      <a:r>
                        <a:rPr lang="ru-RU" sz="2000" b="1" i="0" u="none" strike="noStrike" dirty="0">
                          <a:solidFill>
                            <a:srgbClr val="000000"/>
                          </a:solidFill>
                          <a:latin typeface="Times New Roman"/>
                        </a:rPr>
                        <a:t>школу с аттестатом с отличием средней школе</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4уч.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2уч.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2400" b="1" i="0" u="none" strike="noStrike" dirty="0" smtClean="0">
                          <a:solidFill>
                            <a:srgbClr val="000000"/>
                          </a:solidFill>
                          <a:latin typeface="Times New Roman"/>
                        </a:rPr>
                        <a:t>3уч.</a:t>
                      </a:r>
                      <a:endParaRPr lang="ru-RU" sz="2400" b="1" i="0" u="none" strike="noStrike" dirty="0">
                        <a:solidFill>
                          <a:srgbClr val="000000"/>
                        </a:solidFill>
                        <a:latin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Прямоугольник 7"/>
          <p:cNvSpPr/>
          <p:nvPr/>
        </p:nvSpPr>
        <p:spPr>
          <a:xfrm>
            <a:off x="0" y="0"/>
            <a:ext cx="1460310" cy="461665"/>
          </a:xfrm>
          <a:prstGeom prst="rect">
            <a:avLst/>
          </a:prstGeom>
        </p:spPr>
        <p:txBody>
          <a:bodyPr wrap="squar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ГИА-11</a:t>
            </a:r>
            <a:endParaRPr lang="ru-RU" sz="2400" dirty="0"/>
          </a:p>
        </p:txBody>
      </p:sp>
      <p:sp>
        <p:nvSpPr>
          <p:cNvPr id="9" name="Прямоугольник 8"/>
          <p:cNvSpPr/>
          <p:nvPr/>
        </p:nvSpPr>
        <p:spPr>
          <a:xfrm>
            <a:off x="10935916" y="6273662"/>
            <a:ext cx="538096" cy="5843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schemeClr val="bg1"/>
                </a:solidFill>
                <a:effectLst/>
                <a:uLnTx/>
                <a:uFillTx/>
                <a:latin typeface="Arial Black" panose="020B0A04020102020204" pitchFamily="34" charset="0"/>
                <a:ea typeface="+mn-ea"/>
                <a:cs typeface="+mn-cs"/>
              </a:rPr>
              <a:t>18</a:t>
            </a:r>
            <a:endParaRPr kumimoji="0" lang="ru-RU" sz="2000" b="0" i="0" u="none" strike="noStrike" kern="1200" cap="none" spc="0" normalizeH="0" baseline="0" noProof="0" dirty="0">
              <a:ln>
                <a:noFill/>
              </a:ln>
              <a:solidFill>
                <a:schemeClr val="bg1"/>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a:extLst>
              <a:ext uri="{FF2B5EF4-FFF2-40B4-BE49-F238E27FC236}">
                <a16:creationId xmlns="" xmlns:a16="http://schemas.microsoft.com/office/drawing/2014/main" id="{26CDE620-56BA-EBD3-3666-D7842B95EDA3}"/>
              </a:ext>
            </a:extLst>
          </p:cNvPr>
          <p:cNvGraphicFramePr>
            <a:graphicFrameLocks noGrp="1"/>
          </p:cNvGraphicFramePr>
          <p:nvPr>
            <p:extLst>
              <p:ext uri="{D42A27DB-BD31-4B8C-83A1-F6EECF244321}">
                <p14:modId xmlns="" xmlns:p14="http://schemas.microsoft.com/office/powerpoint/2010/main" val="2429759272"/>
              </p:ext>
            </p:extLst>
          </p:nvPr>
        </p:nvGraphicFramePr>
        <p:xfrm>
          <a:off x="272139" y="1080156"/>
          <a:ext cx="11780523" cy="4343480"/>
        </p:xfrm>
        <a:graphic>
          <a:graphicData uri="http://schemas.openxmlformats.org/drawingml/2006/table">
            <a:tbl>
              <a:tblPr/>
              <a:tblGrid>
                <a:gridCol w="269391">
                  <a:extLst>
                    <a:ext uri="{9D8B030D-6E8A-4147-A177-3AD203B41FA5}">
                      <a16:colId xmlns="" xmlns:a16="http://schemas.microsoft.com/office/drawing/2014/main" val="3008904324"/>
                    </a:ext>
                  </a:extLst>
                </a:gridCol>
                <a:gridCol w="2447867">
                  <a:extLst>
                    <a:ext uri="{9D8B030D-6E8A-4147-A177-3AD203B41FA5}">
                      <a16:colId xmlns="" xmlns:a16="http://schemas.microsoft.com/office/drawing/2014/main" val="791796049"/>
                    </a:ext>
                  </a:extLst>
                </a:gridCol>
                <a:gridCol w="977298">
                  <a:extLst>
                    <a:ext uri="{9D8B030D-6E8A-4147-A177-3AD203B41FA5}">
                      <a16:colId xmlns="" xmlns:a16="http://schemas.microsoft.com/office/drawing/2014/main" val="1843292108"/>
                    </a:ext>
                  </a:extLst>
                </a:gridCol>
                <a:gridCol w="977298">
                  <a:extLst>
                    <a:ext uri="{9D8B030D-6E8A-4147-A177-3AD203B41FA5}">
                      <a16:colId xmlns="" xmlns:a16="http://schemas.microsoft.com/office/drawing/2014/main" val="2897507108"/>
                    </a:ext>
                  </a:extLst>
                </a:gridCol>
                <a:gridCol w="977298">
                  <a:extLst>
                    <a:ext uri="{9D8B030D-6E8A-4147-A177-3AD203B41FA5}">
                      <a16:colId xmlns="" xmlns:a16="http://schemas.microsoft.com/office/drawing/2014/main" val="4263536919"/>
                    </a:ext>
                  </a:extLst>
                </a:gridCol>
                <a:gridCol w="977298">
                  <a:extLst>
                    <a:ext uri="{9D8B030D-6E8A-4147-A177-3AD203B41FA5}">
                      <a16:colId xmlns="" xmlns:a16="http://schemas.microsoft.com/office/drawing/2014/main" val="1081639513"/>
                    </a:ext>
                  </a:extLst>
                </a:gridCol>
                <a:gridCol w="1300140">
                  <a:extLst>
                    <a:ext uri="{9D8B030D-6E8A-4147-A177-3AD203B41FA5}">
                      <a16:colId xmlns="" xmlns:a16="http://schemas.microsoft.com/office/drawing/2014/main" val="2036865313"/>
                    </a:ext>
                  </a:extLst>
                </a:gridCol>
                <a:gridCol w="595272">
                  <a:extLst>
                    <a:ext uri="{9D8B030D-6E8A-4147-A177-3AD203B41FA5}">
                      <a16:colId xmlns="" xmlns:a16="http://schemas.microsoft.com/office/drawing/2014/main" val="88237720"/>
                    </a:ext>
                  </a:extLst>
                </a:gridCol>
                <a:gridCol w="734788">
                  <a:extLst>
                    <a:ext uri="{9D8B030D-6E8A-4147-A177-3AD203B41FA5}">
                      <a16:colId xmlns="" xmlns:a16="http://schemas.microsoft.com/office/drawing/2014/main" val="1573773416"/>
                    </a:ext>
                  </a:extLst>
                </a:gridCol>
                <a:gridCol w="1264952">
                  <a:extLst>
                    <a:ext uri="{9D8B030D-6E8A-4147-A177-3AD203B41FA5}">
                      <a16:colId xmlns="" xmlns:a16="http://schemas.microsoft.com/office/drawing/2014/main" val="3350355689"/>
                    </a:ext>
                  </a:extLst>
                </a:gridCol>
                <a:gridCol w="1258921">
                  <a:extLst>
                    <a:ext uri="{9D8B030D-6E8A-4147-A177-3AD203B41FA5}">
                      <a16:colId xmlns="" xmlns:a16="http://schemas.microsoft.com/office/drawing/2014/main" val="519576345"/>
                    </a:ext>
                  </a:extLst>
                </a:gridCol>
              </a:tblGrid>
              <a:tr h="792187">
                <a:tc rowSpan="2">
                  <a:txBody>
                    <a:bodyPr/>
                    <a:lstStyle/>
                    <a:p>
                      <a:pPr algn="ctr" fontAlgn="ctr"/>
                      <a:r>
                        <a:rPr lang="ru-RU" sz="1400" b="1" i="0" u="none" strike="noStrike" dirty="0">
                          <a:solidFill>
                            <a:srgbClr val="000000"/>
                          </a:solidFill>
                          <a:effectLst/>
                          <a:latin typeface="Times New Roman" panose="02020603050405020304" pitchFamily="18" charset="0"/>
                        </a:rPr>
                        <a:t>№</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rowSpan="2">
                  <a:txBody>
                    <a:bodyPr/>
                    <a:lstStyle/>
                    <a:p>
                      <a:pPr algn="ctr" fontAlgn="ctr"/>
                      <a:r>
                        <a:rPr lang="ru-RU" sz="1400" b="1" i="0" u="none" strike="noStrike" dirty="0">
                          <a:solidFill>
                            <a:srgbClr val="000000"/>
                          </a:solidFill>
                          <a:effectLst/>
                          <a:latin typeface="Times New Roman" panose="02020603050405020304" pitchFamily="18" charset="0"/>
                        </a:rPr>
                        <a:t>Наименование организаций</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ru-RU" sz="1200" b="1" i="0" u="none" strike="noStrike" dirty="0">
                          <a:solidFill>
                            <a:srgbClr val="000000"/>
                          </a:solidFill>
                          <a:effectLst/>
                          <a:latin typeface="Times New Roman" panose="02020603050405020304" pitchFamily="18" charset="0"/>
                        </a:rPr>
                        <a:t>Кол-во участников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ru-RU" sz="1200" b="1" i="0" u="none" strike="noStrike" dirty="0">
                          <a:solidFill>
                            <a:srgbClr val="000000"/>
                          </a:solidFill>
                          <a:effectLst/>
                          <a:latin typeface="Times New Roman" panose="02020603050405020304" pitchFamily="18" charset="0"/>
                        </a:rPr>
                        <a:t>Кол-во участников, не преодолев-</a:t>
                      </a:r>
                      <a:r>
                        <a:rPr lang="ru-RU" sz="1200" b="1" i="0" u="none" strike="noStrike" dirty="0" err="1">
                          <a:solidFill>
                            <a:srgbClr val="000000"/>
                          </a:solidFill>
                          <a:effectLst/>
                          <a:latin typeface="Times New Roman" panose="02020603050405020304" pitchFamily="18" charset="0"/>
                        </a:rPr>
                        <a:t>ших</a:t>
                      </a:r>
                      <a:r>
                        <a:rPr lang="ru-RU" sz="1200" b="1" i="0" u="none" strike="noStrike" dirty="0">
                          <a:solidFill>
                            <a:srgbClr val="000000"/>
                          </a:solidFill>
                          <a:effectLst/>
                          <a:latin typeface="Times New Roman" panose="02020603050405020304" pitchFamily="18" charset="0"/>
                        </a:rPr>
                        <a:t>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ru-RU" sz="1200" b="1" i="0" u="none" strike="noStrike" dirty="0">
                          <a:solidFill>
                            <a:srgbClr val="000000"/>
                          </a:solidFill>
                          <a:effectLst/>
                          <a:latin typeface="Times New Roman" panose="02020603050405020304" pitchFamily="18" charset="0"/>
                        </a:rPr>
                        <a:t>Доля </a:t>
                      </a:r>
                    </a:p>
                    <a:p>
                      <a:pPr algn="ctr" fontAlgn="ctr"/>
                      <a:r>
                        <a:rPr lang="ru-RU" sz="1200" b="1" i="0" u="none" strike="noStrike" dirty="0">
                          <a:solidFill>
                            <a:srgbClr val="000000"/>
                          </a:solidFill>
                          <a:effectLst/>
                          <a:latin typeface="Times New Roman" panose="02020603050405020304" pitchFamily="18" charset="0"/>
                        </a:rPr>
                        <a:t>(в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ru-RU" sz="1200" b="1" i="0" u="none" strike="noStrike" dirty="0">
                          <a:solidFill>
                            <a:srgbClr val="000000"/>
                          </a:solidFill>
                          <a:effectLst/>
                          <a:latin typeface="Times New Roman" panose="02020603050405020304" pitchFamily="18" charset="0"/>
                        </a:rPr>
                        <a:t>Кол-во участников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ru-RU" sz="1200" b="1" i="0" u="none" strike="noStrike" dirty="0">
                          <a:solidFill>
                            <a:srgbClr val="000000"/>
                          </a:solidFill>
                          <a:effectLst/>
                          <a:latin typeface="Times New Roman" panose="02020603050405020304" pitchFamily="18" charset="0"/>
                        </a:rPr>
                        <a:t>Кол-во участников,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ru-RU" sz="1200" b="1" i="0" u="none" strike="noStrike" dirty="0">
                          <a:solidFill>
                            <a:srgbClr val="000000"/>
                          </a:solidFill>
                          <a:effectLst/>
                          <a:latin typeface="Times New Roman" panose="02020603050405020304" pitchFamily="18" charset="0"/>
                        </a:rPr>
                        <a:t>Доля </a:t>
                      </a:r>
                    </a:p>
                    <a:p>
                      <a:pPr algn="ctr" fontAlgn="ctr"/>
                      <a:r>
                        <a:rPr lang="ru-RU" sz="1200" b="1" i="0" u="none" strike="noStrike" dirty="0">
                          <a:solidFill>
                            <a:srgbClr val="000000"/>
                          </a:solidFill>
                          <a:effectLst/>
                          <a:latin typeface="Times New Roman" panose="02020603050405020304" pitchFamily="18" charset="0"/>
                        </a:rPr>
                        <a:t>(в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ru-RU" sz="1200" b="1" i="0" u="none" strike="noStrike" dirty="0">
                          <a:solidFill>
                            <a:srgbClr val="000000"/>
                          </a:solidFill>
                          <a:effectLst/>
                          <a:latin typeface="Times New Roman" panose="02020603050405020304" pitchFamily="18" charset="0"/>
                        </a:rPr>
                        <a:t>Кол-во участников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ru-RU" sz="1200" b="1" i="0" u="none" strike="noStrike" dirty="0">
                          <a:solidFill>
                            <a:srgbClr val="000000"/>
                          </a:solidFill>
                          <a:effectLst/>
                          <a:latin typeface="Times New Roman" panose="02020603050405020304" pitchFamily="18" charset="0"/>
                        </a:rPr>
                        <a:t>Кол-во участников,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ru-RU" sz="1200" b="1" i="0" u="none" strike="noStrike" dirty="0">
                          <a:solidFill>
                            <a:srgbClr val="000000"/>
                          </a:solidFill>
                          <a:effectLst/>
                          <a:latin typeface="Times New Roman" panose="02020603050405020304" pitchFamily="18" charset="0"/>
                        </a:rPr>
                        <a:t>Доля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996533768"/>
                  </a:ext>
                </a:extLst>
              </a:tr>
              <a:tr h="273050">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ru-RU" sz="1800" b="1" i="0" u="none" strike="noStrike" dirty="0">
                          <a:solidFill>
                            <a:srgbClr val="002060"/>
                          </a:solidFill>
                          <a:effectLst/>
                          <a:latin typeface="Arial Black" panose="020B0A04020102020204" pitchFamily="34" charset="0"/>
                        </a:rPr>
                        <a:t>2023</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hMerge="1">
                  <a:txBody>
                    <a:bodyPr/>
                    <a:lstStyle/>
                    <a:p>
                      <a:pPr algn="ctr" fontAlgn="ctr"/>
                      <a:endParaRPr lang="ru-RU" sz="18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8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ru-RU" sz="1800" b="1" i="0" u="none" strike="noStrike" dirty="0">
                          <a:solidFill>
                            <a:srgbClr val="002060"/>
                          </a:solidFill>
                          <a:effectLst/>
                          <a:latin typeface="Arial Black" panose="020B0A04020102020204" pitchFamily="34" charset="0"/>
                        </a:rPr>
                        <a:t>2022</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h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2060"/>
                          </a:solidFill>
                          <a:effectLst/>
                          <a:latin typeface="Arial Black" panose="020B0A04020102020204" pitchFamily="34" charset="0"/>
                        </a:rPr>
                        <a:t>2021</a:t>
                      </a:r>
                      <a:endParaRPr lang="ru-RU" sz="1800" dirty="0">
                        <a:solidFill>
                          <a:srgbClr val="002060"/>
                        </a:solidFill>
                        <a:latin typeface="Arial Black" panose="020B0A04020102020204" pitchFamily="34"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91649240"/>
                  </a:ext>
                </a:extLst>
              </a:tr>
              <a:tr h="270979">
                <a:tc>
                  <a:txBody>
                    <a:bodyPr/>
                    <a:lstStyle/>
                    <a:p>
                      <a:pPr algn="ctr" fontAlgn="ctr"/>
                      <a:r>
                        <a:rPr lang="ru-RU" sz="1200" b="1" i="0" u="none" strike="noStrike" dirty="0">
                          <a:solidFill>
                            <a:srgbClr val="000000"/>
                          </a:solidFill>
                          <a:effectLst/>
                          <a:latin typeface="Times New Roman" panose="02020603050405020304" pitchFamily="18" charset="0"/>
                        </a:rPr>
                        <a:t>1</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l" fontAlgn="b"/>
                      <a:r>
                        <a:rPr lang="ru-RU" sz="1400" b="0" i="0" u="none" strike="noStrike" dirty="0">
                          <a:solidFill>
                            <a:srgbClr val="000000"/>
                          </a:solidFill>
                          <a:effectLst/>
                          <a:latin typeface="Arial Black" panose="020B0A04020102020204" pitchFamily="34" charset="0"/>
                        </a:rPr>
                        <a:t>РУССКИЙ ЯЗЫК</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5</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11</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DF9DF"/>
                    </a:solidFill>
                  </a:tcPr>
                </a:tc>
                <a:tc>
                  <a:txBody>
                    <a:bodyPr/>
                    <a:lstStyle/>
                    <a:p>
                      <a:pPr algn="ctr" fontAlgn="b"/>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9</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181279409"/>
                  </a:ext>
                </a:extLst>
              </a:tr>
              <a:tr h="243963">
                <a:tc>
                  <a:txBody>
                    <a:bodyPr/>
                    <a:lstStyle/>
                    <a:p>
                      <a:pPr algn="ctr" fontAlgn="ctr"/>
                      <a:r>
                        <a:rPr lang="ru-RU" sz="1200" b="1" i="0" u="none" strike="noStrike" dirty="0">
                          <a:solidFill>
                            <a:srgbClr val="000000"/>
                          </a:solidFill>
                          <a:effectLst/>
                          <a:latin typeface="Times New Roman" panose="02020603050405020304" pitchFamily="18" charset="0"/>
                        </a:rPr>
                        <a:t>2</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l" fontAlgn="b"/>
                      <a:r>
                        <a:rPr lang="ru-RU" sz="1400" b="0" i="0" u="none" strike="noStrike" dirty="0">
                          <a:solidFill>
                            <a:srgbClr val="000000"/>
                          </a:solidFill>
                          <a:effectLst/>
                          <a:latin typeface="Arial Black" panose="020B0A04020102020204" pitchFamily="34" charset="0"/>
                        </a:rPr>
                        <a:t>ОБЩЕСТВОЗНАНИЕ</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3</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1</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33,33</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4</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1</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25</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2</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1650508982"/>
                  </a:ext>
                </a:extLst>
              </a:tr>
              <a:tr h="362166">
                <a:tc>
                  <a:txBody>
                    <a:bodyPr/>
                    <a:lstStyle/>
                    <a:p>
                      <a:pPr algn="ctr" fontAlgn="ctr"/>
                      <a:r>
                        <a:rPr lang="ru-RU" sz="1200" b="1" i="0" u="none" strike="noStrike" dirty="0">
                          <a:solidFill>
                            <a:srgbClr val="000000"/>
                          </a:solidFill>
                          <a:effectLst/>
                          <a:latin typeface="Times New Roman" panose="02020603050405020304" pitchFamily="18" charset="0"/>
                        </a:rPr>
                        <a:t>3</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l" fontAlgn="b"/>
                      <a:r>
                        <a:rPr lang="ru-RU" sz="1400" b="0" i="0" u="none" strike="noStrike" dirty="0">
                          <a:solidFill>
                            <a:srgbClr val="000000"/>
                          </a:solidFill>
                          <a:effectLst/>
                          <a:latin typeface="Arial Black" panose="020B0A04020102020204" pitchFamily="34" charset="0"/>
                        </a:rPr>
                        <a:t>ЛИТЕРАТУРА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4180555999"/>
                  </a:ext>
                </a:extLst>
              </a:tr>
              <a:tr h="423239">
                <a:tc>
                  <a:txBody>
                    <a:bodyPr/>
                    <a:lstStyle/>
                    <a:p>
                      <a:pPr algn="ctr" fontAlgn="ctr"/>
                      <a:r>
                        <a:rPr lang="ru-RU" sz="1200" b="1" i="0" u="none" strike="noStrike" dirty="0">
                          <a:solidFill>
                            <a:srgbClr val="000000"/>
                          </a:solidFill>
                          <a:effectLst/>
                          <a:latin typeface="Times New Roman" panose="02020603050405020304" pitchFamily="18" charset="0"/>
                        </a:rPr>
                        <a:t>4</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l" fontAlgn="b"/>
                      <a:r>
                        <a:rPr lang="ru-RU" sz="1400" b="0" i="0" u="none" strike="noStrike" dirty="0">
                          <a:solidFill>
                            <a:srgbClr val="000000"/>
                          </a:solidFill>
                          <a:effectLst/>
                          <a:latin typeface="Arial Black" panose="020B0A04020102020204" pitchFamily="34" charset="0"/>
                        </a:rPr>
                        <a:t>МАТЕМАТИКА ПРОФИЛЬНАЯ</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2</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3</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741929203"/>
                  </a:ext>
                </a:extLst>
              </a:tr>
              <a:tr h="243963">
                <a:tc>
                  <a:txBody>
                    <a:bodyPr/>
                    <a:lstStyle/>
                    <a:p>
                      <a:pPr algn="ctr" fontAlgn="ctr"/>
                      <a:r>
                        <a:rPr lang="ru-RU" sz="1200" b="1" i="0" u="none" strike="noStrike" dirty="0">
                          <a:solidFill>
                            <a:srgbClr val="000000"/>
                          </a:solidFill>
                          <a:effectLst/>
                          <a:latin typeface="Times New Roman" panose="02020603050405020304" pitchFamily="18" charset="0"/>
                        </a:rPr>
                        <a:t>5</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l" fontAlgn="b"/>
                      <a:r>
                        <a:rPr lang="ru-RU" sz="1400" b="0" i="0" u="none" strike="noStrike" dirty="0">
                          <a:solidFill>
                            <a:srgbClr val="000000"/>
                          </a:solidFill>
                          <a:effectLst/>
                          <a:latin typeface="Arial Black" panose="020B0A04020102020204" pitchFamily="34" charset="0"/>
                        </a:rPr>
                        <a:t>ИНФОРМАТИКА И ИКТ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1</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1</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2840845795"/>
                  </a:ext>
                </a:extLst>
              </a:tr>
              <a:tr h="270979">
                <a:tc>
                  <a:txBody>
                    <a:bodyPr/>
                    <a:lstStyle/>
                    <a:p>
                      <a:pPr algn="ctr" fontAlgn="ctr"/>
                      <a:r>
                        <a:rPr lang="ru-RU" sz="1200" b="1" i="0" u="none" strike="noStrike" dirty="0">
                          <a:solidFill>
                            <a:srgbClr val="000000"/>
                          </a:solidFill>
                          <a:effectLst/>
                          <a:latin typeface="Times New Roman" panose="02020603050405020304" pitchFamily="18" charset="0"/>
                        </a:rPr>
                        <a:t>6</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l" fontAlgn="b"/>
                      <a:r>
                        <a:rPr lang="ru-RU" sz="1400" b="0" i="0" u="none" strike="noStrike" dirty="0">
                          <a:solidFill>
                            <a:srgbClr val="000000"/>
                          </a:solidFill>
                          <a:effectLst/>
                          <a:latin typeface="Arial Black" panose="020B0A04020102020204" pitchFamily="34" charset="0"/>
                        </a:rPr>
                        <a:t>ФИЗИКА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70C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1685229398"/>
                  </a:ext>
                </a:extLst>
              </a:tr>
              <a:tr h="270979">
                <a:tc>
                  <a:txBody>
                    <a:bodyPr/>
                    <a:lstStyle/>
                    <a:p>
                      <a:pPr algn="ctr" fontAlgn="ctr"/>
                      <a:r>
                        <a:rPr lang="ru-RU" sz="1200" b="1" i="0" u="none" strike="noStrike" dirty="0">
                          <a:solidFill>
                            <a:srgbClr val="000000"/>
                          </a:solidFill>
                          <a:effectLst/>
                          <a:latin typeface="Times New Roman" panose="02020603050405020304" pitchFamily="18" charset="0"/>
                        </a:rPr>
                        <a:t>7</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l" fontAlgn="b"/>
                      <a:r>
                        <a:rPr lang="ru-RU" sz="1400" b="0" i="0" u="none" strike="noStrike" dirty="0">
                          <a:solidFill>
                            <a:srgbClr val="000000"/>
                          </a:solidFill>
                          <a:effectLst/>
                          <a:latin typeface="Arial Black" panose="020B0A04020102020204" pitchFamily="34" charset="0"/>
                        </a:rPr>
                        <a:t>ХИМИЯ</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1</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3</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5</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2</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22</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701174521"/>
                  </a:ext>
                </a:extLst>
              </a:tr>
              <a:tr h="270979">
                <a:tc>
                  <a:txBody>
                    <a:bodyPr/>
                    <a:lstStyle/>
                    <a:p>
                      <a:pPr algn="ctr" fontAlgn="ctr"/>
                      <a:r>
                        <a:rPr lang="ru-RU" sz="1200" b="1" i="0" u="none" strike="noStrike" dirty="0">
                          <a:solidFill>
                            <a:srgbClr val="000000"/>
                          </a:solidFill>
                          <a:effectLst/>
                          <a:latin typeface="Times New Roman" panose="02020603050405020304" pitchFamily="18" charset="0"/>
                        </a:rPr>
                        <a:t>8</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l" fontAlgn="b"/>
                      <a:r>
                        <a:rPr lang="ru-RU" sz="1400" b="0" i="0" u="none" strike="noStrike" dirty="0">
                          <a:solidFill>
                            <a:srgbClr val="000000"/>
                          </a:solidFill>
                          <a:effectLst/>
                          <a:latin typeface="Arial Black" panose="020B0A04020102020204" pitchFamily="34" charset="0"/>
                        </a:rPr>
                        <a:t>БИОЛОГИЯ</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1</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3</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1</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70C0"/>
                          </a:solidFill>
                          <a:effectLst/>
                          <a:latin typeface="Arial Black" panose="020B0A04020102020204" pitchFamily="34" charset="0"/>
                        </a:rPr>
                        <a:t>33,33</a:t>
                      </a:r>
                      <a:endParaRPr lang="ru-RU" sz="14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4</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2356269443"/>
                  </a:ext>
                </a:extLst>
              </a:tr>
              <a:tr h="362166">
                <a:tc>
                  <a:txBody>
                    <a:bodyPr/>
                    <a:lstStyle/>
                    <a:p>
                      <a:pPr algn="ctr" fontAlgn="ctr"/>
                      <a:r>
                        <a:rPr lang="ru-RU" sz="1200" b="1" i="0" u="none" strike="noStrike" dirty="0">
                          <a:solidFill>
                            <a:srgbClr val="000000"/>
                          </a:solidFill>
                          <a:effectLst/>
                          <a:latin typeface="Times New Roman" panose="02020603050405020304" pitchFamily="18" charset="0"/>
                        </a:rPr>
                        <a:t>9</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l" fontAlgn="b"/>
                      <a:r>
                        <a:rPr lang="ru-RU" sz="1400" b="0" i="0" u="none" strike="noStrike" dirty="0">
                          <a:solidFill>
                            <a:srgbClr val="000000"/>
                          </a:solidFill>
                          <a:effectLst/>
                          <a:latin typeface="Arial Black" panose="020B0A04020102020204" pitchFamily="34" charset="0"/>
                        </a:rPr>
                        <a:t>ИСТОРИЯ</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2</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1</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50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3</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70C0"/>
                          </a:solidFill>
                          <a:effectLst/>
                          <a:latin typeface="Arial Black" panose="020B0A04020102020204" pitchFamily="34" charset="0"/>
                        </a:rPr>
                        <a:t>0</a:t>
                      </a:r>
                      <a:endParaRPr lang="ru-RU" sz="14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797472387"/>
                  </a:ext>
                </a:extLst>
              </a:tr>
              <a:tr h="243963">
                <a:tc>
                  <a:txBody>
                    <a:bodyPr/>
                    <a:lstStyle/>
                    <a:p>
                      <a:pPr algn="ctr" fontAlgn="ctr"/>
                      <a:r>
                        <a:rPr lang="ru-RU" sz="1200" b="1" i="0" u="none" strike="noStrike" dirty="0">
                          <a:solidFill>
                            <a:srgbClr val="000000"/>
                          </a:solidFill>
                          <a:effectLst/>
                          <a:latin typeface="Times New Roman" panose="02020603050405020304" pitchFamily="18" charset="0"/>
                        </a:rPr>
                        <a:t>10</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l" fontAlgn="b"/>
                      <a:r>
                        <a:rPr lang="ru-RU" sz="1400" b="0" i="0" u="none" strike="noStrike" dirty="0">
                          <a:solidFill>
                            <a:srgbClr val="000000"/>
                          </a:solidFill>
                          <a:effectLst/>
                          <a:latin typeface="Arial Black" panose="020B0A04020102020204" pitchFamily="34" charset="0"/>
                        </a:rPr>
                        <a:t>ГЕОГРАФИЯ</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3429955124"/>
                  </a:ext>
                </a:extLst>
              </a:tr>
              <a:tr h="270979">
                <a:tc>
                  <a:txBody>
                    <a:bodyPr/>
                    <a:lstStyle/>
                    <a:p>
                      <a:pPr algn="ctr" fontAlgn="ctr"/>
                      <a:r>
                        <a:rPr lang="ru-RU" sz="1200" b="1" i="0" u="none" strike="noStrike" dirty="0">
                          <a:solidFill>
                            <a:srgbClr val="000000"/>
                          </a:solidFill>
                          <a:effectLst/>
                          <a:latin typeface="Times New Roman" panose="02020603050405020304" pitchFamily="18" charset="0"/>
                        </a:rPr>
                        <a:t>11</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l" fontAlgn="b"/>
                      <a:r>
                        <a:rPr lang="ru-RU" sz="1400" b="0" i="0" u="none" strike="noStrike" dirty="0">
                          <a:solidFill>
                            <a:srgbClr val="000000"/>
                          </a:solidFill>
                          <a:effectLst/>
                          <a:latin typeface="Arial Black" panose="020B0A04020102020204" pitchFamily="34" charset="0"/>
                        </a:rPr>
                        <a:t>АНГЛИЙСКИЙ ЯЗЫК</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70C0"/>
                          </a:solidFill>
                          <a:effectLst/>
                          <a:latin typeface="Arial Black" panose="020B0A04020102020204" pitchFamily="34" charset="0"/>
                        </a:rPr>
                        <a:t>0</a:t>
                      </a:r>
                      <a:endParaRPr lang="ru-RU" sz="1600" b="0" i="0" u="none" strike="noStrike" dirty="0">
                        <a:solidFill>
                          <a:srgbClr val="0070C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70C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smtClean="0">
                          <a:solidFill>
                            <a:srgbClr val="000000"/>
                          </a:solidFill>
                          <a:effectLst/>
                          <a:latin typeface="Arial Black" panose="020B0A04020102020204" pitchFamily="34" charset="0"/>
                        </a:rPr>
                        <a:t>0</a:t>
                      </a:r>
                      <a:endParaRPr lang="ru-RU" sz="16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000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600" b="0" i="0" u="none" strike="noStrike" dirty="0">
                          <a:solidFill>
                            <a:srgbClr val="0070C0"/>
                          </a:solidFill>
                          <a:effectLst/>
                          <a:latin typeface="Arial Black" panose="020B0A04020102020204" pitchFamily="34" charset="0"/>
                        </a:rPr>
                        <a:t>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3966137429"/>
                  </a:ext>
                </a:extLst>
              </a:tr>
            </a:tbl>
          </a:graphicData>
        </a:graphic>
      </p:graphicFrame>
      <p:sp>
        <p:nvSpPr>
          <p:cNvPr id="5" name="Прямоугольник 4">
            <a:extLst>
              <a:ext uri="{FF2B5EF4-FFF2-40B4-BE49-F238E27FC236}">
                <a16:creationId xmlns="" xmlns:a16="http://schemas.microsoft.com/office/drawing/2014/main" id="{AEE8430A-E411-412C-AB23-4DF2E3E6FCCF}"/>
              </a:ext>
            </a:extLst>
          </p:cNvPr>
          <p:cNvSpPr/>
          <p:nvPr/>
        </p:nvSpPr>
        <p:spPr>
          <a:xfrm>
            <a:off x="0" y="0"/>
            <a:ext cx="12192000" cy="441960"/>
          </a:xfrm>
          <a:prstGeom prst="rect">
            <a:avLst/>
          </a:prstGeom>
          <a:noFill/>
          <a:ln>
            <a:noFill/>
          </a:ln>
        </p:spPr>
        <p:txBody>
          <a:bodyPr spcFirstLastPara="1" wrap="square" lIns="0" tIns="0" rIns="0" bIns="0" anchor="t" anchorCtr="0">
            <a:noAutofit/>
          </a:bodyPr>
          <a:lstStyle/>
          <a:p>
            <a:pPr>
              <a:lnSpc>
                <a:spcPct val="90000"/>
              </a:lnSpc>
              <a:buClr>
                <a:prstClr val="black"/>
              </a:buClr>
              <a:buSzPts val="1100"/>
              <a:defRPr/>
            </a:pPr>
            <a:r>
              <a:rPr lang="ru-RU" sz="36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ГИА-11   </a:t>
            </a:r>
            <a:r>
              <a:rPr lang="ru-RU" b="1" dirty="0" smtClean="0">
                <a:latin typeface="Times New Roman" pitchFamily="18" charset="0"/>
                <a:cs typeface="Times New Roman" pitchFamily="18" charset="0"/>
              </a:rPr>
              <a:t>Государственная итоговая аттестация за 2021–2023уч.г</a:t>
            </a:r>
            <a:r>
              <a:rPr lang="ru-RU" sz="3600" b="1" dirty="0" smtClean="0">
                <a:latin typeface="Times New Roman" pitchFamily="18" charset="0"/>
                <a:cs typeface="Times New Roman" pitchFamily="18" charset="0"/>
              </a:rPr>
              <a:t>.</a:t>
            </a:r>
            <a:r>
              <a:rPr lang="ru-RU" sz="1400" dirty="0" smtClean="0"/>
              <a:t/>
            </a:r>
            <a:br>
              <a:rPr lang="ru-RU" sz="1400" dirty="0" smtClean="0"/>
            </a:br>
            <a:endParaRPr lang="ru-RU" sz="3600" dirty="0" smtClean="0"/>
          </a:p>
          <a:p>
            <a:pPr marL="0" marR="0" lvl="0" indent="0" algn="l" defTabSz="914400" rtl="0" eaLnBrk="1" fontAlgn="auto" latinLnBrk="0" hangingPunct="1">
              <a:lnSpc>
                <a:spcPct val="90000"/>
              </a:lnSpc>
              <a:spcBef>
                <a:spcPts val="0"/>
              </a:spcBef>
              <a:spcAft>
                <a:spcPts val="0"/>
              </a:spcAft>
              <a:buClr>
                <a:prstClr val="black"/>
              </a:buClr>
              <a:buSzPts val="1100"/>
              <a:buFontTx/>
              <a:buNone/>
              <a:tabLst/>
              <a:defRPr/>
            </a:pPr>
            <a:endParaRPr kumimoji="0" lang="ru-RU" sz="36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endParaRPr>
          </a:p>
        </p:txBody>
      </p:sp>
      <p:graphicFrame>
        <p:nvGraphicFramePr>
          <p:cNvPr id="6" name="Таблица 5">
            <a:extLst>
              <a:ext uri="{FF2B5EF4-FFF2-40B4-BE49-F238E27FC236}">
                <a16:creationId xmlns="" xmlns:a16="http://schemas.microsoft.com/office/drawing/2014/main" id="{749F604E-4C9E-F864-6BDB-6A4BD4B8F6A4}"/>
              </a:ext>
            </a:extLst>
          </p:cNvPr>
          <p:cNvGraphicFramePr>
            <a:graphicFrameLocks noGrp="1"/>
          </p:cNvGraphicFramePr>
          <p:nvPr>
            <p:extLst>
              <p:ext uri="{D42A27DB-BD31-4B8C-83A1-F6EECF244321}">
                <p14:modId xmlns="" xmlns:p14="http://schemas.microsoft.com/office/powerpoint/2010/main" val="3265696362"/>
              </p:ext>
            </p:extLst>
          </p:nvPr>
        </p:nvGraphicFramePr>
        <p:xfrm>
          <a:off x="248193" y="5474087"/>
          <a:ext cx="11655827" cy="1121663"/>
        </p:xfrm>
        <a:graphic>
          <a:graphicData uri="http://schemas.openxmlformats.org/drawingml/2006/table">
            <a:tbl>
              <a:tblPr/>
              <a:tblGrid>
                <a:gridCol w="3019496">
                  <a:extLst>
                    <a:ext uri="{9D8B030D-6E8A-4147-A177-3AD203B41FA5}">
                      <a16:colId xmlns="" xmlns:a16="http://schemas.microsoft.com/office/drawing/2014/main" val="796744742"/>
                    </a:ext>
                  </a:extLst>
                </a:gridCol>
                <a:gridCol w="1266240">
                  <a:extLst>
                    <a:ext uri="{9D8B030D-6E8A-4147-A177-3AD203B41FA5}">
                      <a16:colId xmlns="" xmlns:a16="http://schemas.microsoft.com/office/drawing/2014/main" val="3017058312"/>
                    </a:ext>
                  </a:extLst>
                </a:gridCol>
                <a:gridCol w="1038965">
                  <a:extLst>
                    <a:ext uri="{9D8B030D-6E8A-4147-A177-3AD203B41FA5}">
                      <a16:colId xmlns="" xmlns:a16="http://schemas.microsoft.com/office/drawing/2014/main" val="2013047948"/>
                    </a:ext>
                  </a:extLst>
                </a:gridCol>
                <a:gridCol w="876628">
                  <a:extLst>
                    <a:ext uri="{9D8B030D-6E8A-4147-A177-3AD203B41FA5}">
                      <a16:colId xmlns="" xmlns:a16="http://schemas.microsoft.com/office/drawing/2014/main" val="2890214496"/>
                    </a:ext>
                  </a:extLst>
                </a:gridCol>
                <a:gridCol w="860394">
                  <a:extLst>
                    <a:ext uri="{9D8B030D-6E8A-4147-A177-3AD203B41FA5}">
                      <a16:colId xmlns="" xmlns:a16="http://schemas.microsoft.com/office/drawing/2014/main" val="2168588802"/>
                    </a:ext>
                  </a:extLst>
                </a:gridCol>
                <a:gridCol w="957795">
                  <a:extLst>
                    <a:ext uri="{9D8B030D-6E8A-4147-A177-3AD203B41FA5}">
                      <a16:colId xmlns="" xmlns:a16="http://schemas.microsoft.com/office/drawing/2014/main" val="1145434171"/>
                    </a:ext>
                  </a:extLst>
                </a:gridCol>
                <a:gridCol w="1055199">
                  <a:extLst>
                    <a:ext uri="{9D8B030D-6E8A-4147-A177-3AD203B41FA5}">
                      <a16:colId xmlns="" xmlns:a16="http://schemas.microsoft.com/office/drawing/2014/main" val="681431263"/>
                    </a:ext>
                  </a:extLst>
                </a:gridCol>
                <a:gridCol w="811692">
                  <a:extLst>
                    <a:ext uri="{9D8B030D-6E8A-4147-A177-3AD203B41FA5}">
                      <a16:colId xmlns="" xmlns:a16="http://schemas.microsoft.com/office/drawing/2014/main" val="1431738636"/>
                    </a:ext>
                  </a:extLst>
                </a:gridCol>
                <a:gridCol w="892861">
                  <a:extLst>
                    <a:ext uri="{9D8B030D-6E8A-4147-A177-3AD203B41FA5}">
                      <a16:colId xmlns="" xmlns:a16="http://schemas.microsoft.com/office/drawing/2014/main" val="4144950574"/>
                    </a:ext>
                  </a:extLst>
                </a:gridCol>
                <a:gridCol w="876557">
                  <a:extLst>
                    <a:ext uri="{9D8B030D-6E8A-4147-A177-3AD203B41FA5}">
                      <a16:colId xmlns="" xmlns:a16="http://schemas.microsoft.com/office/drawing/2014/main" val="404836131"/>
                    </a:ext>
                  </a:extLst>
                </a:gridCol>
              </a:tblGrid>
              <a:tr h="273326">
                <a:tc rowSpan="2">
                  <a:txBody>
                    <a:bodyPr/>
                    <a:lstStyle/>
                    <a:p>
                      <a:pPr algn="ctr" fontAlgn="ctr"/>
                      <a:r>
                        <a:rPr lang="ru-RU" sz="1400" b="1" i="0" u="none" strike="noStrike" dirty="0">
                          <a:solidFill>
                            <a:srgbClr val="000000"/>
                          </a:solidFill>
                          <a:effectLst/>
                          <a:latin typeface="Arial Black" panose="020B0A04020102020204" pitchFamily="34" charset="0"/>
                        </a:rPr>
                        <a:t>ОО</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a:txBody>
                    <a:bodyPr/>
                    <a:lstStyle/>
                    <a:p>
                      <a:pPr algn="ctr" fontAlgn="ctr"/>
                      <a:r>
                        <a:rPr lang="ru-RU" sz="1400" b="1" i="0" u="none" strike="noStrike" dirty="0">
                          <a:solidFill>
                            <a:srgbClr val="000000"/>
                          </a:solidFill>
                          <a:effectLst/>
                          <a:latin typeface="Arial Black" panose="020B0A04020102020204" pitchFamily="34" charset="0"/>
                        </a:rPr>
                        <a:t>Всего </a:t>
                      </a:r>
                      <a:r>
                        <a:rPr lang="ru-RU" sz="1400" b="1" i="0" u="none" strike="noStrike" dirty="0" err="1">
                          <a:solidFill>
                            <a:srgbClr val="000000"/>
                          </a:solidFill>
                          <a:effectLst/>
                          <a:latin typeface="Arial Black" panose="020B0A04020102020204" pitchFamily="34" charset="0"/>
                        </a:rPr>
                        <a:t>участ-ников</a:t>
                      </a:r>
                      <a:endParaRPr lang="ru-RU" sz="1400" b="1"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ctr" fontAlgn="ctr"/>
                      <a:r>
                        <a:rPr lang="ru-RU" sz="1400" b="1" i="0" u="none" strike="noStrike" dirty="0">
                          <a:solidFill>
                            <a:srgbClr val="000000"/>
                          </a:solidFill>
                          <a:effectLst/>
                          <a:latin typeface="Arial Black" panose="020B0A04020102020204" pitchFamily="34" charset="0"/>
                        </a:rPr>
                        <a:t>Оценка "2"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400" b="1" i="0" u="none" strike="noStrike" dirty="0">
                          <a:solidFill>
                            <a:srgbClr val="000000"/>
                          </a:solidFill>
                          <a:effectLst/>
                          <a:latin typeface="Arial Black" panose="020B0A04020102020204" pitchFamily="34" charset="0"/>
                        </a:rPr>
                        <a:t>Оценка "3"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400" b="1" i="0" u="none" strike="noStrike" dirty="0">
                          <a:solidFill>
                            <a:srgbClr val="000000"/>
                          </a:solidFill>
                          <a:effectLst/>
                          <a:latin typeface="Arial Black" panose="020B0A04020102020204" pitchFamily="34" charset="0"/>
                        </a:rPr>
                        <a:t>Оценка "4"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gridSpan="2">
                  <a:txBody>
                    <a:bodyPr/>
                    <a:lstStyle/>
                    <a:p>
                      <a:pPr algn="ctr" fontAlgn="ctr"/>
                      <a:r>
                        <a:rPr lang="ru-RU" sz="1400" b="1" i="0" u="none" strike="noStrike" dirty="0">
                          <a:solidFill>
                            <a:srgbClr val="000000"/>
                          </a:solidFill>
                          <a:effectLst/>
                          <a:latin typeface="Arial Black" panose="020B0A04020102020204" pitchFamily="34" charset="0"/>
                        </a:rPr>
                        <a:t>Оценка "5"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lnL w="635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2956664961"/>
                  </a:ext>
                </a:extLst>
              </a:tr>
              <a:tr h="359473">
                <a:tc vMerge="1">
                  <a:txBody>
                    <a:bodyPr/>
                    <a:lstStyle/>
                    <a:p>
                      <a:endParaRPr lang="ru-RU"/>
                    </a:p>
                  </a:txBody>
                  <a:tcPr/>
                </a:tc>
                <a:tc vMerge="1">
                  <a:txBody>
                    <a:bodyPr/>
                    <a:lstStyle/>
                    <a:p>
                      <a:endParaRPr lang="ru-RU"/>
                    </a:p>
                  </a:txBody>
                  <a:tcPr/>
                </a:tc>
                <a:tc>
                  <a:txBody>
                    <a:bodyPr/>
                    <a:lstStyle/>
                    <a:p>
                      <a:pPr algn="ctr" fontAlgn="ctr"/>
                      <a:r>
                        <a:rPr lang="ru-RU" sz="14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4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4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4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4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4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400" b="1" i="0" u="none" strike="noStrike" dirty="0">
                          <a:solidFill>
                            <a:srgbClr val="000000"/>
                          </a:solidFill>
                          <a:effectLst/>
                          <a:latin typeface="Arial Black" panose="020B0A04020102020204" pitchFamily="34" charset="0"/>
                        </a:rPr>
                        <a:t>чел.</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ru-RU" sz="1400" b="1" i="0" u="none" strike="noStrike" dirty="0">
                          <a:solidFill>
                            <a:srgbClr val="000000"/>
                          </a:solidFill>
                          <a:effectLst/>
                          <a:latin typeface="Arial Black" panose="020B0A04020102020204" pitchFamily="34" charset="0"/>
                        </a:rPr>
                        <a: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715219142"/>
                  </a:ext>
                </a:extLst>
              </a:tr>
              <a:tr h="244432">
                <a:tc>
                  <a:txBody>
                    <a:bodyPr/>
                    <a:lstStyle/>
                    <a:p>
                      <a:pPr algn="l" fontAlgn="ctr"/>
                      <a:r>
                        <a:rPr lang="ru-RU" sz="1400" b="0" i="0" u="none" strike="noStrike" dirty="0">
                          <a:solidFill>
                            <a:srgbClr val="C00000"/>
                          </a:solidFill>
                          <a:effectLst/>
                          <a:latin typeface="Arial Black" panose="020B0A04020102020204" pitchFamily="34" charset="0"/>
                        </a:rPr>
                        <a:t>2022</a:t>
                      </a:r>
                      <a:r>
                        <a:rPr lang="ru-RU" sz="1400" b="0" i="0" u="none" strike="noStrike" dirty="0">
                          <a:solidFill>
                            <a:srgbClr val="000000"/>
                          </a:solidFill>
                          <a:effectLst/>
                          <a:latin typeface="Arial Black" panose="020B0A04020102020204" pitchFamily="34" charset="0"/>
                        </a:rPr>
                        <a:t> МАТЕМАТИКА БАЗОВАЯ</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ctr"/>
                      <a:r>
                        <a:rPr lang="ru-RU" sz="1400" b="0" i="0" u="none" strike="noStrike" dirty="0" smtClean="0">
                          <a:solidFill>
                            <a:srgbClr val="000000"/>
                          </a:solidFill>
                          <a:effectLst/>
                          <a:latin typeface="Arial Black" panose="020B0A04020102020204" pitchFamily="34" charset="0"/>
                        </a:rPr>
                        <a:t>9</a:t>
                      </a:r>
                      <a:endParaRPr lang="ru-RU" sz="14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0</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0</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5</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55,6</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2</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22,2</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2</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smtClean="0">
                          <a:solidFill>
                            <a:srgbClr val="000000"/>
                          </a:solidFill>
                          <a:effectLst/>
                          <a:latin typeface="Arial Black" panose="020B0A04020102020204" pitchFamily="34" charset="0"/>
                        </a:rPr>
                        <a:t>22,2</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2088276284"/>
                  </a:ext>
                </a:extLst>
              </a:tr>
              <a:tr h="244432">
                <a:tc>
                  <a:txBody>
                    <a:bodyPr/>
                    <a:lstStyle/>
                    <a:p>
                      <a:pPr algn="l" fontAlgn="ctr"/>
                      <a:r>
                        <a:rPr lang="ru-RU" sz="1400" b="0" i="0" u="none" strike="noStrike" dirty="0">
                          <a:solidFill>
                            <a:srgbClr val="C00000"/>
                          </a:solidFill>
                          <a:effectLst/>
                          <a:latin typeface="Arial Black" panose="020B0A04020102020204" pitchFamily="34" charset="0"/>
                        </a:rPr>
                        <a:t>2023</a:t>
                      </a:r>
                      <a:r>
                        <a:rPr lang="ru-RU" sz="1400" b="0" i="0" u="none" strike="noStrike" dirty="0">
                          <a:solidFill>
                            <a:srgbClr val="000000"/>
                          </a:solidFill>
                          <a:effectLst/>
                          <a:latin typeface="Arial Black" panose="020B0A04020102020204" pitchFamily="34" charset="0"/>
                        </a:rPr>
                        <a:t> МАТЕМАТИКА БАЗОВАЯ</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fontAlgn="ctr"/>
                      <a:r>
                        <a:rPr lang="ru-RU" sz="1400" b="0" i="0" u="none" strike="noStrike" dirty="0" smtClean="0">
                          <a:solidFill>
                            <a:srgbClr val="000000"/>
                          </a:solidFill>
                          <a:effectLst/>
                          <a:latin typeface="Arial Black" panose="020B0A04020102020204" pitchFamily="34" charset="0"/>
                        </a:rPr>
                        <a:t>5</a:t>
                      </a:r>
                      <a:endParaRPr lang="ru-RU" sz="1400" b="0" i="0" u="none" strike="noStrike" dirty="0">
                        <a:solidFill>
                          <a:srgbClr val="000000"/>
                        </a:solidFill>
                        <a:effectLst/>
                        <a:latin typeface="Arial Black" panose="020B0A040201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0</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0</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1</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20</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0</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a:solidFill>
                            <a:srgbClr val="000000"/>
                          </a:solidFill>
                          <a:effectLst/>
                          <a:latin typeface="Arial Black" panose="020B0A04020102020204" pitchFamily="34" charset="0"/>
                        </a:rPr>
                        <a:t>28,0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4</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tc>
                  <a:txBody>
                    <a:bodyPr/>
                    <a:lstStyle/>
                    <a:p>
                      <a:pPr algn="ctr" fontAlgn="b"/>
                      <a:r>
                        <a:rPr lang="ru-RU" sz="1400" b="0" i="0" u="none" strike="noStrike" dirty="0" smtClean="0">
                          <a:solidFill>
                            <a:srgbClr val="000000"/>
                          </a:solidFill>
                          <a:effectLst/>
                          <a:latin typeface="Arial Black" panose="020B0A04020102020204" pitchFamily="34" charset="0"/>
                        </a:rPr>
                        <a:t>80</a:t>
                      </a:r>
                      <a:endParaRPr lang="ru-RU" sz="14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F9DF"/>
                    </a:solidFill>
                  </a:tcPr>
                </a:tc>
                <a:extLst>
                  <a:ext uri="{0D108BD9-81ED-4DB2-BD59-A6C34878D82A}">
                    <a16:rowId xmlns="" xmlns:a16="http://schemas.microsoft.com/office/drawing/2014/main" val="3599137835"/>
                  </a:ext>
                </a:extLst>
              </a:tr>
            </a:tbl>
          </a:graphicData>
        </a:graphic>
      </p:graphicFrame>
      <p:sp>
        <p:nvSpPr>
          <p:cNvPr id="7" name="Прямоугольник 6">
            <a:extLst>
              <a:ext uri="{FF2B5EF4-FFF2-40B4-BE49-F238E27FC236}">
                <a16:creationId xmlns="" xmlns:a16="http://schemas.microsoft.com/office/drawing/2014/main" id="{E2AD73FE-BCF1-486F-939C-A46B00CA1DA4}"/>
              </a:ext>
            </a:extLst>
          </p:cNvPr>
          <p:cNvSpPr/>
          <p:nvPr/>
        </p:nvSpPr>
        <p:spPr>
          <a:xfrm>
            <a:off x="11277600" y="6489577"/>
            <a:ext cx="590550" cy="368423"/>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19</a:t>
            </a:r>
            <a:endParaRPr kumimoji="0" lang="ru-RU" sz="14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8" name="Заголовок 1"/>
          <p:cNvSpPr>
            <a:spLocks noGrp="1"/>
          </p:cNvSpPr>
          <p:nvPr>
            <p:ph type="title"/>
          </p:nvPr>
        </p:nvSpPr>
        <p:spPr>
          <a:xfrm>
            <a:off x="838200" y="478970"/>
            <a:ext cx="11059886" cy="533401"/>
          </a:xfrm>
        </p:spPr>
        <p:txBody>
          <a:bodyPr>
            <a:normAutofit fontScale="90000"/>
          </a:bodyPr>
          <a:lstStyle/>
          <a:p>
            <a:pPr algn="ctr"/>
            <a:r>
              <a:rPr lang="ru-RU" sz="2000" b="1" dirty="0" smtClean="0">
                <a:latin typeface="Times New Roman" pitchFamily="18" charset="0"/>
                <a:cs typeface="Times New Roman" pitchFamily="18" charset="0"/>
              </a:rPr>
              <a:t>Единый государственный экзамен (ЕГЭ) — это централизованно проводимый в Российской Федерации экзамен в средних учебных заведениях.</a:t>
            </a:r>
            <a:endParaRPr lang="ru-RU" sz="20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123045600"/>
      </p:ext>
    </p:extLst>
  </p:cSld>
  <p:clrMapOvr>
    <a:masterClrMapping/>
  </p:clrMapOvr>
  <p:transition advTm="7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cstate="print">
            <a:extLst>
              <a:ext uri="{28A0092B-C50C-407E-A947-70E740481C1C}">
                <a14:useLocalDpi xmlns="" xmlns:a14="http://schemas.microsoft.com/office/drawing/2010/main" val="0"/>
              </a:ext>
            </a:extLst>
          </a:blip>
          <a:srcRect b="20000"/>
          <a:stretch/>
        </p:blipFill>
        <p:spPr>
          <a:xfrm>
            <a:off x="0" y="0"/>
            <a:ext cx="12192000" cy="7047535"/>
          </a:xfrm>
          <a:prstGeom prst="rect">
            <a:avLst/>
          </a:prstGeom>
        </p:spPr>
      </p:pic>
      <p:sp>
        <p:nvSpPr>
          <p:cNvPr id="2" name="Заголовок 1"/>
          <p:cNvSpPr>
            <a:spLocks noGrp="1"/>
          </p:cNvSpPr>
          <p:nvPr>
            <p:ph type="title"/>
          </p:nvPr>
        </p:nvSpPr>
        <p:spPr>
          <a:xfrm>
            <a:off x="766011" y="553453"/>
            <a:ext cx="10515600" cy="4097005"/>
          </a:xfrm>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b="1" dirty="0" smtClean="0"/>
              <a:t>«</a:t>
            </a:r>
            <a:r>
              <a:rPr lang="ru-RU" b="1" dirty="0" smtClean="0">
                <a:latin typeface="Times New Roman" pitchFamily="18" charset="0"/>
                <a:cs typeface="Times New Roman" pitchFamily="18" charset="0"/>
              </a:rPr>
              <a:t>Школа - это мастерская, где формируется мысль подрастающего поколения, надо крепко держать ее в руках, если не хочешь выпустить из рук будущее</a:t>
            </a:r>
            <a:r>
              <a:rPr lang="ru-RU" b="1" dirty="0" smtClean="0"/>
              <a:t>»</a:t>
            </a:r>
            <a:r>
              <a:rPr lang="ru-RU" dirty="0" smtClean="0"/>
              <a:t>.</a:t>
            </a:r>
            <a:br>
              <a:rPr lang="ru-RU" dirty="0" smtClean="0"/>
            </a:br>
            <a:r>
              <a:rPr lang="ru-RU" dirty="0" smtClean="0"/>
              <a:t>                                                                                                                               </a:t>
            </a:r>
            <a:br>
              <a:rPr lang="ru-RU" dirty="0" smtClean="0"/>
            </a:br>
            <a:r>
              <a:rPr lang="ru-RU" dirty="0" smtClean="0"/>
              <a:t>                                                                </a:t>
            </a:r>
            <a:r>
              <a:rPr lang="ru-RU" b="1" dirty="0" smtClean="0"/>
              <a:t>A. Барбюс</a:t>
            </a:r>
            <a:r>
              <a:rPr lang="ru-RU" dirty="0" smtClean="0"/>
              <a:t>. </a:t>
            </a:r>
            <a:br>
              <a:rPr lang="ru-RU" dirty="0" smtClean="0"/>
            </a:br>
            <a:endParaRPr lang="ru-RU" dirty="0"/>
          </a:p>
        </p:txBody>
      </p:sp>
      <p:sp>
        <p:nvSpPr>
          <p:cNvPr id="3" name="Содержимое 2"/>
          <p:cNvSpPr>
            <a:spLocks noGrp="1"/>
          </p:cNvSpPr>
          <p:nvPr>
            <p:ph idx="1"/>
          </p:nvPr>
        </p:nvSpPr>
        <p:spPr>
          <a:xfrm>
            <a:off x="838200" y="5654841"/>
            <a:ext cx="10515600" cy="522121"/>
          </a:xfrm>
        </p:spPr>
        <p:txBody>
          <a:bodyPr/>
          <a:lstStyle/>
          <a:p>
            <a:endParaRPr lang="ru-RU" dirty="0"/>
          </a:p>
        </p:txBody>
      </p:sp>
      <p:sp>
        <p:nvSpPr>
          <p:cNvPr id="4" name="Прямоугольник 3"/>
          <p:cNvSpPr/>
          <p:nvPr/>
        </p:nvSpPr>
        <p:spPr>
          <a:xfrm>
            <a:off x="113681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2</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5" name="Picture 2" descr="C:\Users\1\Downloads\gerb.bmp"/>
          <p:cNvPicPr>
            <a:picLocks noChangeAspect="1" noChangeArrowheads="1"/>
          </p:cNvPicPr>
          <p:nvPr/>
        </p:nvPicPr>
        <p:blipFill>
          <a:blip r:embed="rId3" cstate="print"/>
          <a:srcRect/>
          <a:stretch>
            <a:fillRect/>
          </a:stretch>
        </p:blipFill>
        <p:spPr bwMode="auto">
          <a:xfrm>
            <a:off x="10029328" y="1"/>
            <a:ext cx="2162671" cy="1858296"/>
          </a:xfrm>
          <a:prstGeom prst="rect">
            <a:avLst/>
          </a:prstGeom>
          <a:noFill/>
        </p:spPr>
      </p:pic>
      <p:pic>
        <p:nvPicPr>
          <p:cNvPr id="7" name="Рисунок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80372" y="299368"/>
            <a:ext cx="837491" cy="870972"/>
          </a:xfrm>
          <a:prstGeom prst="rect">
            <a:avLst/>
          </a:prstGeom>
        </p:spPr>
      </p:pic>
      <p:sp>
        <p:nvSpPr>
          <p:cNvPr id="8" name="Прямоугольник 7"/>
          <p:cNvSpPr/>
          <p:nvPr/>
        </p:nvSpPr>
        <p:spPr>
          <a:xfrm>
            <a:off x="1117863" y="245660"/>
            <a:ext cx="4299279" cy="938719"/>
          </a:xfrm>
          <a:prstGeom prst="rect">
            <a:avLst/>
          </a:prstGeom>
        </p:spPr>
        <p:txBody>
          <a:bodyPr wrap="square">
            <a:spAutoFit/>
          </a:bodyPr>
          <a:lstStyle/>
          <a:p>
            <a:r>
              <a:rPr lang="ru-RU" sz="1100" b="1" dirty="0" smtClean="0"/>
              <a:t>РЕСПУБЛИКА ДАГЕСТАН</a:t>
            </a:r>
            <a:endParaRPr lang="ru-RU" sz="1100" dirty="0" smtClean="0"/>
          </a:p>
          <a:p>
            <a:r>
              <a:rPr lang="ru-RU" sz="1100" b="1" dirty="0" smtClean="0"/>
              <a:t>МУНИЦИПАЛЬНОЕ КАЗЕННОЕ ОБЩЕОБРАЗОВАТЕЛЬНОЕ УЧРЕЖДЕНИЕ «АВЕРЬЯНОВСКАЯ СРЕДНЯЯ ОБЩЕОБРАЗОВАТЕЛЬНАЯ ШКОЛА ИМЕНИ ОМАРОВА ГУСЕЙНА ОМАРОВИЧА»</a:t>
            </a:r>
            <a:endParaRPr lang="ru-RU" sz="1100" dirty="0"/>
          </a:p>
        </p:txBody>
      </p:sp>
    </p:spTree>
  </p:cSld>
  <p:clrMapOvr>
    <a:masterClrMapping/>
  </p:clrMapOvr>
  <p:transition advTm="7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a:extLst>
              <a:ext uri="{FF2B5EF4-FFF2-40B4-BE49-F238E27FC236}">
                <a16:creationId xmlns="" xmlns:a16="http://schemas.microsoft.com/office/drawing/2014/main" id="{35C71713-1A38-450E-A8BF-847147F0BDF5}"/>
              </a:ext>
            </a:extLst>
          </p:cNvPr>
          <p:cNvGraphicFramePr>
            <a:graphicFrameLocks noGrp="1"/>
          </p:cNvGraphicFramePr>
          <p:nvPr>
            <p:ph idx="4294967295"/>
            <p:extLst>
              <p:ext uri="{D42A27DB-BD31-4B8C-83A1-F6EECF244321}">
                <p14:modId xmlns="" xmlns:p14="http://schemas.microsoft.com/office/powerpoint/2010/main" val="1380833105"/>
              </p:ext>
            </p:extLst>
          </p:nvPr>
        </p:nvGraphicFramePr>
        <p:xfrm>
          <a:off x="3" y="405850"/>
          <a:ext cx="12192000" cy="1082513"/>
        </p:xfrm>
        <a:graphic>
          <a:graphicData uri="http://schemas.openxmlformats.org/drawingml/2006/table">
            <a:tbl>
              <a:tblPr/>
              <a:tblGrid>
                <a:gridCol w="1926451">
                  <a:extLst>
                    <a:ext uri="{9D8B030D-6E8A-4147-A177-3AD203B41FA5}">
                      <a16:colId xmlns="" xmlns:a16="http://schemas.microsoft.com/office/drawing/2014/main" val="3309840031"/>
                    </a:ext>
                  </a:extLst>
                </a:gridCol>
                <a:gridCol w="605674">
                  <a:extLst>
                    <a:ext uri="{9D8B030D-6E8A-4147-A177-3AD203B41FA5}">
                      <a16:colId xmlns="" xmlns:a16="http://schemas.microsoft.com/office/drawing/2014/main" val="2260483688"/>
                    </a:ext>
                  </a:extLst>
                </a:gridCol>
                <a:gridCol w="726268">
                  <a:extLst>
                    <a:ext uri="{9D8B030D-6E8A-4147-A177-3AD203B41FA5}">
                      <a16:colId xmlns="" xmlns:a16="http://schemas.microsoft.com/office/drawing/2014/main" val="3437540539"/>
                    </a:ext>
                  </a:extLst>
                </a:gridCol>
                <a:gridCol w="657568">
                  <a:extLst>
                    <a:ext uri="{9D8B030D-6E8A-4147-A177-3AD203B41FA5}">
                      <a16:colId xmlns="" xmlns:a16="http://schemas.microsoft.com/office/drawing/2014/main" val="2964119825"/>
                    </a:ext>
                  </a:extLst>
                </a:gridCol>
                <a:gridCol w="471094">
                  <a:extLst>
                    <a:ext uri="{9D8B030D-6E8A-4147-A177-3AD203B41FA5}">
                      <a16:colId xmlns="" xmlns:a16="http://schemas.microsoft.com/office/drawing/2014/main" val="1420166793"/>
                    </a:ext>
                  </a:extLst>
                </a:gridCol>
                <a:gridCol w="471094">
                  <a:extLst>
                    <a:ext uri="{9D8B030D-6E8A-4147-A177-3AD203B41FA5}">
                      <a16:colId xmlns="" xmlns:a16="http://schemas.microsoft.com/office/drawing/2014/main" val="847545129"/>
                    </a:ext>
                  </a:extLst>
                </a:gridCol>
                <a:gridCol w="579052">
                  <a:extLst>
                    <a:ext uri="{9D8B030D-6E8A-4147-A177-3AD203B41FA5}">
                      <a16:colId xmlns="" xmlns:a16="http://schemas.microsoft.com/office/drawing/2014/main" val="2735552332"/>
                    </a:ext>
                  </a:extLst>
                </a:gridCol>
                <a:gridCol w="581507">
                  <a:extLst>
                    <a:ext uri="{9D8B030D-6E8A-4147-A177-3AD203B41FA5}">
                      <a16:colId xmlns="" xmlns:a16="http://schemas.microsoft.com/office/drawing/2014/main" val="743513956"/>
                    </a:ext>
                  </a:extLst>
                </a:gridCol>
                <a:gridCol w="579052">
                  <a:extLst>
                    <a:ext uri="{9D8B030D-6E8A-4147-A177-3AD203B41FA5}">
                      <a16:colId xmlns="" xmlns:a16="http://schemas.microsoft.com/office/drawing/2014/main" val="375076865"/>
                    </a:ext>
                  </a:extLst>
                </a:gridCol>
                <a:gridCol w="581507">
                  <a:extLst>
                    <a:ext uri="{9D8B030D-6E8A-4147-A177-3AD203B41FA5}">
                      <a16:colId xmlns="" xmlns:a16="http://schemas.microsoft.com/office/drawing/2014/main" val="1260605224"/>
                    </a:ext>
                  </a:extLst>
                </a:gridCol>
                <a:gridCol w="588868">
                  <a:extLst>
                    <a:ext uri="{9D8B030D-6E8A-4147-A177-3AD203B41FA5}">
                      <a16:colId xmlns="" xmlns:a16="http://schemas.microsoft.com/office/drawing/2014/main" val="2063221165"/>
                    </a:ext>
                  </a:extLst>
                </a:gridCol>
                <a:gridCol w="588868">
                  <a:extLst>
                    <a:ext uri="{9D8B030D-6E8A-4147-A177-3AD203B41FA5}">
                      <a16:colId xmlns="" xmlns:a16="http://schemas.microsoft.com/office/drawing/2014/main" val="1729121590"/>
                    </a:ext>
                  </a:extLst>
                </a:gridCol>
                <a:gridCol w="409490">
                  <a:extLst>
                    <a:ext uri="{9D8B030D-6E8A-4147-A177-3AD203B41FA5}">
                      <a16:colId xmlns="" xmlns:a16="http://schemas.microsoft.com/office/drawing/2014/main" val="3820342945"/>
                    </a:ext>
                  </a:extLst>
                </a:gridCol>
                <a:gridCol w="692182">
                  <a:extLst>
                    <a:ext uri="{9D8B030D-6E8A-4147-A177-3AD203B41FA5}">
                      <a16:colId xmlns="" xmlns:a16="http://schemas.microsoft.com/office/drawing/2014/main" val="1946136491"/>
                    </a:ext>
                  </a:extLst>
                </a:gridCol>
                <a:gridCol w="579052">
                  <a:extLst>
                    <a:ext uri="{9D8B030D-6E8A-4147-A177-3AD203B41FA5}">
                      <a16:colId xmlns="" xmlns:a16="http://schemas.microsoft.com/office/drawing/2014/main" val="3292941075"/>
                    </a:ext>
                  </a:extLst>
                </a:gridCol>
                <a:gridCol w="581507">
                  <a:extLst>
                    <a:ext uri="{9D8B030D-6E8A-4147-A177-3AD203B41FA5}">
                      <a16:colId xmlns="" xmlns:a16="http://schemas.microsoft.com/office/drawing/2014/main" val="1656338054"/>
                    </a:ext>
                  </a:extLst>
                </a:gridCol>
                <a:gridCol w="437454">
                  <a:extLst>
                    <a:ext uri="{9D8B030D-6E8A-4147-A177-3AD203B41FA5}">
                      <a16:colId xmlns="" xmlns:a16="http://schemas.microsoft.com/office/drawing/2014/main" val="1775251746"/>
                    </a:ext>
                  </a:extLst>
                </a:gridCol>
                <a:gridCol w="664218">
                  <a:extLst>
                    <a:ext uri="{9D8B030D-6E8A-4147-A177-3AD203B41FA5}">
                      <a16:colId xmlns="" xmlns:a16="http://schemas.microsoft.com/office/drawing/2014/main" val="2909572238"/>
                    </a:ext>
                  </a:extLst>
                </a:gridCol>
                <a:gridCol w="471094">
                  <a:extLst>
                    <a:ext uri="{9D8B030D-6E8A-4147-A177-3AD203B41FA5}">
                      <a16:colId xmlns="" xmlns:a16="http://schemas.microsoft.com/office/drawing/2014/main" val="3742119558"/>
                    </a:ext>
                  </a:extLst>
                </a:gridCol>
              </a:tblGrid>
              <a:tr h="356511">
                <a:tc rowSpan="3">
                  <a:txBody>
                    <a:bodyPr/>
                    <a:lstStyle/>
                    <a:p>
                      <a:pPr algn="ctr" rtl="0" fontAlgn="ctr"/>
                      <a:r>
                        <a:rPr lang="ru-RU" sz="2000" b="1" i="0" u="none" strike="noStrike" dirty="0">
                          <a:solidFill>
                            <a:srgbClr val="000000"/>
                          </a:solidFill>
                          <a:effectLst/>
                          <a:latin typeface="Arial Black" panose="020B0A04020102020204" pitchFamily="34" charset="0"/>
                        </a:rPr>
                        <a:t>ОО</a:t>
                      </a:r>
                    </a:p>
                  </a:txBody>
                  <a:tcPr marL="6758" marR="6758" marT="67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gridSpan="2">
                  <a:txBody>
                    <a:bodyPr/>
                    <a:lstStyle/>
                    <a:p>
                      <a:pPr algn="ctr" rtl="0" fontAlgn="ctr"/>
                      <a:r>
                        <a:rPr lang="ru-RU" sz="1100" b="1" i="0" u="none" strike="noStrike" dirty="0">
                          <a:solidFill>
                            <a:srgbClr val="000000"/>
                          </a:solidFill>
                          <a:effectLst/>
                          <a:latin typeface="Arial Black" panose="020B0A04020102020204" pitchFamily="34" charset="0"/>
                        </a:rPr>
                        <a:t>КОЛ-ВО УЧАСТНИКОВ</a:t>
                      </a:r>
                    </a:p>
                  </a:txBody>
                  <a:tcPr marL="6758" marR="6758" marT="67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gridSpan="4">
                  <a:txBody>
                    <a:bodyPr/>
                    <a:lstStyle/>
                    <a:p>
                      <a:pPr algn="ctr" rtl="0" fontAlgn="ctr"/>
                      <a:r>
                        <a:rPr lang="ru-RU" sz="1100" b="1" i="0" u="none" strike="noStrike" dirty="0">
                          <a:solidFill>
                            <a:srgbClr val="000000"/>
                          </a:solidFill>
                          <a:effectLst/>
                          <a:latin typeface="Arial Black" panose="020B0A04020102020204" pitchFamily="34" charset="0"/>
                        </a:rPr>
                        <a:t>ОЦЕНКА "2"</a:t>
                      </a:r>
                    </a:p>
                  </a:txBody>
                  <a:tcPr marL="6758" marR="6758" marT="67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rtl="0" fontAlgn="ctr"/>
                      <a:r>
                        <a:rPr lang="ru-RU" sz="1100" b="1" i="0" u="none" strike="noStrike" dirty="0">
                          <a:solidFill>
                            <a:srgbClr val="000000"/>
                          </a:solidFill>
                          <a:effectLst/>
                          <a:latin typeface="Arial Black" panose="020B0A04020102020204" pitchFamily="34" charset="0"/>
                        </a:rPr>
                        <a:t>ОЦЕНКА "3"</a:t>
                      </a:r>
                    </a:p>
                  </a:txBody>
                  <a:tcPr marL="6758" marR="6758" marT="67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rtl="0" fontAlgn="ctr"/>
                      <a:r>
                        <a:rPr lang="ru-RU" sz="1100" b="1" i="0" u="none" strike="noStrike" dirty="0">
                          <a:solidFill>
                            <a:srgbClr val="000000"/>
                          </a:solidFill>
                          <a:effectLst/>
                          <a:latin typeface="Arial Black" panose="020B0A04020102020204" pitchFamily="34" charset="0"/>
                        </a:rPr>
                        <a:t>ОЦЕНКА "4"</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rtl="0" fontAlgn="ctr"/>
                      <a:r>
                        <a:rPr lang="ru-RU" sz="1100" b="1" i="0" u="none" strike="noStrike" dirty="0">
                          <a:solidFill>
                            <a:srgbClr val="000000"/>
                          </a:solidFill>
                          <a:effectLst/>
                          <a:latin typeface="Arial Black" panose="020B0A04020102020204" pitchFamily="34" charset="0"/>
                        </a:rPr>
                        <a:t>ОЦЕНКА "5"</a:t>
                      </a:r>
                    </a:p>
                  </a:txBody>
                  <a:tcPr marL="6758" marR="6758" marT="67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 xmlns:a16="http://schemas.microsoft.com/office/drawing/2014/main" val="233914126"/>
                  </a:ext>
                </a:extLst>
              </a:tr>
              <a:tr h="181778">
                <a:tc vMerge="1">
                  <a:txBody>
                    <a:bodyPr/>
                    <a:lstStyle/>
                    <a:p>
                      <a:endParaRPr lang="ru-RU"/>
                    </a:p>
                  </a:txBody>
                  <a:tcPr/>
                </a:tc>
                <a:tc rowSpan="2">
                  <a:txBody>
                    <a:bodyPr/>
                    <a:lstStyle/>
                    <a:p>
                      <a:pPr algn="ctr" rtl="0" fontAlgn="ctr"/>
                      <a:r>
                        <a:rPr lang="ru-RU" sz="1100" b="1" i="0" u="none" strike="noStrike" dirty="0">
                          <a:solidFill>
                            <a:srgbClr val="000000"/>
                          </a:solidFill>
                          <a:effectLst/>
                          <a:latin typeface="Arial Black" panose="020B0A04020102020204" pitchFamily="34" charset="0"/>
                        </a:rPr>
                        <a:t>2022</a:t>
                      </a:r>
                    </a:p>
                  </a:txBody>
                  <a:tcPr marL="6758" marR="6758" marT="67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rowSpan="2">
                  <a:txBody>
                    <a:bodyPr/>
                    <a:lstStyle/>
                    <a:p>
                      <a:pPr algn="ctr" rtl="0" fontAlgn="ctr"/>
                      <a:r>
                        <a:rPr lang="ru-RU" sz="1100" b="1" i="0" u="none" strike="noStrike" dirty="0">
                          <a:solidFill>
                            <a:srgbClr val="000000"/>
                          </a:solidFill>
                          <a:effectLst/>
                          <a:latin typeface="Arial Black" panose="020B0A04020102020204" pitchFamily="34" charset="0"/>
                        </a:rPr>
                        <a:t>2023</a:t>
                      </a:r>
                    </a:p>
                  </a:txBody>
                  <a:tcPr marL="6758" marR="6758" marT="67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gridSpan="2">
                  <a:txBody>
                    <a:bodyPr/>
                    <a:lstStyle/>
                    <a:p>
                      <a:pPr algn="ctr" rtl="0" fontAlgn="ctr"/>
                      <a:r>
                        <a:rPr lang="ru-RU" sz="1100" b="1" i="0" u="none" strike="noStrike" dirty="0">
                          <a:solidFill>
                            <a:srgbClr val="000000"/>
                          </a:solidFill>
                          <a:effectLst/>
                          <a:latin typeface="Arial Black" panose="020B0A04020102020204" pitchFamily="34" charset="0"/>
                        </a:rPr>
                        <a:t>2023</a:t>
                      </a:r>
                    </a:p>
                  </a:txBody>
                  <a:tcPr marL="6758" marR="6758" marT="67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gridSpan="2">
                  <a:txBody>
                    <a:bodyPr/>
                    <a:lstStyle/>
                    <a:p>
                      <a:pPr algn="ctr" rtl="0" fontAlgn="ctr"/>
                      <a:r>
                        <a:rPr lang="ru-RU" sz="1100" b="1" i="0" u="none" strike="noStrike" dirty="0">
                          <a:solidFill>
                            <a:srgbClr val="000000"/>
                          </a:solidFill>
                          <a:effectLst/>
                          <a:latin typeface="Arial Black" panose="020B0A04020102020204" pitchFamily="34" charset="0"/>
                        </a:rPr>
                        <a:t>2022</a:t>
                      </a:r>
                    </a:p>
                  </a:txBody>
                  <a:tcPr marL="6758" marR="6758" marT="67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gridSpan="2">
                  <a:txBody>
                    <a:bodyPr/>
                    <a:lstStyle/>
                    <a:p>
                      <a:pPr algn="ctr" rtl="0" fontAlgn="ctr"/>
                      <a:r>
                        <a:rPr lang="ru-RU" sz="1100" b="1" i="0" u="none" strike="noStrike" dirty="0">
                          <a:solidFill>
                            <a:srgbClr val="000000"/>
                          </a:solidFill>
                          <a:effectLst/>
                          <a:latin typeface="Arial Black" panose="020B0A04020102020204" pitchFamily="34" charset="0"/>
                        </a:rPr>
                        <a:t>2023</a:t>
                      </a:r>
                    </a:p>
                  </a:txBody>
                  <a:tcPr marL="6758" marR="6758" marT="67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gridSpan="2">
                  <a:txBody>
                    <a:bodyPr/>
                    <a:lstStyle/>
                    <a:p>
                      <a:pPr algn="ctr" rtl="0" fontAlgn="ctr"/>
                      <a:r>
                        <a:rPr lang="ru-RU" sz="1100" b="1" i="0" u="none" strike="noStrike" dirty="0">
                          <a:solidFill>
                            <a:srgbClr val="000000"/>
                          </a:solidFill>
                          <a:effectLst/>
                          <a:latin typeface="Arial Black" panose="020B0A04020102020204" pitchFamily="34" charset="0"/>
                        </a:rPr>
                        <a:t>2022</a:t>
                      </a:r>
                    </a:p>
                  </a:txBody>
                  <a:tcPr marL="6758" marR="6758" marT="67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gridSpan="2">
                  <a:txBody>
                    <a:bodyPr/>
                    <a:lstStyle/>
                    <a:p>
                      <a:pPr algn="ctr" rtl="0" fontAlgn="ctr"/>
                      <a:r>
                        <a:rPr lang="ru-RU" sz="1100" b="1" i="0" u="none" strike="noStrike" dirty="0">
                          <a:solidFill>
                            <a:srgbClr val="000000"/>
                          </a:solidFill>
                          <a:effectLst/>
                          <a:latin typeface="Arial Black" panose="020B0A04020102020204" pitchFamily="34" charset="0"/>
                        </a:rPr>
                        <a:t>2023</a:t>
                      </a:r>
                    </a:p>
                  </a:txBody>
                  <a:tcPr marL="6758" marR="6758" marT="67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gridSpan="2">
                  <a:txBody>
                    <a:bodyPr/>
                    <a:lstStyle/>
                    <a:p>
                      <a:pPr algn="ctr" rtl="0" fontAlgn="ctr"/>
                      <a:r>
                        <a:rPr lang="ru-RU" sz="1100" b="1" i="0" u="none" strike="noStrike" dirty="0">
                          <a:solidFill>
                            <a:srgbClr val="000000"/>
                          </a:solidFill>
                          <a:effectLst/>
                          <a:latin typeface="Arial Black" panose="020B0A04020102020204" pitchFamily="34" charset="0"/>
                        </a:rPr>
                        <a:t>2022</a:t>
                      </a:r>
                    </a:p>
                  </a:txBody>
                  <a:tcPr marL="6758" marR="6758" marT="67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gridSpan="2">
                  <a:txBody>
                    <a:bodyPr/>
                    <a:lstStyle/>
                    <a:p>
                      <a:pPr algn="ctr" rtl="0" fontAlgn="ctr"/>
                      <a:r>
                        <a:rPr lang="ru-RU" sz="1100" b="1" i="0" u="none" strike="noStrike" dirty="0">
                          <a:solidFill>
                            <a:srgbClr val="000000"/>
                          </a:solidFill>
                          <a:effectLst/>
                          <a:latin typeface="Arial Black" panose="020B0A04020102020204" pitchFamily="34" charset="0"/>
                        </a:rPr>
                        <a:t>2023</a:t>
                      </a:r>
                    </a:p>
                  </a:txBody>
                  <a:tcPr marL="6758" marR="6758" marT="67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tc gridSpan="2">
                  <a:txBody>
                    <a:bodyPr/>
                    <a:lstStyle/>
                    <a:p>
                      <a:pPr algn="ctr" rtl="0" fontAlgn="ctr"/>
                      <a:r>
                        <a:rPr lang="ru-RU" sz="1100" b="1" i="0" u="none" strike="noStrike" dirty="0">
                          <a:solidFill>
                            <a:srgbClr val="000000"/>
                          </a:solidFill>
                          <a:effectLst/>
                          <a:latin typeface="Arial Black" panose="020B0A04020102020204" pitchFamily="34" charset="0"/>
                        </a:rPr>
                        <a:t>2022</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ru-RU"/>
                    </a:p>
                  </a:txBody>
                  <a:tcPr/>
                </a:tc>
                <a:extLst>
                  <a:ext uri="{0D108BD9-81ED-4DB2-BD59-A6C34878D82A}">
                    <a16:rowId xmlns="" xmlns:a16="http://schemas.microsoft.com/office/drawing/2014/main" val="3670904410"/>
                  </a:ext>
                </a:extLst>
              </a:tr>
              <a:tr h="181778">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rtl="0" fontAlgn="ctr"/>
                      <a:r>
                        <a:rPr lang="ru-RU" sz="1100" b="1" i="0" u="none" strike="noStrike" dirty="0">
                          <a:solidFill>
                            <a:srgbClr val="000000"/>
                          </a:solidFill>
                          <a:effectLst/>
                          <a:latin typeface="Arial Black" panose="020B0A04020102020204" pitchFamily="34" charset="0"/>
                        </a:rPr>
                        <a:t>КОЛ.</a:t>
                      </a:r>
                    </a:p>
                  </a:txBody>
                  <a:tcPr marL="6758" marR="6758" marT="67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КОЛ.</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КОЛ.</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КОЛ.</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КОЛ.</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КОЛ.</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КОЛ.</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КОЛ.</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0" fontAlgn="ctr"/>
                      <a:r>
                        <a:rPr lang="ru-RU" sz="1100" b="1" i="0" u="none" strike="noStrike" dirty="0">
                          <a:solidFill>
                            <a:srgbClr val="000000"/>
                          </a:solidFill>
                          <a:effectLst/>
                          <a:latin typeface="Arial Black" panose="020B0A04020102020204" pitchFamily="34" charset="0"/>
                        </a:rPr>
                        <a:t>%</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extLst>
                  <a:ext uri="{0D108BD9-81ED-4DB2-BD59-A6C34878D82A}">
                    <a16:rowId xmlns="" xmlns:a16="http://schemas.microsoft.com/office/drawing/2014/main" val="3677706774"/>
                  </a:ext>
                </a:extLst>
              </a:tr>
              <a:tr h="362446">
                <a:tc>
                  <a:txBody>
                    <a:bodyPr/>
                    <a:lstStyle/>
                    <a:p>
                      <a:pPr algn="l" fontAlgn="b"/>
                      <a:r>
                        <a:rPr lang="ru-RU" sz="9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ru-RU" sz="1300" b="0" i="0" u="none" strike="noStrike" dirty="0">
                          <a:solidFill>
                            <a:srgbClr val="000000"/>
                          </a:solidFill>
                          <a:effectLst/>
                          <a:latin typeface="Arial Black" panose="020B0A04020102020204" pitchFamily="34" charset="0"/>
                        </a:rPr>
                        <a:t>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FFAFF"/>
                    </a:solidFill>
                  </a:tcPr>
                </a:tc>
                <a:tc>
                  <a:txBody>
                    <a:bodyPr/>
                    <a:lstStyle/>
                    <a:p>
                      <a:pPr algn="ctr" fontAlgn="b"/>
                      <a:r>
                        <a:rPr lang="ru-RU" sz="1300" b="0" i="0" u="none" strike="noStrike" dirty="0">
                          <a:solidFill>
                            <a:srgbClr val="000000"/>
                          </a:solidFill>
                          <a:effectLst/>
                          <a:latin typeface="Arial Black" panose="020B0A04020102020204" pitchFamily="34" charset="0"/>
                        </a:rPr>
                        <a:t>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FFAFF"/>
                    </a:solidFill>
                  </a:tcPr>
                </a:tc>
                <a:tc>
                  <a:txBody>
                    <a:bodyPr/>
                    <a:lstStyle/>
                    <a:p>
                      <a:pPr algn="ctr" rtl="0" fontAlgn="b"/>
                      <a:r>
                        <a:rPr lang="ru-RU" sz="1300" b="0" i="0" u="none" strike="noStrike" dirty="0">
                          <a:solidFill>
                            <a:srgbClr val="000000"/>
                          </a:solidFill>
                          <a:effectLst/>
                          <a:latin typeface="Arial Black" panose="020B0A04020102020204" pitchFamily="34" charset="0"/>
                        </a:rPr>
                        <a:t>0</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fontAlgn="b"/>
                      <a:r>
                        <a:rPr lang="ru-RU" sz="1300" b="0" i="0" u="none" strike="noStrike" dirty="0">
                          <a:solidFill>
                            <a:srgbClr val="000000"/>
                          </a:solidFill>
                          <a:effectLst/>
                          <a:latin typeface="Arial Black" panose="020B0A04020102020204" pitchFamily="34" charset="0"/>
                        </a:rPr>
                        <a:t>0</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fontAlgn="b"/>
                      <a:r>
                        <a:rPr lang="ru-RU" sz="1300" b="0" i="0" u="none" strike="noStrike" dirty="0">
                          <a:solidFill>
                            <a:srgbClr val="000000"/>
                          </a:solidFill>
                          <a:effectLst/>
                          <a:latin typeface="Arial Black" panose="020B0A04020102020204" pitchFamily="34" charset="0"/>
                        </a:rPr>
                        <a:t>0</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FE"/>
                    </a:solidFill>
                  </a:tcPr>
                </a:tc>
                <a:tc>
                  <a:txBody>
                    <a:bodyPr/>
                    <a:lstStyle/>
                    <a:p>
                      <a:pPr algn="ctr" rtl="0" fontAlgn="b"/>
                      <a:r>
                        <a:rPr lang="ru-RU" sz="1300" b="0" i="0" u="none" strike="noStrike" dirty="0">
                          <a:solidFill>
                            <a:srgbClr val="000000"/>
                          </a:solidFill>
                          <a:effectLst/>
                          <a:latin typeface="Arial Black" panose="020B0A04020102020204" pitchFamily="34" charset="0"/>
                        </a:rPr>
                        <a:t>0</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FE"/>
                    </a:solidFill>
                  </a:tcPr>
                </a:tc>
                <a:tc>
                  <a:txBody>
                    <a:bodyPr/>
                    <a:lstStyle/>
                    <a:p>
                      <a:pPr algn="ctr" rtl="0" fontAlgn="b"/>
                      <a:r>
                        <a:rPr lang="ru-RU" sz="1300" b="0" i="0" u="none" strike="noStrike" dirty="0">
                          <a:solidFill>
                            <a:srgbClr val="000000"/>
                          </a:solidFill>
                          <a:effectLst/>
                          <a:latin typeface="Arial Black" panose="020B0A04020102020204" pitchFamily="34" charset="0"/>
                        </a:rPr>
                        <a:t>1</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fontAlgn="b"/>
                      <a:r>
                        <a:rPr lang="ru-RU" sz="1300" b="0" i="0" u="none" strike="noStrike" dirty="0">
                          <a:solidFill>
                            <a:srgbClr val="000000"/>
                          </a:solidFill>
                          <a:effectLst/>
                          <a:latin typeface="Arial Black" panose="020B0A04020102020204" pitchFamily="34" charset="0"/>
                        </a:rPr>
                        <a:t>20,0</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fontAlgn="b"/>
                      <a:r>
                        <a:rPr lang="ru-RU" sz="1300" b="0" i="0" u="none" strike="noStrike" dirty="0">
                          <a:solidFill>
                            <a:srgbClr val="000000"/>
                          </a:solidFill>
                          <a:effectLst/>
                          <a:latin typeface="Arial Black" panose="020B0A04020102020204" pitchFamily="34" charset="0"/>
                        </a:rPr>
                        <a:t>5</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FE"/>
                    </a:solidFill>
                  </a:tcPr>
                </a:tc>
                <a:tc>
                  <a:txBody>
                    <a:bodyPr/>
                    <a:lstStyle/>
                    <a:p>
                      <a:pPr algn="ctr" rtl="0" fontAlgn="b"/>
                      <a:r>
                        <a:rPr lang="ru-RU" sz="1300" b="0" i="0" u="none" strike="noStrike" dirty="0">
                          <a:solidFill>
                            <a:srgbClr val="000000"/>
                          </a:solidFill>
                          <a:effectLst/>
                          <a:latin typeface="Arial Black" panose="020B0A04020102020204" pitchFamily="34" charset="0"/>
                        </a:rPr>
                        <a:t>55,6</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FE"/>
                    </a:solidFill>
                  </a:tcPr>
                </a:tc>
                <a:tc>
                  <a:txBody>
                    <a:bodyPr/>
                    <a:lstStyle/>
                    <a:p>
                      <a:pPr algn="ctr" rtl="0" fontAlgn="b"/>
                      <a:r>
                        <a:rPr lang="ru-RU" sz="1300" b="0" i="0" u="none" strike="noStrike" dirty="0">
                          <a:solidFill>
                            <a:srgbClr val="000000"/>
                          </a:solidFill>
                          <a:effectLst/>
                          <a:latin typeface="Arial Black" panose="020B0A04020102020204" pitchFamily="34" charset="0"/>
                        </a:rPr>
                        <a:t>0</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fontAlgn="b"/>
                      <a:r>
                        <a:rPr lang="ru-RU" sz="1300" b="0" i="0" u="none" strike="noStrike" dirty="0">
                          <a:solidFill>
                            <a:srgbClr val="000000"/>
                          </a:solidFill>
                          <a:effectLst/>
                          <a:latin typeface="Arial Black" panose="020B0A04020102020204" pitchFamily="34" charset="0"/>
                        </a:rPr>
                        <a:t>0</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fontAlgn="b"/>
                      <a:r>
                        <a:rPr lang="ru-RU" sz="1300" b="0" i="0" u="none" strike="noStrike" dirty="0">
                          <a:solidFill>
                            <a:srgbClr val="000000"/>
                          </a:solidFill>
                          <a:effectLst/>
                          <a:latin typeface="Arial Black" panose="020B0A04020102020204" pitchFamily="34" charset="0"/>
                        </a:rPr>
                        <a:t>2</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FE"/>
                    </a:solidFill>
                  </a:tcPr>
                </a:tc>
                <a:tc>
                  <a:txBody>
                    <a:bodyPr/>
                    <a:lstStyle/>
                    <a:p>
                      <a:pPr algn="ctr" rtl="0" fontAlgn="b"/>
                      <a:r>
                        <a:rPr lang="ru-RU" sz="1300" b="0" i="0" u="none" strike="noStrike" dirty="0">
                          <a:solidFill>
                            <a:srgbClr val="000000"/>
                          </a:solidFill>
                          <a:effectLst/>
                          <a:latin typeface="Arial Black" panose="020B0A04020102020204" pitchFamily="34" charset="0"/>
                        </a:rPr>
                        <a:t>22,2</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FE"/>
                    </a:solidFill>
                  </a:tcPr>
                </a:tc>
                <a:tc>
                  <a:txBody>
                    <a:bodyPr/>
                    <a:lstStyle/>
                    <a:p>
                      <a:pPr algn="ctr" rtl="0" fontAlgn="b"/>
                      <a:r>
                        <a:rPr lang="ru-RU" sz="1300" b="0" i="0" u="none" strike="noStrike" dirty="0">
                          <a:solidFill>
                            <a:srgbClr val="000000"/>
                          </a:solidFill>
                          <a:effectLst/>
                          <a:latin typeface="Arial Black" panose="020B0A04020102020204" pitchFamily="34" charset="0"/>
                        </a:rPr>
                        <a:t>4</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fontAlgn="b"/>
                      <a:r>
                        <a:rPr lang="ru-RU" sz="1300" b="0" i="0" u="none" strike="noStrike" dirty="0">
                          <a:solidFill>
                            <a:srgbClr val="000000"/>
                          </a:solidFill>
                          <a:effectLst/>
                          <a:latin typeface="Arial Black" panose="020B0A04020102020204" pitchFamily="34" charset="0"/>
                        </a:rPr>
                        <a:t>80,0</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0" fontAlgn="b"/>
                      <a:r>
                        <a:rPr lang="ru-RU" sz="1300" b="0" i="0" u="none" strike="noStrike" dirty="0">
                          <a:solidFill>
                            <a:srgbClr val="000000"/>
                          </a:solidFill>
                          <a:effectLst/>
                          <a:latin typeface="Arial Black" panose="020B0A04020102020204" pitchFamily="34" charset="0"/>
                        </a:rPr>
                        <a:t>2</a:t>
                      </a:r>
                    </a:p>
                  </a:txBody>
                  <a:tcPr marL="6758" marR="6758" marT="67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FE"/>
                    </a:solidFill>
                  </a:tcPr>
                </a:tc>
                <a:tc>
                  <a:txBody>
                    <a:bodyPr/>
                    <a:lstStyle/>
                    <a:p>
                      <a:pPr algn="ctr" rtl="0" fontAlgn="b"/>
                      <a:r>
                        <a:rPr lang="ru-RU" sz="1300" b="0" i="0" u="none" strike="noStrike" dirty="0">
                          <a:solidFill>
                            <a:srgbClr val="000000"/>
                          </a:solidFill>
                          <a:effectLst/>
                          <a:latin typeface="Arial Black" panose="020B0A04020102020204" pitchFamily="34" charset="0"/>
                        </a:rPr>
                        <a:t>22,2</a:t>
                      </a:r>
                    </a:p>
                  </a:txBody>
                  <a:tcPr marL="6758" marR="6758" marT="67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7FE"/>
                    </a:solidFill>
                  </a:tcPr>
                </a:tc>
                <a:extLst>
                  <a:ext uri="{0D108BD9-81ED-4DB2-BD59-A6C34878D82A}">
                    <a16:rowId xmlns="" xmlns:a16="http://schemas.microsoft.com/office/drawing/2014/main" val="3326855217"/>
                  </a:ext>
                </a:extLst>
              </a:tr>
            </a:tbl>
          </a:graphicData>
        </a:graphic>
      </p:graphicFrame>
      <p:sp>
        <p:nvSpPr>
          <p:cNvPr id="6" name="TextBox 5">
            <a:extLst>
              <a:ext uri="{FF2B5EF4-FFF2-40B4-BE49-F238E27FC236}">
                <a16:creationId xmlns="" xmlns:a16="http://schemas.microsoft.com/office/drawing/2014/main" id="{5C395580-6363-447E-930C-F62F52551DFA}"/>
              </a:ext>
            </a:extLst>
          </p:cNvPr>
          <p:cNvSpPr txBox="1"/>
          <p:nvPr/>
        </p:nvSpPr>
        <p:spPr>
          <a:xfrm>
            <a:off x="2478504" y="0"/>
            <a:ext cx="8349917" cy="400110"/>
          </a:xfrm>
          <a:prstGeom prst="rect">
            <a:avLst/>
          </a:prstGeom>
          <a:noFill/>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Arial Black" panose="020B0A04020102020204" pitchFamily="34" charset="0"/>
              </a:rPr>
              <a:t>МАТЕМАТИКА (БАЗОВАЯ)</a:t>
            </a:r>
          </a:p>
        </p:txBody>
      </p:sp>
      <p:sp>
        <p:nvSpPr>
          <p:cNvPr id="5" name="Прямоугольник 4">
            <a:extLst>
              <a:ext uri="{FF2B5EF4-FFF2-40B4-BE49-F238E27FC236}">
                <a16:creationId xmlns="" xmlns:a16="http://schemas.microsoft.com/office/drawing/2014/main" id="{1E88B4E3-F4B9-4F8F-83BE-2C994758531B}"/>
              </a:ext>
            </a:extLst>
          </p:cNvPr>
          <p:cNvSpPr/>
          <p:nvPr/>
        </p:nvSpPr>
        <p:spPr>
          <a:xfrm>
            <a:off x="11315700" y="6343650"/>
            <a:ext cx="604486" cy="514349"/>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20</a:t>
            </a:r>
            <a:endParaRPr kumimoji="0" lang="ru-RU" sz="16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graphicFrame>
        <p:nvGraphicFramePr>
          <p:cNvPr id="7" name="Таблица 6">
            <a:extLst>
              <a:ext uri="{FF2B5EF4-FFF2-40B4-BE49-F238E27FC236}">
                <a16:creationId xmlns="" xmlns:a16="http://schemas.microsoft.com/office/drawing/2014/main" id="{26CDE620-56BA-EBD3-3666-D7842B95EDA3}"/>
              </a:ext>
            </a:extLst>
          </p:cNvPr>
          <p:cNvGraphicFramePr>
            <a:graphicFrameLocks noGrp="1"/>
          </p:cNvGraphicFramePr>
          <p:nvPr>
            <p:extLst>
              <p:ext uri="{D42A27DB-BD31-4B8C-83A1-F6EECF244321}">
                <p14:modId xmlns="" xmlns:p14="http://schemas.microsoft.com/office/powerpoint/2010/main" val="952702791"/>
              </p:ext>
            </p:extLst>
          </p:nvPr>
        </p:nvGraphicFramePr>
        <p:xfrm>
          <a:off x="0" y="1643050"/>
          <a:ext cx="12192000" cy="2114726"/>
        </p:xfrm>
        <a:graphic>
          <a:graphicData uri="http://schemas.openxmlformats.org/drawingml/2006/table">
            <a:tbl>
              <a:tblPr/>
              <a:tblGrid>
                <a:gridCol w="309246">
                  <a:extLst>
                    <a:ext uri="{9D8B030D-6E8A-4147-A177-3AD203B41FA5}">
                      <a16:colId xmlns="" xmlns:a16="http://schemas.microsoft.com/office/drawing/2014/main" val="3008904324"/>
                    </a:ext>
                  </a:extLst>
                </a:gridCol>
                <a:gridCol w="3357056">
                  <a:extLst>
                    <a:ext uri="{9D8B030D-6E8A-4147-A177-3AD203B41FA5}">
                      <a16:colId xmlns="" xmlns:a16="http://schemas.microsoft.com/office/drawing/2014/main" val="791796049"/>
                    </a:ext>
                  </a:extLst>
                </a:gridCol>
                <a:gridCol w="824836">
                  <a:extLst>
                    <a:ext uri="{9D8B030D-6E8A-4147-A177-3AD203B41FA5}">
                      <a16:colId xmlns="" xmlns:a16="http://schemas.microsoft.com/office/drawing/2014/main" val="3558467843"/>
                    </a:ext>
                  </a:extLst>
                </a:gridCol>
                <a:gridCol w="968560">
                  <a:extLst>
                    <a:ext uri="{9D8B030D-6E8A-4147-A177-3AD203B41FA5}">
                      <a16:colId xmlns="" xmlns:a16="http://schemas.microsoft.com/office/drawing/2014/main" val="3951067299"/>
                    </a:ext>
                  </a:extLst>
                </a:gridCol>
                <a:gridCol w="770780">
                  <a:extLst>
                    <a:ext uri="{9D8B030D-6E8A-4147-A177-3AD203B41FA5}">
                      <a16:colId xmlns="" xmlns:a16="http://schemas.microsoft.com/office/drawing/2014/main" val="2078319888"/>
                    </a:ext>
                  </a:extLst>
                </a:gridCol>
                <a:gridCol w="867130">
                  <a:extLst>
                    <a:ext uri="{9D8B030D-6E8A-4147-A177-3AD203B41FA5}">
                      <a16:colId xmlns="" xmlns:a16="http://schemas.microsoft.com/office/drawing/2014/main" val="871094918"/>
                    </a:ext>
                  </a:extLst>
                </a:gridCol>
                <a:gridCol w="979534">
                  <a:extLst>
                    <a:ext uri="{9D8B030D-6E8A-4147-A177-3AD203B41FA5}">
                      <a16:colId xmlns="" xmlns:a16="http://schemas.microsoft.com/office/drawing/2014/main" val="914104125"/>
                    </a:ext>
                  </a:extLst>
                </a:gridCol>
                <a:gridCol w="851072">
                  <a:extLst>
                    <a:ext uri="{9D8B030D-6E8A-4147-A177-3AD203B41FA5}">
                      <a16:colId xmlns="" xmlns:a16="http://schemas.microsoft.com/office/drawing/2014/main" val="1104936514"/>
                    </a:ext>
                  </a:extLst>
                </a:gridCol>
                <a:gridCol w="979534">
                  <a:extLst>
                    <a:ext uri="{9D8B030D-6E8A-4147-A177-3AD203B41FA5}">
                      <a16:colId xmlns="" xmlns:a16="http://schemas.microsoft.com/office/drawing/2014/main" val="1117919404"/>
                    </a:ext>
                  </a:extLst>
                </a:gridCol>
                <a:gridCol w="1477330">
                  <a:extLst>
                    <a:ext uri="{9D8B030D-6E8A-4147-A177-3AD203B41FA5}">
                      <a16:colId xmlns="" xmlns:a16="http://schemas.microsoft.com/office/drawing/2014/main" val="4270503182"/>
                    </a:ext>
                  </a:extLst>
                </a:gridCol>
                <a:gridCol w="806922">
                  <a:extLst>
                    <a:ext uri="{9D8B030D-6E8A-4147-A177-3AD203B41FA5}">
                      <a16:colId xmlns="" xmlns:a16="http://schemas.microsoft.com/office/drawing/2014/main" val="842086228"/>
                    </a:ext>
                  </a:extLst>
                </a:gridCol>
              </a:tblGrid>
              <a:tr h="1151121">
                <a:tc rowSpan="2">
                  <a:txBody>
                    <a:bodyPr/>
                    <a:lstStyle/>
                    <a:p>
                      <a:pPr algn="ctr" fontAlgn="ctr"/>
                      <a:r>
                        <a:rPr lang="ru-RU" sz="1400" b="1" i="0" u="none" strike="noStrike" dirty="0">
                          <a:solidFill>
                            <a:srgbClr val="000000"/>
                          </a:solidFill>
                          <a:effectLst/>
                          <a:latin typeface="Times New Roman" panose="02020603050405020304" pitchFamily="18" charset="0"/>
                        </a:rPr>
                        <a:t>№</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400" b="1" i="0" u="none" strike="noStrike" dirty="0">
                          <a:solidFill>
                            <a:srgbClr val="000000"/>
                          </a:solidFill>
                          <a:effectLst/>
                          <a:latin typeface="Times New Roman" panose="02020603050405020304" pitchFamily="18" charset="0"/>
                        </a:rPr>
                        <a:t>Наименование организаций</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Кол-во участников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Кол-во </a:t>
                      </a:r>
                      <a:r>
                        <a:rPr lang="ru-RU" sz="1400" b="1" i="0" u="none" strike="noStrike" dirty="0" err="1">
                          <a:solidFill>
                            <a:srgbClr val="000000"/>
                          </a:solidFill>
                          <a:effectLst/>
                          <a:latin typeface="Times New Roman" panose="02020603050405020304" pitchFamily="18" charset="0"/>
                        </a:rPr>
                        <a:t>участни</a:t>
                      </a:r>
                      <a:r>
                        <a:rPr lang="ru-RU" sz="14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Доля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a:solidFill>
                            <a:srgbClr val="000000"/>
                          </a:solidFill>
                          <a:effectLst/>
                          <a:latin typeface="Times New Roman" panose="02020603050405020304" pitchFamily="18" charset="0"/>
                        </a:rPr>
                        <a:t>Кол-во участни-ков</a:t>
                      </a: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Кол-во </a:t>
                      </a:r>
                      <a:r>
                        <a:rPr lang="ru-RU" sz="1400" b="1" i="0" u="none" strike="noStrike" dirty="0" err="1">
                          <a:solidFill>
                            <a:srgbClr val="000000"/>
                          </a:solidFill>
                          <a:effectLst/>
                          <a:latin typeface="Times New Roman" panose="02020603050405020304" pitchFamily="18" charset="0"/>
                        </a:rPr>
                        <a:t>участни</a:t>
                      </a:r>
                      <a:r>
                        <a:rPr lang="ru-RU" sz="14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Доля</a:t>
                      </a:r>
                    </a:p>
                    <a:p>
                      <a:pPr algn="ctr" fontAlgn="ctr"/>
                      <a:r>
                        <a:rPr lang="ru-RU" sz="14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Кол-во </a:t>
                      </a:r>
                      <a:r>
                        <a:rPr lang="ru-RU" sz="1400" b="1" i="0" u="none" strike="noStrike" dirty="0" err="1">
                          <a:solidFill>
                            <a:srgbClr val="000000"/>
                          </a:solidFill>
                          <a:effectLst/>
                          <a:latin typeface="Times New Roman" panose="02020603050405020304" pitchFamily="18" charset="0"/>
                        </a:rPr>
                        <a:t>участни</a:t>
                      </a:r>
                      <a:r>
                        <a:rPr lang="ru-RU" sz="1400" b="1" i="0" u="none" strike="noStrike" dirty="0">
                          <a:solidFill>
                            <a:srgbClr val="000000"/>
                          </a:solidFill>
                          <a:effectLst/>
                          <a:latin typeface="Times New Roman" panose="02020603050405020304" pitchFamily="18" charset="0"/>
                        </a:rPr>
                        <a:t>-ков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Кол-во участников,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Доля</a:t>
                      </a:r>
                    </a:p>
                    <a:p>
                      <a:pPr algn="ctr" fontAlgn="ctr"/>
                      <a:r>
                        <a:rPr lang="ru-RU" sz="14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96533768"/>
                  </a:ext>
                </a:extLst>
              </a:tr>
              <a:tr h="301673">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2023</a:t>
                      </a: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2022</a:t>
                      </a:r>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2021</a:t>
                      </a:r>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91649240"/>
                  </a:ext>
                </a:extLst>
              </a:tr>
              <a:tr h="330966">
                <a:tc gridSpan="11">
                  <a:txBody>
                    <a:bodyPr/>
                    <a:lstStyle/>
                    <a:p>
                      <a:pPr marL="0" algn="ctr" defTabSz="914400" rtl="0" eaLnBrk="1" fontAlgn="ctr" latinLnBrk="0" hangingPunct="1"/>
                      <a:r>
                        <a:rPr lang="ru-RU" sz="1400" b="1" i="0" u="none" strike="noStrike" kern="1200" dirty="0">
                          <a:solidFill>
                            <a:srgbClr val="C00000"/>
                          </a:solidFill>
                          <a:effectLst/>
                          <a:latin typeface="Arial Black" panose="020B0A04020102020204" pitchFamily="34" charset="0"/>
                          <a:ea typeface="+mn-ea"/>
                          <a:cs typeface="+mn-cs"/>
                        </a:rPr>
                        <a:t>РУССКИЙ ЯЗЫК</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188800040"/>
                  </a:ext>
                </a:extLst>
              </a:tr>
              <a:tr h="330966">
                <a:tc>
                  <a:txBody>
                    <a:bodyPr/>
                    <a:lstStyle/>
                    <a:p>
                      <a:pPr algn="ctr" fontAlgn="ctr"/>
                      <a:r>
                        <a:rPr lang="ru-RU" sz="1100" b="1" i="0" u="none" strike="noStrike" dirty="0">
                          <a:solidFill>
                            <a:srgbClr val="000000"/>
                          </a:solidFill>
                          <a:effectLst/>
                          <a:latin typeface="Arial Black" panose="020B0A04020102020204" pitchFamily="34" charset="0"/>
                        </a:rPr>
                        <a:t>5</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47199731"/>
                  </a:ext>
                </a:extLst>
              </a:tr>
            </a:tbl>
          </a:graphicData>
        </a:graphic>
      </p:graphicFrame>
      <p:graphicFrame>
        <p:nvGraphicFramePr>
          <p:cNvPr id="8" name="Таблица 7">
            <a:extLst>
              <a:ext uri="{FF2B5EF4-FFF2-40B4-BE49-F238E27FC236}">
                <a16:creationId xmlns="" xmlns:a16="http://schemas.microsoft.com/office/drawing/2014/main" id="{26CDE620-56BA-EBD3-3666-D7842B95EDA3}"/>
              </a:ext>
            </a:extLst>
          </p:cNvPr>
          <p:cNvGraphicFramePr>
            <a:graphicFrameLocks noGrp="1"/>
          </p:cNvGraphicFramePr>
          <p:nvPr>
            <p:extLst>
              <p:ext uri="{D42A27DB-BD31-4B8C-83A1-F6EECF244321}">
                <p14:modId xmlns="" xmlns:p14="http://schemas.microsoft.com/office/powerpoint/2010/main" val="518261348"/>
              </p:ext>
            </p:extLst>
          </p:nvPr>
        </p:nvGraphicFramePr>
        <p:xfrm>
          <a:off x="0" y="4297083"/>
          <a:ext cx="12192000" cy="2560917"/>
        </p:xfrm>
        <a:graphic>
          <a:graphicData uri="http://schemas.openxmlformats.org/drawingml/2006/table">
            <a:tbl>
              <a:tblPr/>
              <a:tblGrid>
                <a:gridCol w="309246">
                  <a:extLst>
                    <a:ext uri="{9D8B030D-6E8A-4147-A177-3AD203B41FA5}">
                      <a16:colId xmlns="" xmlns:a16="http://schemas.microsoft.com/office/drawing/2014/main" val="3008904324"/>
                    </a:ext>
                  </a:extLst>
                </a:gridCol>
                <a:gridCol w="3357056">
                  <a:extLst>
                    <a:ext uri="{9D8B030D-6E8A-4147-A177-3AD203B41FA5}">
                      <a16:colId xmlns="" xmlns:a16="http://schemas.microsoft.com/office/drawing/2014/main" val="791796049"/>
                    </a:ext>
                  </a:extLst>
                </a:gridCol>
                <a:gridCol w="824836">
                  <a:extLst>
                    <a:ext uri="{9D8B030D-6E8A-4147-A177-3AD203B41FA5}">
                      <a16:colId xmlns="" xmlns:a16="http://schemas.microsoft.com/office/drawing/2014/main" val="3558467843"/>
                    </a:ext>
                  </a:extLst>
                </a:gridCol>
                <a:gridCol w="968560">
                  <a:extLst>
                    <a:ext uri="{9D8B030D-6E8A-4147-A177-3AD203B41FA5}">
                      <a16:colId xmlns="" xmlns:a16="http://schemas.microsoft.com/office/drawing/2014/main" val="3951067299"/>
                    </a:ext>
                  </a:extLst>
                </a:gridCol>
                <a:gridCol w="770780">
                  <a:extLst>
                    <a:ext uri="{9D8B030D-6E8A-4147-A177-3AD203B41FA5}">
                      <a16:colId xmlns="" xmlns:a16="http://schemas.microsoft.com/office/drawing/2014/main" val="2078319888"/>
                    </a:ext>
                  </a:extLst>
                </a:gridCol>
                <a:gridCol w="867130">
                  <a:extLst>
                    <a:ext uri="{9D8B030D-6E8A-4147-A177-3AD203B41FA5}">
                      <a16:colId xmlns="" xmlns:a16="http://schemas.microsoft.com/office/drawing/2014/main" val="871094918"/>
                    </a:ext>
                  </a:extLst>
                </a:gridCol>
                <a:gridCol w="979534">
                  <a:extLst>
                    <a:ext uri="{9D8B030D-6E8A-4147-A177-3AD203B41FA5}">
                      <a16:colId xmlns="" xmlns:a16="http://schemas.microsoft.com/office/drawing/2014/main" val="914104125"/>
                    </a:ext>
                  </a:extLst>
                </a:gridCol>
                <a:gridCol w="851072">
                  <a:extLst>
                    <a:ext uri="{9D8B030D-6E8A-4147-A177-3AD203B41FA5}">
                      <a16:colId xmlns="" xmlns:a16="http://schemas.microsoft.com/office/drawing/2014/main" val="1104936514"/>
                    </a:ext>
                  </a:extLst>
                </a:gridCol>
                <a:gridCol w="979534">
                  <a:extLst>
                    <a:ext uri="{9D8B030D-6E8A-4147-A177-3AD203B41FA5}">
                      <a16:colId xmlns="" xmlns:a16="http://schemas.microsoft.com/office/drawing/2014/main" val="1117919404"/>
                    </a:ext>
                  </a:extLst>
                </a:gridCol>
                <a:gridCol w="1477330">
                  <a:extLst>
                    <a:ext uri="{9D8B030D-6E8A-4147-A177-3AD203B41FA5}">
                      <a16:colId xmlns="" xmlns:a16="http://schemas.microsoft.com/office/drawing/2014/main" val="4270503182"/>
                    </a:ext>
                  </a:extLst>
                </a:gridCol>
                <a:gridCol w="806922">
                  <a:extLst>
                    <a:ext uri="{9D8B030D-6E8A-4147-A177-3AD203B41FA5}">
                      <a16:colId xmlns="" xmlns:a16="http://schemas.microsoft.com/office/drawing/2014/main" val="842086228"/>
                    </a:ext>
                  </a:extLst>
                </a:gridCol>
              </a:tblGrid>
              <a:tr h="1199546">
                <a:tc rowSpan="2">
                  <a:txBody>
                    <a:bodyPr/>
                    <a:lstStyle/>
                    <a:p>
                      <a:pPr algn="ctr" fontAlgn="ctr"/>
                      <a:r>
                        <a:rPr lang="ru-RU" sz="1400" b="1" i="0" u="none" strike="noStrike" dirty="0">
                          <a:solidFill>
                            <a:srgbClr val="000000"/>
                          </a:solidFill>
                          <a:effectLst/>
                          <a:latin typeface="Times New Roman" panose="02020603050405020304" pitchFamily="18" charset="0"/>
                        </a:rPr>
                        <a:t>№</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400" b="1" i="0" u="none" strike="noStrike" dirty="0">
                          <a:solidFill>
                            <a:srgbClr val="000000"/>
                          </a:solidFill>
                          <a:effectLst/>
                          <a:latin typeface="Times New Roman" panose="02020603050405020304" pitchFamily="18" charset="0"/>
                        </a:rPr>
                        <a:t>Наименование организаций</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Кол-во участников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Кол-во </a:t>
                      </a:r>
                      <a:r>
                        <a:rPr lang="ru-RU" sz="1400" b="1" i="0" u="none" strike="noStrike" dirty="0" err="1">
                          <a:solidFill>
                            <a:srgbClr val="000000"/>
                          </a:solidFill>
                          <a:effectLst/>
                          <a:latin typeface="Times New Roman" panose="02020603050405020304" pitchFamily="18" charset="0"/>
                        </a:rPr>
                        <a:t>участни</a:t>
                      </a:r>
                      <a:r>
                        <a:rPr lang="ru-RU" sz="14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Доля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a:solidFill>
                            <a:srgbClr val="000000"/>
                          </a:solidFill>
                          <a:effectLst/>
                          <a:latin typeface="Times New Roman" panose="02020603050405020304" pitchFamily="18" charset="0"/>
                        </a:rPr>
                        <a:t>Кол-во участни-ков</a:t>
                      </a: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Кол-во </a:t>
                      </a:r>
                      <a:r>
                        <a:rPr lang="ru-RU" sz="1400" b="1" i="0" u="none" strike="noStrike" dirty="0" err="1">
                          <a:solidFill>
                            <a:srgbClr val="000000"/>
                          </a:solidFill>
                          <a:effectLst/>
                          <a:latin typeface="Times New Roman" panose="02020603050405020304" pitchFamily="18" charset="0"/>
                        </a:rPr>
                        <a:t>участни</a:t>
                      </a:r>
                      <a:r>
                        <a:rPr lang="ru-RU" sz="14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Доля</a:t>
                      </a:r>
                    </a:p>
                    <a:p>
                      <a:pPr algn="ctr" fontAlgn="ctr"/>
                      <a:r>
                        <a:rPr lang="ru-RU" sz="14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Кол-во </a:t>
                      </a:r>
                      <a:r>
                        <a:rPr lang="ru-RU" sz="1400" b="1" i="0" u="none" strike="noStrike" dirty="0" err="1">
                          <a:solidFill>
                            <a:srgbClr val="000000"/>
                          </a:solidFill>
                          <a:effectLst/>
                          <a:latin typeface="Times New Roman" panose="02020603050405020304" pitchFamily="18" charset="0"/>
                        </a:rPr>
                        <a:t>участни</a:t>
                      </a:r>
                      <a:r>
                        <a:rPr lang="ru-RU" sz="1400" b="1" i="0" u="none" strike="noStrike" dirty="0">
                          <a:solidFill>
                            <a:srgbClr val="000000"/>
                          </a:solidFill>
                          <a:effectLst/>
                          <a:latin typeface="Times New Roman" panose="02020603050405020304" pitchFamily="18" charset="0"/>
                        </a:rPr>
                        <a:t>-ков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Кол-во участников,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Доля</a:t>
                      </a:r>
                    </a:p>
                    <a:p>
                      <a:pPr algn="ctr" fontAlgn="ctr"/>
                      <a:r>
                        <a:rPr lang="ru-RU" sz="14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96533768"/>
                  </a:ext>
                </a:extLst>
              </a:tr>
              <a:tr h="314363">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2023</a:t>
                      </a: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2022</a:t>
                      </a:r>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2021</a:t>
                      </a:r>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91649240"/>
                  </a:ext>
                </a:extLst>
              </a:tr>
              <a:tr h="261752">
                <a:tc gridSpan="1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400" b="1" i="0" u="none" strike="noStrike" kern="1200" noProof="0" dirty="0">
                          <a:solidFill>
                            <a:srgbClr val="C00000"/>
                          </a:solidFill>
                          <a:effectLst/>
                          <a:latin typeface="Arial Black" panose="020B0A04020102020204" pitchFamily="34" charset="0"/>
                          <a:ea typeface="+mn-ea"/>
                          <a:cs typeface="+mn-cs"/>
                        </a:rPr>
                        <a:t>ЛИТЕРАТУРА</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b" latinLnBrk="0" hangingPunct="1">
                        <a:lnSpc>
                          <a:spcPct val="150000"/>
                        </a:lnSpc>
                        <a:spcBef>
                          <a:spcPts val="0"/>
                        </a:spcBef>
                        <a:spcAft>
                          <a:spcPts val="0"/>
                        </a:spcAft>
                        <a:buClrTx/>
                        <a:buSzTx/>
                        <a:buFontTx/>
                        <a:buNone/>
                        <a:tabLst/>
                        <a:defRPr/>
                      </a:pPr>
                      <a:endParaRPr kumimoji="0" lang="ru-RU" sz="1350" b="1"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b" latinLnBrk="0" hangingPunct="1">
                        <a:lnSpc>
                          <a:spcPct val="150000"/>
                        </a:lnSpc>
                        <a:spcBef>
                          <a:spcPts val="0"/>
                        </a:spcBef>
                        <a:spcAft>
                          <a:spcPts val="0"/>
                        </a:spcAft>
                        <a:buClrTx/>
                        <a:buSzTx/>
                        <a:buFontTx/>
                        <a:buNone/>
                        <a:tabLst/>
                        <a:defRPr/>
                      </a:pPr>
                      <a:endParaRPr kumimoji="0" lang="ru-RU" sz="1350" b="1"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b" latinLnBrk="0" hangingPunct="1">
                        <a:lnSpc>
                          <a:spcPct val="150000"/>
                        </a:lnSpc>
                        <a:spcBef>
                          <a:spcPts val="0"/>
                        </a:spcBef>
                        <a:spcAft>
                          <a:spcPts val="0"/>
                        </a:spcAft>
                        <a:buClrTx/>
                        <a:buSzTx/>
                        <a:buFontTx/>
                        <a:buNone/>
                        <a:tabLst/>
                        <a:defRPr/>
                      </a:pPr>
                      <a:endParaRPr kumimoji="0" lang="ru-RU" sz="1350" b="1"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680421006"/>
                  </a:ext>
                </a:extLst>
              </a:tr>
              <a:tr h="261752">
                <a:tc>
                  <a:txBody>
                    <a:bodyPr/>
                    <a:lstStyle/>
                    <a:p>
                      <a:pPr marL="0" algn="ctr" defTabSz="914400" rtl="0" eaLnBrk="1" fontAlgn="ctr" latinLnBrk="0" hangingPunct="1"/>
                      <a:r>
                        <a:rPr lang="en-US" sz="1200" b="1" i="0" u="none" strike="noStrike" kern="1200" dirty="0">
                          <a:solidFill>
                            <a:srgbClr val="000000"/>
                          </a:solidFill>
                          <a:effectLst/>
                          <a:latin typeface="Arial Black" panose="020B0A04020102020204" pitchFamily="34" charset="0"/>
                          <a:ea typeface="+mn-ea"/>
                          <a:cs typeface="+mn-cs"/>
                        </a:rPr>
                        <a:t>2</a:t>
                      </a:r>
                      <a:endParaRPr lang="ru-RU" sz="1200" b="1" i="0" u="none" strike="noStrike" kern="1200" dirty="0">
                        <a:solidFill>
                          <a:srgbClr val="000000"/>
                        </a:solidFill>
                        <a:effectLst/>
                        <a:latin typeface="Arial Black" panose="020B0A04020102020204" pitchFamily="34" charset="0"/>
                        <a:ea typeface="+mn-ea"/>
                        <a:cs typeface="+mn-cs"/>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455447585"/>
                  </a:ext>
                </a:extLst>
              </a:tr>
              <a:tr h="261752">
                <a:tc gridSpan="1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400" b="1" i="0" u="none" strike="noStrike" kern="1200" dirty="0">
                          <a:solidFill>
                            <a:srgbClr val="C00000"/>
                          </a:solidFill>
                          <a:effectLst/>
                          <a:latin typeface="Arial Black" panose="020B0A04020102020204" pitchFamily="34" charset="0"/>
                          <a:ea typeface="+mn-ea"/>
                          <a:cs typeface="+mn-cs"/>
                        </a:rPr>
                        <a:t>АНГЛИЙСКИЙ ЯЗЫК</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686613199"/>
                  </a:ext>
                </a:extLst>
              </a:tr>
              <a:tr h="261752">
                <a:tc>
                  <a:txBody>
                    <a:bodyPr/>
                    <a:lstStyle/>
                    <a:p>
                      <a:pPr algn="ctr" fontAlgn="ctr"/>
                      <a:r>
                        <a:rPr lang="en-US" sz="1200" b="1" i="0" u="none" strike="noStrike" dirty="0">
                          <a:solidFill>
                            <a:srgbClr val="000000"/>
                          </a:solidFill>
                          <a:effectLst/>
                          <a:latin typeface="Arial Black" panose="020B0A04020102020204" pitchFamily="34" charset="0"/>
                        </a:rPr>
                        <a:t>1</a:t>
                      </a:r>
                      <a:endParaRPr lang="ru-RU" sz="1200" b="1" i="0" u="none" strike="noStrike" dirty="0">
                        <a:solidFill>
                          <a:srgbClr val="000000"/>
                        </a:solidFill>
                        <a:effectLst/>
                        <a:latin typeface="Arial Black" panose="020B0A04020102020204" pitchFamily="34"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414835952"/>
                  </a:ext>
                </a:extLst>
              </a:tr>
            </a:tbl>
          </a:graphicData>
        </a:graphic>
      </p:graphicFrame>
      <p:sp>
        <p:nvSpPr>
          <p:cNvPr id="9" name="Прямоугольник 8"/>
          <p:cNvSpPr/>
          <p:nvPr/>
        </p:nvSpPr>
        <p:spPr>
          <a:xfrm>
            <a:off x="0" y="0"/>
            <a:ext cx="1398140" cy="461665"/>
          </a:xfrm>
          <a:prstGeom prst="rect">
            <a:avLst/>
          </a:prstGeom>
        </p:spPr>
        <p:txBody>
          <a:bodyPr wrap="non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ГИА-11</a:t>
            </a:r>
            <a:endParaRPr lang="ru-RU" sz="2400" dirty="0"/>
          </a:p>
        </p:txBody>
      </p:sp>
    </p:spTree>
    <p:extLst>
      <p:ext uri="{BB962C8B-B14F-4D97-AF65-F5344CB8AC3E}">
        <p14:creationId xmlns="" xmlns:p14="http://schemas.microsoft.com/office/powerpoint/2010/main" val="3176932668"/>
      </p:ext>
    </p:extLst>
  </p:cSld>
  <p:clrMapOvr>
    <a:masterClrMapping/>
  </p:clrMapOvr>
  <p:transition advTm="7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a:extLst>
              <a:ext uri="{FF2B5EF4-FFF2-40B4-BE49-F238E27FC236}">
                <a16:creationId xmlns="" xmlns:a16="http://schemas.microsoft.com/office/drawing/2014/main" id="{26CDE620-56BA-EBD3-3666-D7842B95EDA3}"/>
              </a:ext>
            </a:extLst>
          </p:cNvPr>
          <p:cNvGraphicFramePr>
            <a:graphicFrameLocks noGrp="1"/>
          </p:cNvGraphicFramePr>
          <p:nvPr>
            <p:extLst>
              <p:ext uri="{D42A27DB-BD31-4B8C-83A1-F6EECF244321}">
                <p14:modId xmlns="" xmlns:p14="http://schemas.microsoft.com/office/powerpoint/2010/main" val="2274262314"/>
              </p:ext>
            </p:extLst>
          </p:nvPr>
        </p:nvGraphicFramePr>
        <p:xfrm>
          <a:off x="238082" y="83889"/>
          <a:ext cx="11715834" cy="1467008"/>
        </p:xfrm>
        <a:graphic>
          <a:graphicData uri="http://schemas.openxmlformats.org/drawingml/2006/table">
            <a:tbl>
              <a:tblPr/>
              <a:tblGrid>
                <a:gridCol w="297168">
                  <a:extLst>
                    <a:ext uri="{9D8B030D-6E8A-4147-A177-3AD203B41FA5}">
                      <a16:colId xmlns="" xmlns:a16="http://schemas.microsoft.com/office/drawing/2014/main" val="3008904324"/>
                    </a:ext>
                  </a:extLst>
                </a:gridCol>
                <a:gridCol w="3225944">
                  <a:extLst>
                    <a:ext uri="{9D8B030D-6E8A-4147-A177-3AD203B41FA5}">
                      <a16:colId xmlns="" xmlns:a16="http://schemas.microsoft.com/office/drawing/2014/main" val="791796049"/>
                    </a:ext>
                  </a:extLst>
                </a:gridCol>
                <a:gridCol w="792622">
                  <a:extLst>
                    <a:ext uri="{9D8B030D-6E8A-4147-A177-3AD203B41FA5}">
                      <a16:colId xmlns="" xmlns:a16="http://schemas.microsoft.com/office/drawing/2014/main" val="3558467843"/>
                    </a:ext>
                  </a:extLst>
                </a:gridCol>
                <a:gridCol w="930732">
                  <a:extLst>
                    <a:ext uri="{9D8B030D-6E8A-4147-A177-3AD203B41FA5}">
                      <a16:colId xmlns="" xmlns:a16="http://schemas.microsoft.com/office/drawing/2014/main" val="3951067299"/>
                    </a:ext>
                  </a:extLst>
                </a:gridCol>
                <a:gridCol w="740677">
                  <a:extLst>
                    <a:ext uri="{9D8B030D-6E8A-4147-A177-3AD203B41FA5}">
                      <a16:colId xmlns="" xmlns:a16="http://schemas.microsoft.com/office/drawing/2014/main" val="2078319888"/>
                    </a:ext>
                  </a:extLst>
                </a:gridCol>
                <a:gridCol w="833264">
                  <a:extLst>
                    <a:ext uri="{9D8B030D-6E8A-4147-A177-3AD203B41FA5}">
                      <a16:colId xmlns="" xmlns:a16="http://schemas.microsoft.com/office/drawing/2014/main" val="871094918"/>
                    </a:ext>
                  </a:extLst>
                </a:gridCol>
                <a:gridCol w="941277">
                  <a:extLst>
                    <a:ext uri="{9D8B030D-6E8A-4147-A177-3AD203B41FA5}">
                      <a16:colId xmlns="" xmlns:a16="http://schemas.microsoft.com/office/drawing/2014/main" val="914104125"/>
                    </a:ext>
                  </a:extLst>
                </a:gridCol>
                <a:gridCol w="817833">
                  <a:extLst>
                    <a:ext uri="{9D8B030D-6E8A-4147-A177-3AD203B41FA5}">
                      <a16:colId xmlns="" xmlns:a16="http://schemas.microsoft.com/office/drawing/2014/main" val="1104936514"/>
                    </a:ext>
                  </a:extLst>
                </a:gridCol>
                <a:gridCol w="941277">
                  <a:extLst>
                    <a:ext uri="{9D8B030D-6E8A-4147-A177-3AD203B41FA5}">
                      <a16:colId xmlns="" xmlns:a16="http://schemas.microsoft.com/office/drawing/2014/main" val="1117919404"/>
                    </a:ext>
                  </a:extLst>
                </a:gridCol>
                <a:gridCol w="1419632">
                  <a:extLst>
                    <a:ext uri="{9D8B030D-6E8A-4147-A177-3AD203B41FA5}">
                      <a16:colId xmlns="" xmlns:a16="http://schemas.microsoft.com/office/drawing/2014/main" val="4270503182"/>
                    </a:ext>
                  </a:extLst>
                </a:gridCol>
                <a:gridCol w="775408">
                  <a:extLst>
                    <a:ext uri="{9D8B030D-6E8A-4147-A177-3AD203B41FA5}">
                      <a16:colId xmlns="" xmlns:a16="http://schemas.microsoft.com/office/drawing/2014/main" val="842086228"/>
                    </a:ext>
                  </a:extLst>
                </a:gridCol>
              </a:tblGrid>
              <a:tr h="724854">
                <a:tc rowSpan="2">
                  <a:txBody>
                    <a:bodyPr/>
                    <a:lstStyle/>
                    <a:p>
                      <a:pPr algn="ctr" fontAlgn="ctr"/>
                      <a:r>
                        <a:rPr lang="ru-RU" sz="1100" b="1" i="0" u="none" strike="noStrike" dirty="0">
                          <a:solidFill>
                            <a:srgbClr val="000000"/>
                          </a:solidFill>
                          <a:effectLst/>
                          <a:latin typeface="Times New Roman" panose="02020603050405020304" pitchFamily="18" charset="0"/>
                        </a:rPr>
                        <a:t>№</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100" b="1" i="0" u="none" strike="noStrike" dirty="0">
                          <a:solidFill>
                            <a:srgbClr val="000000"/>
                          </a:solidFill>
                          <a:effectLst/>
                          <a:latin typeface="Times New Roman" panose="02020603050405020304" pitchFamily="18" charset="0"/>
                        </a:rPr>
                        <a:t>Наименование организаций</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участников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Кол-во участни-ков</a:t>
                      </a:r>
                      <a:endParaRPr lang="ru-RU" sz="11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a:t>
                      </a:r>
                    </a:p>
                    <a:p>
                      <a:pPr algn="ctr" fontAlgn="ctr"/>
                      <a:r>
                        <a:rPr lang="ru-RU" sz="11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участников,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a:t>
                      </a:r>
                    </a:p>
                    <a:p>
                      <a:pPr algn="ctr" fontAlgn="ctr"/>
                      <a:r>
                        <a:rPr lang="ru-RU" sz="11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96533768"/>
                  </a:ext>
                </a:extLst>
              </a:tr>
              <a:tr h="164828">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100" b="1" i="0" u="none" strike="noStrike" dirty="0">
                          <a:solidFill>
                            <a:srgbClr val="000000"/>
                          </a:solidFill>
                          <a:effectLst/>
                          <a:latin typeface="Times New Roman" panose="02020603050405020304" pitchFamily="18" charset="0"/>
                        </a:rPr>
                        <a:t>2023</a:t>
                      </a:r>
                      <a:endParaRPr lang="ru-RU" sz="11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100" b="1" i="0" u="none" strike="noStrike" dirty="0">
                          <a:solidFill>
                            <a:srgbClr val="000000"/>
                          </a:solidFill>
                          <a:effectLst/>
                          <a:latin typeface="Times New Roman" panose="02020603050405020304" pitchFamily="18" charset="0"/>
                        </a:rPr>
                        <a:t>2022</a:t>
                      </a:r>
                      <a:endParaRPr lang="ru-RU" sz="11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100" b="1" i="0" u="none" strike="noStrike" dirty="0">
                          <a:solidFill>
                            <a:srgbClr val="000000"/>
                          </a:solidFill>
                          <a:effectLst/>
                          <a:latin typeface="Times New Roman" panose="02020603050405020304" pitchFamily="18" charset="0"/>
                        </a:rPr>
                        <a:t>2021</a:t>
                      </a:r>
                      <a:endParaRPr lang="ru-RU" sz="11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91649240"/>
                  </a:ext>
                </a:extLst>
              </a:tr>
              <a:tr h="223463">
                <a:tc gridSpan="1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i="0" u="none" strike="noStrike" kern="1200" dirty="0">
                          <a:solidFill>
                            <a:srgbClr val="C00000"/>
                          </a:solidFill>
                          <a:effectLst/>
                          <a:latin typeface="Arial Black" panose="020B0A04020102020204" pitchFamily="34" charset="0"/>
                          <a:ea typeface="+mn-ea"/>
                          <a:cs typeface="+mn-cs"/>
                        </a:rPr>
                        <a:t>БИОЛОГИЯ</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ru-RU" sz="1400" b="1" i="0" u="none" strike="noStrike" kern="1200" dirty="0">
                        <a:solidFill>
                          <a:srgbClr val="C00000"/>
                        </a:solidFill>
                        <a:effectLst/>
                        <a:latin typeface="Arial Black" panose="020B0A040201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532706991"/>
                  </a:ext>
                </a:extLst>
              </a:tr>
              <a:tr h="223463">
                <a:tc>
                  <a:txBody>
                    <a:bodyPr/>
                    <a:lstStyle/>
                    <a:p>
                      <a:r>
                        <a:rPr lang="en-US" sz="1100" dirty="0">
                          <a:latin typeface="Arial Black" panose="020B0A04020102020204" pitchFamily="34" charset="0"/>
                        </a:rPr>
                        <a:t>12</a:t>
                      </a:r>
                      <a:endParaRPr lang="ru-RU" sz="1100" dirty="0">
                        <a:latin typeface="Arial Black" panose="020B0A04020102020204" pitchFamily="34"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33,33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756386925"/>
                  </a:ext>
                </a:extLst>
              </a:tr>
            </a:tbl>
          </a:graphicData>
        </a:graphic>
      </p:graphicFrame>
      <p:sp>
        <p:nvSpPr>
          <p:cNvPr id="5" name="Прямоугольник 4">
            <a:extLst>
              <a:ext uri="{FF2B5EF4-FFF2-40B4-BE49-F238E27FC236}">
                <a16:creationId xmlns="" xmlns:a16="http://schemas.microsoft.com/office/drawing/2014/main" id="{AEE8430A-E411-412C-AB23-4DF2E3E6FCCF}"/>
              </a:ext>
            </a:extLst>
          </p:cNvPr>
          <p:cNvSpPr/>
          <p:nvPr/>
        </p:nvSpPr>
        <p:spPr>
          <a:xfrm>
            <a:off x="0" y="54141"/>
            <a:ext cx="9630001" cy="33708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90000"/>
              </a:lnSpc>
              <a:spcBef>
                <a:spcPts val="0"/>
              </a:spcBef>
              <a:spcAft>
                <a:spcPts val="0"/>
              </a:spcAft>
              <a:buClr>
                <a:prstClr val="black"/>
              </a:buClr>
              <a:buSzPts val="1100"/>
              <a:buFontTx/>
              <a:buNone/>
              <a:tabLst/>
              <a:defRPr/>
            </a:pPr>
            <a:r>
              <a:rPr lang="ru-RU" sz="36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ГИА-11</a:t>
            </a:r>
            <a:endParaRPr kumimoji="0" lang="ru-RU" sz="3600" b="0" i="0" u="none" strike="noStrike" kern="1200" cap="none" spc="0" normalizeH="0" baseline="0" noProof="0" dirty="0">
              <a:ln>
                <a:noFill/>
              </a:ln>
              <a:solidFill>
                <a:srgbClr val="C00000"/>
              </a:solidFill>
              <a:effectLst/>
              <a:uLnTx/>
              <a:uFillTx/>
              <a:latin typeface="Arial Black" panose="020B0A04020102020204" pitchFamily="34" charset="0"/>
              <a:ea typeface="Times New Roman" panose="02020603050405020304" pitchFamily="18" charset="0"/>
              <a:cs typeface="Times New Roman" panose="02020603050405020304" pitchFamily="18" charset="0"/>
            </a:endParaRPr>
          </a:p>
        </p:txBody>
      </p:sp>
      <p:sp>
        <p:nvSpPr>
          <p:cNvPr id="2" name="Прямоугольник 1">
            <a:extLst>
              <a:ext uri="{FF2B5EF4-FFF2-40B4-BE49-F238E27FC236}">
                <a16:creationId xmlns="" xmlns:a16="http://schemas.microsoft.com/office/drawing/2014/main" id="{1C256C55-C65D-81B0-511C-AC561C2CA487}"/>
              </a:ext>
            </a:extLst>
          </p:cNvPr>
          <p:cNvSpPr/>
          <p:nvPr/>
        </p:nvSpPr>
        <p:spPr>
          <a:xfrm>
            <a:off x="10970138" y="6445188"/>
            <a:ext cx="562494" cy="412812"/>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21</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graphicFrame>
        <p:nvGraphicFramePr>
          <p:cNvPr id="6" name="Таблица 5">
            <a:extLst>
              <a:ext uri="{FF2B5EF4-FFF2-40B4-BE49-F238E27FC236}">
                <a16:creationId xmlns="" xmlns:a16="http://schemas.microsoft.com/office/drawing/2014/main" id="{26CDE620-56BA-EBD3-3666-D7842B95EDA3}"/>
              </a:ext>
            </a:extLst>
          </p:cNvPr>
          <p:cNvGraphicFramePr>
            <a:graphicFrameLocks noGrp="1"/>
          </p:cNvGraphicFramePr>
          <p:nvPr>
            <p:extLst>
              <p:ext uri="{D42A27DB-BD31-4B8C-83A1-F6EECF244321}">
                <p14:modId xmlns="" xmlns:p14="http://schemas.microsoft.com/office/powerpoint/2010/main" val="2293829492"/>
              </p:ext>
            </p:extLst>
          </p:nvPr>
        </p:nvGraphicFramePr>
        <p:xfrm>
          <a:off x="238082" y="1571612"/>
          <a:ext cx="11715832" cy="1677125"/>
        </p:xfrm>
        <a:graphic>
          <a:graphicData uri="http://schemas.openxmlformats.org/drawingml/2006/table">
            <a:tbl>
              <a:tblPr/>
              <a:tblGrid>
                <a:gridCol w="297168">
                  <a:extLst>
                    <a:ext uri="{9D8B030D-6E8A-4147-A177-3AD203B41FA5}">
                      <a16:colId xmlns="" xmlns:a16="http://schemas.microsoft.com/office/drawing/2014/main" val="3008904324"/>
                    </a:ext>
                  </a:extLst>
                </a:gridCol>
                <a:gridCol w="3225943">
                  <a:extLst>
                    <a:ext uri="{9D8B030D-6E8A-4147-A177-3AD203B41FA5}">
                      <a16:colId xmlns="" xmlns:a16="http://schemas.microsoft.com/office/drawing/2014/main" val="791796049"/>
                    </a:ext>
                  </a:extLst>
                </a:gridCol>
                <a:gridCol w="792622">
                  <a:extLst>
                    <a:ext uri="{9D8B030D-6E8A-4147-A177-3AD203B41FA5}">
                      <a16:colId xmlns="" xmlns:a16="http://schemas.microsoft.com/office/drawing/2014/main" val="3558467843"/>
                    </a:ext>
                  </a:extLst>
                </a:gridCol>
                <a:gridCol w="930732">
                  <a:extLst>
                    <a:ext uri="{9D8B030D-6E8A-4147-A177-3AD203B41FA5}">
                      <a16:colId xmlns="" xmlns:a16="http://schemas.microsoft.com/office/drawing/2014/main" val="3951067299"/>
                    </a:ext>
                  </a:extLst>
                </a:gridCol>
                <a:gridCol w="740677">
                  <a:extLst>
                    <a:ext uri="{9D8B030D-6E8A-4147-A177-3AD203B41FA5}">
                      <a16:colId xmlns="" xmlns:a16="http://schemas.microsoft.com/office/drawing/2014/main" val="2078319888"/>
                    </a:ext>
                  </a:extLst>
                </a:gridCol>
                <a:gridCol w="833264">
                  <a:extLst>
                    <a:ext uri="{9D8B030D-6E8A-4147-A177-3AD203B41FA5}">
                      <a16:colId xmlns="" xmlns:a16="http://schemas.microsoft.com/office/drawing/2014/main" val="871094918"/>
                    </a:ext>
                  </a:extLst>
                </a:gridCol>
                <a:gridCol w="941277">
                  <a:extLst>
                    <a:ext uri="{9D8B030D-6E8A-4147-A177-3AD203B41FA5}">
                      <a16:colId xmlns="" xmlns:a16="http://schemas.microsoft.com/office/drawing/2014/main" val="914104125"/>
                    </a:ext>
                  </a:extLst>
                </a:gridCol>
                <a:gridCol w="817833">
                  <a:extLst>
                    <a:ext uri="{9D8B030D-6E8A-4147-A177-3AD203B41FA5}">
                      <a16:colId xmlns="" xmlns:a16="http://schemas.microsoft.com/office/drawing/2014/main" val="1104936514"/>
                    </a:ext>
                  </a:extLst>
                </a:gridCol>
                <a:gridCol w="941277">
                  <a:extLst>
                    <a:ext uri="{9D8B030D-6E8A-4147-A177-3AD203B41FA5}">
                      <a16:colId xmlns="" xmlns:a16="http://schemas.microsoft.com/office/drawing/2014/main" val="1117919404"/>
                    </a:ext>
                  </a:extLst>
                </a:gridCol>
                <a:gridCol w="1419632">
                  <a:extLst>
                    <a:ext uri="{9D8B030D-6E8A-4147-A177-3AD203B41FA5}">
                      <a16:colId xmlns="" xmlns:a16="http://schemas.microsoft.com/office/drawing/2014/main" val="4270503182"/>
                    </a:ext>
                  </a:extLst>
                </a:gridCol>
                <a:gridCol w="775407">
                  <a:extLst>
                    <a:ext uri="{9D8B030D-6E8A-4147-A177-3AD203B41FA5}">
                      <a16:colId xmlns="" xmlns:a16="http://schemas.microsoft.com/office/drawing/2014/main" val="842086228"/>
                    </a:ext>
                  </a:extLst>
                </a:gridCol>
              </a:tblGrid>
              <a:tr h="934842">
                <a:tc rowSpan="2">
                  <a:txBody>
                    <a:bodyPr/>
                    <a:lstStyle/>
                    <a:p>
                      <a:pPr algn="ctr" fontAlgn="ctr"/>
                      <a:r>
                        <a:rPr lang="ru-RU" sz="1400" b="1" i="0" u="none" strike="noStrike" dirty="0">
                          <a:solidFill>
                            <a:srgbClr val="000000"/>
                          </a:solidFill>
                          <a:effectLst/>
                          <a:latin typeface="Times New Roman" panose="02020603050405020304" pitchFamily="18" charset="0"/>
                        </a:rPr>
                        <a:t>№</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400" b="1" i="0" u="none" strike="noStrike" dirty="0">
                          <a:solidFill>
                            <a:srgbClr val="000000"/>
                          </a:solidFill>
                          <a:effectLst/>
                          <a:latin typeface="Times New Roman" panose="02020603050405020304" pitchFamily="18" charset="0"/>
                        </a:rPr>
                        <a:t>Наименование организаций</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участников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участни-ков</a:t>
                      </a:r>
                      <a:endParaRPr lang="ru-RU" sz="11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a:t>
                      </a:r>
                    </a:p>
                    <a:p>
                      <a:pPr algn="ctr" fontAlgn="ctr"/>
                      <a:r>
                        <a:rPr lang="ru-RU" sz="11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участников,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a:t>
                      </a:r>
                    </a:p>
                    <a:p>
                      <a:pPr algn="ctr" fontAlgn="ctr"/>
                      <a:r>
                        <a:rPr lang="ru-RU" sz="11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96533768"/>
                  </a:ext>
                </a:extLst>
              </a:tr>
              <a:tr h="244993">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2023</a:t>
                      </a: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2022</a:t>
                      </a:r>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2021</a:t>
                      </a:r>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91649240"/>
                  </a:ext>
                </a:extLst>
              </a:tr>
              <a:tr h="230421">
                <a:tc gridSpan="1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400" b="1" i="0" u="none" strike="noStrike" kern="1200" dirty="0">
                          <a:solidFill>
                            <a:srgbClr val="C00000"/>
                          </a:solidFill>
                          <a:effectLst/>
                          <a:latin typeface="Arial Black" panose="020B0A04020102020204" pitchFamily="34" charset="0"/>
                          <a:ea typeface="+mn-ea"/>
                          <a:cs typeface="+mn-cs"/>
                        </a:rPr>
                        <a:t>ИСТОРИЯ</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200" b="0"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686613199"/>
                  </a:ext>
                </a:extLst>
              </a:tr>
              <a:tr h="230421">
                <a:tc>
                  <a:txBody>
                    <a:bodyPr/>
                    <a:lstStyle/>
                    <a:p>
                      <a:pPr algn="ctr" fontAlgn="ctr"/>
                      <a:r>
                        <a:rPr lang="en-US" sz="1200" b="1" i="0" u="none" strike="noStrike" dirty="0">
                          <a:solidFill>
                            <a:srgbClr val="000000"/>
                          </a:solidFill>
                          <a:effectLst/>
                          <a:latin typeface="Arial Black" panose="020B0A04020102020204" pitchFamily="34" charset="0"/>
                        </a:rPr>
                        <a:t>3</a:t>
                      </a:r>
                      <a:endParaRPr lang="ru-RU" sz="1200" b="1" i="0" u="none" strike="noStrike" dirty="0">
                        <a:solidFill>
                          <a:srgbClr val="000000"/>
                        </a:solidFill>
                        <a:effectLst/>
                        <a:latin typeface="Arial Black" panose="020B0A04020102020204" pitchFamily="34"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147011751"/>
                  </a:ext>
                </a:extLst>
              </a:tr>
            </a:tbl>
          </a:graphicData>
        </a:graphic>
      </p:graphicFrame>
      <p:graphicFrame>
        <p:nvGraphicFramePr>
          <p:cNvPr id="7" name="Таблица 6">
            <a:extLst>
              <a:ext uri="{FF2B5EF4-FFF2-40B4-BE49-F238E27FC236}">
                <a16:creationId xmlns="" xmlns:a16="http://schemas.microsoft.com/office/drawing/2014/main" id="{26CDE620-56BA-EBD3-3666-D7842B95EDA3}"/>
              </a:ext>
            </a:extLst>
          </p:cNvPr>
          <p:cNvGraphicFramePr>
            <a:graphicFrameLocks noGrp="1"/>
          </p:cNvGraphicFramePr>
          <p:nvPr>
            <p:extLst>
              <p:ext uri="{D42A27DB-BD31-4B8C-83A1-F6EECF244321}">
                <p14:modId xmlns="" xmlns:p14="http://schemas.microsoft.com/office/powerpoint/2010/main" val="2169089044"/>
              </p:ext>
            </p:extLst>
          </p:nvPr>
        </p:nvGraphicFramePr>
        <p:xfrm>
          <a:off x="238084" y="3429000"/>
          <a:ext cx="11715833" cy="1524408"/>
        </p:xfrm>
        <a:graphic>
          <a:graphicData uri="http://schemas.openxmlformats.org/drawingml/2006/table">
            <a:tbl>
              <a:tblPr/>
              <a:tblGrid>
                <a:gridCol w="297168">
                  <a:extLst>
                    <a:ext uri="{9D8B030D-6E8A-4147-A177-3AD203B41FA5}">
                      <a16:colId xmlns="" xmlns:a16="http://schemas.microsoft.com/office/drawing/2014/main" val="3008904324"/>
                    </a:ext>
                  </a:extLst>
                </a:gridCol>
                <a:gridCol w="3225942">
                  <a:extLst>
                    <a:ext uri="{9D8B030D-6E8A-4147-A177-3AD203B41FA5}">
                      <a16:colId xmlns="" xmlns:a16="http://schemas.microsoft.com/office/drawing/2014/main" val="791796049"/>
                    </a:ext>
                  </a:extLst>
                </a:gridCol>
                <a:gridCol w="792622">
                  <a:extLst>
                    <a:ext uri="{9D8B030D-6E8A-4147-A177-3AD203B41FA5}">
                      <a16:colId xmlns="" xmlns:a16="http://schemas.microsoft.com/office/drawing/2014/main" val="3558467843"/>
                    </a:ext>
                  </a:extLst>
                </a:gridCol>
                <a:gridCol w="930732">
                  <a:extLst>
                    <a:ext uri="{9D8B030D-6E8A-4147-A177-3AD203B41FA5}">
                      <a16:colId xmlns="" xmlns:a16="http://schemas.microsoft.com/office/drawing/2014/main" val="3951067299"/>
                    </a:ext>
                  </a:extLst>
                </a:gridCol>
                <a:gridCol w="740677">
                  <a:extLst>
                    <a:ext uri="{9D8B030D-6E8A-4147-A177-3AD203B41FA5}">
                      <a16:colId xmlns="" xmlns:a16="http://schemas.microsoft.com/office/drawing/2014/main" val="2078319888"/>
                    </a:ext>
                  </a:extLst>
                </a:gridCol>
                <a:gridCol w="833264">
                  <a:extLst>
                    <a:ext uri="{9D8B030D-6E8A-4147-A177-3AD203B41FA5}">
                      <a16:colId xmlns="" xmlns:a16="http://schemas.microsoft.com/office/drawing/2014/main" val="871094918"/>
                    </a:ext>
                  </a:extLst>
                </a:gridCol>
                <a:gridCol w="941278">
                  <a:extLst>
                    <a:ext uri="{9D8B030D-6E8A-4147-A177-3AD203B41FA5}">
                      <a16:colId xmlns="" xmlns:a16="http://schemas.microsoft.com/office/drawing/2014/main" val="914104125"/>
                    </a:ext>
                  </a:extLst>
                </a:gridCol>
                <a:gridCol w="817832">
                  <a:extLst>
                    <a:ext uri="{9D8B030D-6E8A-4147-A177-3AD203B41FA5}">
                      <a16:colId xmlns="" xmlns:a16="http://schemas.microsoft.com/office/drawing/2014/main" val="1104936514"/>
                    </a:ext>
                  </a:extLst>
                </a:gridCol>
                <a:gridCol w="941278">
                  <a:extLst>
                    <a:ext uri="{9D8B030D-6E8A-4147-A177-3AD203B41FA5}">
                      <a16:colId xmlns="" xmlns:a16="http://schemas.microsoft.com/office/drawing/2014/main" val="1117919404"/>
                    </a:ext>
                  </a:extLst>
                </a:gridCol>
                <a:gridCol w="1419632">
                  <a:extLst>
                    <a:ext uri="{9D8B030D-6E8A-4147-A177-3AD203B41FA5}">
                      <a16:colId xmlns="" xmlns:a16="http://schemas.microsoft.com/office/drawing/2014/main" val="4270503182"/>
                    </a:ext>
                  </a:extLst>
                </a:gridCol>
                <a:gridCol w="775408">
                  <a:extLst>
                    <a:ext uri="{9D8B030D-6E8A-4147-A177-3AD203B41FA5}">
                      <a16:colId xmlns="" xmlns:a16="http://schemas.microsoft.com/office/drawing/2014/main" val="842086228"/>
                    </a:ext>
                  </a:extLst>
                </a:gridCol>
              </a:tblGrid>
              <a:tr h="571504">
                <a:tc rowSpan="2">
                  <a:txBody>
                    <a:bodyPr/>
                    <a:lstStyle/>
                    <a:p>
                      <a:pPr algn="ctr" fontAlgn="ctr"/>
                      <a:r>
                        <a:rPr lang="ru-RU" sz="1400" b="1" i="0" u="none" strike="noStrike" dirty="0">
                          <a:solidFill>
                            <a:srgbClr val="000000"/>
                          </a:solidFill>
                          <a:effectLst/>
                          <a:latin typeface="Times New Roman" panose="02020603050405020304" pitchFamily="18" charset="0"/>
                        </a:rPr>
                        <a:t>№</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400" b="1" i="0" u="none" strike="noStrike" dirty="0">
                          <a:solidFill>
                            <a:srgbClr val="000000"/>
                          </a:solidFill>
                          <a:effectLst/>
                          <a:latin typeface="Times New Roman" panose="02020603050405020304" pitchFamily="18" charset="0"/>
                        </a:rPr>
                        <a:t>Наименование организаций</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участников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участни-ков</a:t>
                      </a:r>
                      <a:endParaRPr lang="ru-RU" sz="11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a:t>
                      </a:r>
                    </a:p>
                    <a:p>
                      <a:pPr algn="ctr" fontAlgn="ctr"/>
                      <a:r>
                        <a:rPr lang="ru-RU" sz="11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участников,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a:t>
                      </a:r>
                    </a:p>
                    <a:p>
                      <a:pPr algn="ctr" fontAlgn="ctr"/>
                      <a:r>
                        <a:rPr lang="ru-RU" sz="11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96533768"/>
                  </a:ext>
                </a:extLst>
              </a:tr>
              <a:tr h="236824">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2023</a:t>
                      </a: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2022</a:t>
                      </a:r>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2021</a:t>
                      </a:r>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91649240"/>
                  </a:ext>
                </a:extLst>
              </a:tr>
              <a:tr h="188136">
                <a:tc gridSpan="1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200" b="1" i="0" u="none" strike="noStrike" kern="1200" dirty="0">
                          <a:solidFill>
                            <a:srgbClr val="C00000"/>
                          </a:solidFill>
                          <a:effectLst/>
                          <a:latin typeface="Arial Black" panose="020B0A04020102020204" pitchFamily="34" charset="0"/>
                          <a:ea typeface="+mn-ea"/>
                          <a:cs typeface="+mn-cs"/>
                        </a:rPr>
                        <a:t>ХИМИЯ</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b" latinLnBrk="0" hangingPunct="1">
                        <a:lnSpc>
                          <a:spcPct val="150000"/>
                        </a:lnSpc>
                        <a:spcBef>
                          <a:spcPts val="0"/>
                        </a:spcBef>
                        <a:spcAft>
                          <a:spcPts val="0"/>
                        </a:spcAft>
                        <a:buClrTx/>
                        <a:buSzTx/>
                        <a:buFontTx/>
                        <a:buNone/>
                        <a:tabLst/>
                        <a:defRPr/>
                      </a:pPr>
                      <a:endParaRPr kumimoji="0" lang="ru-RU" sz="1300" b="1"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b" latinLnBrk="0" hangingPunct="1">
                        <a:lnSpc>
                          <a:spcPct val="150000"/>
                        </a:lnSpc>
                        <a:spcBef>
                          <a:spcPts val="0"/>
                        </a:spcBef>
                        <a:spcAft>
                          <a:spcPts val="0"/>
                        </a:spcAft>
                        <a:buClrTx/>
                        <a:buSzTx/>
                        <a:buFontTx/>
                        <a:buNone/>
                        <a:tabLst/>
                        <a:defRPr/>
                      </a:pPr>
                      <a:endParaRPr kumimoji="0" lang="ru-RU" sz="1300" b="1"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b" latinLnBrk="0" hangingPunct="1">
                        <a:lnSpc>
                          <a:spcPct val="150000"/>
                        </a:lnSpc>
                        <a:spcBef>
                          <a:spcPts val="0"/>
                        </a:spcBef>
                        <a:spcAft>
                          <a:spcPts val="0"/>
                        </a:spcAft>
                        <a:buClrTx/>
                        <a:buSzTx/>
                        <a:buFontTx/>
                        <a:buNone/>
                        <a:tabLst/>
                        <a:defRPr/>
                      </a:pPr>
                      <a:endParaRPr kumimoji="0" lang="ru-RU" sz="1300" b="1" i="0" u="none" strike="noStrike" kern="1200" cap="none" spc="0" normalizeH="0" baseline="0" noProof="0" dirty="0">
                        <a:ln>
                          <a:noFill/>
                        </a:ln>
                        <a:solidFill>
                          <a:srgbClr val="000000"/>
                        </a:solidFill>
                        <a:effectLst/>
                        <a:uLnTx/>
                        <a:uFillTx/>
                        <a:latin typeface="Arial Black" panose="020B0A04020102020204" pitchFamily="34" charset="0"/>
                        <a:ea typeface="+mn-ea"/>
                        <a:cs typeface="+mn-cs"/>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587849424"/>
                  </a:ext>
                </a:extLst>
              </a:tr>
              <a:tr h="188136">
                <a:tc>
                  <a:txBody>
                    <a:bodyPr/>
                    <a:lstStyle/>
                    <a:p>
                      <a:pPr algn="ctr" fontAlgn="ctr"/>
                      <a:r>
                        <a:rPr lang="en-US" sz="1200" b="1" i="0" u="none" strike="noStrike" dirty="0">
                          <a:solidFill>
                            <a:srgbClr val="000000"/>
                          </a:solidFill>
                          <a:effectLst/>
                          <a:latin typeface="Arial Black" panose="020B0A04020102020204" pitchFamily="34" charset="0"/>
                        </a:rPr>
                        <a:t>13</a:t>
                      </a:r>
                      <a:endParaRPr lang="ru-RU" sz="1200" b="1" i="0" u="none" strike="noStrike" dirty="0">
                        <a:solidFill>
                          <a:srgbClr val="000000"/>
                        </a:solidFill>
                        <a:effectLst/>
                        <a:latin typeface="Arial Black" panose="020B0A04020102020204" pitchFamily="34"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844674370"/>
                  </a:ext>
                </a:extLst>
              </a:tr>
            </a:tbl>
          </a:graphicData>
        </a:graphic>
      </p:graphicFrame>
      <p:graphicFrame>
        <p:nvGraphicFramePr>
          <p:cNvPr id="8" name="Таблица 7">
            <a:extLst>
              <a:ext uri="{FF2B5EF4-FFF2-40B4-BE49-F238E27FC236}">
                <a16:creationId xmlns="" xmlns:a16="http://schemas.microsoft.com/office/drawing/2014/main" id="{26CDE620-56BA-EBD3-3666-D7842B95EDA3}"/>
              </a:ext>
            </a:extLst>
          </p:cNvPr>
          <p:cNvGraphicFramePr>
            <a:graphicFrameLocks noGrp="1"/>
          </p:cNvGraphicFramePr>
          <p:nvPr>
            <p:extLst>
              <p:ext uri="{D42A27DB-BD31-4B8C-83A1-F6EECF244321}">
                <p14:modId xmlns="" xmlns:p14="http://schemas.microsoft.com/office/powerpoint/2010/main" val="2258421934"/>
              </p:ext>
            </p:extLst>
          </p:nvPr>
        </p:nvGraphicFramePr>
        <p:xfrm>
          <a:off x="323849" y="5100084"/>
          <a:ext cx="11868150" cy="1673818"/>
        </p:xfrm>
        <a:graphic>
          <a:graphicData uri="http://schemas.openxmlformats.org/drawingml/2006/table">
            <a:tbl>
              <a:tblPr/>
              <a:tblGrid>
                <a:gridCol w="301031">
                  <a:extLst>
                    <a:ext uri="{9D8B030D-6E8A-4147-A177-3AD203B41FA5}">
                      <a16:colId xmlns="" xmlns:a16="http://schemas.microsoft.com/office/drawing/2014/main" val="3008904324"/>
                    </a:ext>
                  </a:extLst>
                </a:gridCol>
                <a:gridCol w="3267883">
                  <a:extLst>
                    <a:ext uri="{9D8B030D-6E8A-4147-A177-3AD203B41FA5}">
                      <a16:colId xmlns="" xmlns:a16="http://schemas.microsoft.com/office/drawing/2014/main" val="791796049"/>
                    </a:ext>
                  </a:extLst>
                </a:gridCol>
                <a:gridCol w="802926">
                  <a:extLst>
                    <a:ext uri="{9D8B030D-6E8A-4147-A177-3AD203B41FA5}">
                      <a16:colId xmlns="" xmlns:a16="http://schemas.microsoft.com/office/drawing/2014/main" val="3558467843"/>
                    </a:ext>
                  </a:extLst>
                </a:gridCol>
                <a:gridCol w="942833">
                  <a:extLst>
                    <a:ext uri="{9D8B030D-6E8A-4147-A177-3AD203B41FA5}">
                      <a16:colId xmlns="" xmlns:a16="http://schemas.microsoft.com/office/drawing/2014/main" val="3951067299"/>
                    </a:ext>
                  </a:extLst>
                </a:gridCol>
                <a:gridCol w="750307">
                  <a:extLst>
                    <a:ext uri="{9D8B030D-6E8A-4147-A177-3AD203B41FA5}">
                      <a16:colId xmlns="" xmlns:a16="http://schemas.microsoft.com/office/drawing/2014/main" val="2078319888"/>
                    </a:ext>
                  </a:extLst>
                </a:gridCol>
                <a:gridCol w="844096">
                  <a:extLst>
                    <a:ext uri="{9D8B030D-6E8A-4147-A177-3AD203B41FA5}">
                      <a16:colId xmlns="" xmlns:a16="http://schemas.microsoft.com/office/drawing/2014/main" val="871094918"/>
                    </a:ext>
                  </a:extLst>
                </a:gridCol>
                <a:gridCol w="953516">
                  <a:extLst>
                    <a:ext uri="{9D8B030D-6E8A-4147-A177-3AD203B41FA5}">
                      <a16:colId xmlns="" xmlns:a16="http://schemas.microsoft.com/office/drawing/2014/main" val="914104125"/>
                    </a:ext>
                  </a:extLst>
                </a:gridCol>
                <a:gridCol w="828466">
                  <a:extLst>
                    <a:ext uri="{9D8B030D-6E8A-4147-A177-3AD203B41FA5}">
                      <a16:colId xmlns="" xmlns:a16="http://schemas.microsoft.com/office/drawing/2014/main" val="1104936514"/>
                    </a:ext>
                  </a:extLst>
                </a:gridCol>
                <a:gridCol w="953516">
                  <a:extLst>
                    <a:ext uri="{9D8B030D-6E8A-4147-A177-3AD203B41FA5}">
                      <a16:colId xmlns="" xmlns:a16="http://schemas.microsoft.com/office/drawing/2014/main" val="1117919404"/>
                    </a:ext>
                  </a:extLst>
                </a:gridCol>
                <a:gridCol w="1438088">
                  <a:extLst>
                    <a:ext uri="{9D8B030D-6E8A-4147-A177-3AD203B41FA5}">
                      <a16:colId xmlns="" xmlns:a16="http://schemas.microsoft.com/office/drawing/2014/main" val="4270503182"/>
                    </a:ext>
                  </a:extLst>
                </a:gridCol>
                <a:gridCol w="785488">
                  <a:extLst>
                    <a:ext uri="{9D8B030D-6E8A-4147-A177-3AD203B41FA5}">
                      <a16:colId xmlns="" xmlns:a16="http://schemas.microsoft.com/office/drawing/2014/main" val="842086228"/>
                    </a:ext>
                  </a:extLst>
                </a:gridCol>
              </a:tblGrid>
              <a:tr h="785818">
                <a:tc rowSpan="2">
                  <a:txBody>
                    <a:bodyPr/>
                    <a:lstStyle/>
                    <a:p>
                      <a:pPr algn="ctr" fontAlgn="ctr"/>
                      <a:r>
                        <a:rPr lang="ru-RU" sz="1400" b="1" i="0" u="none" strike="noStrike" dirty="0">
                          <a:solidFill>
                            <a:srgbClr val="000000"/>
                          </a:solidFill>
                          <a:effectLst/>
                          <a:latin typeface="Times New Roman" panose="02020603050405020304" pitchFamily="18" charset="0"/>
                        </a:rPr>
                        <a:t>№</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400" b="1" i="0" u="none" strike="noStrike" dirty="0">
                          <a:solidFill>
                            <a:srgbClr val="000000"/>
                          </a:solidFill>
                          <a:effectLst/>
                          <a:latin typeface="Times New Roman" panose="02020603050405020304" pitchFamily="18" charset="0"/>
                        </a:rPr>
                        <a:t>Наименование организаций</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участников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участни-ков</a:t>
                      </a:r>
                      <a:endParaRPr lang="ru-RU" sz="11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a:t>
                      </a:r>
                    </a:p>
                    <a:p>
                      <a:pPr algn="ctr" fontAlgn="ctr"/>
                      <a:r>
                        <a:rPr lang="ru-RU" sz="11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a:t>
                      </a:r>
                      <a:r>
                        <a:rPr lang="ru-RU" sz="1100" b="1" i="0" u="none" strike="noStrike" dirty="0" err="1">
                          <a:solidFill>
                            <a:srgbClr val="000000"/>
                          </a:solidFill>
                          <a:effectLst/>
                          <a:latin typeface="Times New Roman" panose="02020603050405020304" pitchFamily="18" charset="0"/>
                        </a:rPr>
                        <a:t>участни</a:t>
                      </a:r>
                      <a:r>
                        <a:rPr lang="ru-RU" sz="1100" b="1" i="0" u="none" strike="noStrike" dirty="0">
                          <a:solidFill>
                            <a:srgbClr val="000000"/>
                          </a:solidFill>
                          <a:effectLst/>
                          <a:latin typeface="Times New Roman" panose="02020603050405020304" pitchFamily="18" charset="0"/>
                        </a:rPr>
                        <a:t>-ков</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Кол-во участников, не преодолевших порог</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Доля</a:t>
                      </a:r>
                    </a:p>
                    <a:p>
                      <a:pPr algn="ctr" fontAlgn="ctr"/>
                      <a:r>
                        <a:rPr lang="ru-RU" sz="1100" b="1" i="0" u="none" strike="noStrike" dirty="0">
                          <a:solidFill>
                            <a:srgbClr val="000000"/>
                          </a:solidFill>
                          <a:effectLst/>
                          <a:latin typeface="Times New Roman" panose="02020603050405020304" pitchFamily="18" charset="0"/>
                        </a:rPr>
                        <a:t> (в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96533768"/>
                  </a:ext>
                </a:extLst>
              </a:tr>
              <a:tr h="307083">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endParaRPr lang="ru-RU" sz="1400" b="1" i="0" u="none" strike="noStrike" dirty="0">
                        <a:solidFill>
                          <a:srgbClr val="000000"/>
                        </a:solidFill>
                        <a:effectLst/>
                        <a:latin typeface="Times New Roman" panose="02020603050405020304" pitchFamily="18"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2023</a:t>
                      </a: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2022</a:t>
                      </a:r>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a:r>
                        <a:rPr lang="ru-RU" sz="1800" b="1" i="0" u="none" strike="noStrike" dirty="0">
                          <a:solidFill>
                            <a:srgbClr val="000000"/>
                          </a:solidFill>
                          <a:effectLst/>
                          <a:latin typeface="Times New Roman" panose="02020603050405020304" pitchFamily="18" charset="0"/>
                        </a:rPr>
                        <a:t>2021</a:t>
                      </a:r>
                      <a:endParaRPr lang="ru-RU"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pPr algn="ctr"/>
                      <a:endParaRPr lang="ru-RU" sz="1800" dirty="0"/>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91649240"/>
                  </a:ext>
                </a:extLst>
              </a:tr>
              <a:tr h="260707">
                <a:tc gridSpan="1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200" b="1" i="0" u="none" strike="noStrike" kern="1200" dirty="0">
                          <a:solidFill>
                            <a:srgbClr val="C00000"/>
                          </a:solidFill>
                          <a:effectLst/>
                          <a:latin typeface="Arial Black" panose="020B0A04020102020204" pitchFamily="34" charset="0"/>
                          <a:ea typeface="+mn-ea"/>
                          <a:cs typeface="+mn-cs"/>
                        </a:rPr>
                        <a:t>ОБЩЕСТВОЗНАНИЕ</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970674166"/>
                  </a:ext>
                </a:extLst>
              </a:tr>
              <a:tr h="260707">
                <a:tc>
                  <a:txBody>
                    <a:bodyPr/>
                    <a:lstStyle/>
                    <a:p>
                      <a:pPr algn="ctr" fontAlgn="ctr"/>
                      <a:r>
                        <a:rPr lang="en-US" sz="1200" b="1" i="0" u="none" strike="noStrike" dirty="0">
                          <a:solidFill>
                            <a:srgbClr val="000000"/>
                          </a:solidFill>
                          <a:effectLst/>
                          <a:latin typeface="Arial Black" panose="020B0A04020102020204" pitchFamily="34" charset="0"/>
                        </a:rPr>
                        <a:t>10</a:t>
                      </a:r>
                      <a:endParaRPr lang="ru-RU" sz="1200" b="1" i="0" u="none" strike="noStrike" dirty="0">
                        <a:solidFill>
                          <a:srgbClr val="000000"/>
                        </a:solidFill>
                        <a:effectLst/>
                        <a:latin typeface="Arial Black" panose="020B0A04020102020204" pitchFamily="34" charset="0"/>
                      </a:endParaRP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100" b="0" i="0" u="none" strike="noStrike" dirty="0">
                          <a:solidFill>
                            <a:srgbClr val="000000"/>
                          </a:solidFill>
                          <a:effectLst/>
                          <a:latin typeface="Arial Black" panose="020B0A04020102020204" pitchFamily="34" charset="0"/>
                        </a:rPr>
                        <a:t>(210001) МКОУ "АВЕРЬЯНОВСКАЯ СОШ"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300" b="0" i="0" u="none" strike="noStrike" dirty="0">
                          <a:solidFill>
                            <a:srgbClr val="000000"/>
                          </a:solidFill>
                          <a:effectLst/>
                          <a:latin typeface="Arial Black" panose="020B0A04020102020204" pitchFamily="34" charset="0"/>
                        </a:rPr>
                        <a:t>33,33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300" b="0"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890360441"/>
                  </a:ext>
                </a:extLst>
              </a:tr>
            </a:tbl>
          </a:graphicData>
        </a:graphic>
      </p:graphicFrame>
    </p:spTree>
    <p:extLst>
      <p:ext uri="{BB962C8B-B14F-4D97-AF65-F5344CB8AC3E}">
        <p14:creationId xmlns="" xmlns:p14="http://schemas.microsoft.com/office/powerpoint/2010/main" val="2876865825"/>
      </p:ext>
    </p:extLst>
  </p:cSld>
  <p:clrMapOvr>
    <a:masterClrMapping/>
  </p:clrMapOvr>
  <p:transition advTm="7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9120" y="365125"/>
            <a:ext cx="11308080" cy="701675"/>
          </a:xfrm>
        </p:spPr>
        <p:txBody>
          <a:bodyPr>
            <a:normAutofit/>
          </a:bodyPr>
          <a:lstStyle/>
          <a:p>
            <a:r>
              <a:rPr lang="ru-RU" sz="2400" b="1" dirty="0" smtClean="0">
                <a:latin typeface="Times New Roman" pitchFamily="18" charset="0"/>
                <a:cs typeface="Times New Roman" pitchFamily="18" charset="0"/>
              </a:rPr>
              <a:t>Сравнительный анализ по не преодолевшим минимальный порог (ЕГЭ)-2023</a:t>
            </a:r>
            <a:endParaRPr lang="ru-RU" sz="2400" b="1" dirty="0">
              <a:latin typeface="Times New Roman" pitchFamily="18" charset="0"/>
              <a:cs typeface="Times New Roman" pitchFamily="18" charset="0"/>
            </a:endParaRPr>
          </a:p>
        </p:txBody>
      </p:sp>
      <p:sp>
        <p:nvSpPr>
          <p:cNvPr id="3" name="Содержимое 2"/>
          <p:cNvSpPr>
            <a:spLocks noGrp="1"/>
          </p:cNvSpPr>
          <p:nvPr>
            <p:ph idx="1"/>
          </p:nvPr>
        </p:nvSpPr>
        <p:spPr>
          <a:xfrm>
            <a:off x="838200" y="5577839"/>
            <a:ext cx="10515600" cy="599123"/>
          </a:xfrm>
        </p:spPr>
        <p:txBody>
          <a:bodyPr/>
          <a:lstStyle/>
          <a:p>
            <a:endParaRPr lang="ru-RU" dirty="0"/>
          </a:p>
        </p:txBody>
      </p:sp>
      <p:graphicFrame>
        <p:nvGraphicFramePr>
          <p:cNvPr id="4" name="Диаграмма 3"/>
          <p:cNvGraphicFramePr/>
          <p:nvPr/>
        </p:nvGraphicFramePr>
        <p:xfrm>
          <a:off x="396240" y="1005840"/>
          <a:ext cx="5928360" cy="25755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p:cNvGraphicFramePr/>
          <p:nvPr/>
        </p:nvGraphicFramePr>
        <p:xfrm>
          <a:off x="6766560" y="1082040"/>
          <a:ext cx="4861560" cy="2118360"/>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Прямая соединительная линия 7"/>
          <p:cNvCxnSpPr/>
          <p:nvPr/>
        </p:nvCxnSpPr>
        <p:spPr>
          <a:xfrm flipV="1">
            <a:off x="9083040" y="1996440"/>
            <a:ext cx="822960" cy="7620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8183880" y="2743200"/>
            <a:ext cx="731520"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6" name="Диаграмма 15"/>
          <p:cNvGraphicFramePr/>
          <p:nvPr/>
        </p:nvGraphicFramePr>
        <p:xfrm>
          <a:off x="762000" y="3627120"/>
          <a:ext cx="5638800" cy="2910840"/>
        </p:xfrm>
        <a:graphic>
          <a:graphicData uri="http://schemas.openxmlformats.org/drawingml/2006/chart">
            <c:chart xmlns:c="http://schemas.openxmlformats.org/drawingml/2006/chart" xmlns:r="http://schemas.openxmlformats.org/officeDocument/2006/relationships" r:id="rId4"/>
          </a:graphicData>
        </a:graphic>
      </p:graphicFrame>
      <p:cxnSp>
        <p:nvCxnSpPr>
          <p:cNvPr id="19" name="Прямая соединительная линия 18"/>
          <p:cNvCxnSpPr/>
          <p:nvPr/>
        </p:nvCxnSpPr>
        <p:spPr>
          <a:xfrm rot="16200000" flipH="1">
            <a:off x="3345180" y="4671060"/>
            <a:ext cx="1295400" cy="112776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34" name="Диаграмма 33"/>
          <p:cNvGraphicFramePr/>
          <p:nvPr/>
        </p:nvGraphicFramePr>
        <p:xfrm>
          <a:off x="7025640" y="3413760"/>
          <a:ext cx="4739640" cy="2743200"/>
        </p:xfrm>
        <a:graphic>
          <a:graphicData uri="http://schemas.openxmlformats.org/drawingml/2006/chart">
            <c:chart xmlns:c="http://schemas.openxmlformats.org/drawingml/2006/chart" xmlns:r="http://schemas.openxmlformats.org/officeDocument/2006/relationships" r:id="rId5"/>
          </a:graphicData>
        </a:graphic>
      </p:graphicFrame>
      <p:cxnSp>
        <p:nvCxnSpPr>
          <p:cNvPr id="35" name="Прямая соединительная линия 34"/>
          <p:cNvCxnSpPr/>
          <p:nvPr/>
        </p:nvCxnSpPr>
        <p:spPr>
          <a:xfrm rot="16200000" flipH="1">
            <a:off x="8017328" y="4566557"/>
            <a:ext cx="1360714" cy="78377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p:nvPr/>
        </p:nvCxnSpPr>
        <p:spPr>
          <a:xfrm>
            <a:off x="9122229" y="5606144"/>
            <a:ext cx="838200" cy="1088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rot="5400000" flipH="1" flipV="1">
            <a:off x="1992085" y="4833258"/>
            <a:ext cx="1273630" cy="81642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a:off x="3015343" y="4582886"/>
            <a:ext cx="424543"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Прямоугольник 14"/>
          <p:cNvSpPr/>
          <p:nvPr/>
        </p:nvSpPr>
        <p:spPr>
          <a:xfrm>
            <a:off x="0" y="0"/>
            <a:ext cx="1398140" cy="461665"/>
          </a:xfrm>
          <a:prstGeom prst="rect">
            <a:avLst/>
          </a:prstGeom>
        </p:spPr>
        <p:txBody>
          <a:bodyPr wrap="non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ГИА-11</a:t>
            </a:r>
            <a:endParaRPr lang="ru-RU" sz="2400" dirty="0"/>
          </a:p>
        </p:txBody>
      </p:sp>
      <p:sp>
        <p:nvSpPr>
          <p:cNvPr id="17" name="Прямоугольник 16"/>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22</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Диаграмма 17"/>
          <p:cNvGraphicFramePr/>
          <p:nvPr/>
        </p:nvGraphicFramePr>
        <p:xfrm>
          <a:off x="7127380" y="772884"/>
          <a:ext cx="4604698" cy="2958193"/>
        </p:xfrm>
        <a:graphic>
          <a:graphicData uri="http://schemas.openxmlformats.org/drawingml/2006/chart">
            <c:chart xmlns:c="http://schemas.openxmlformats.org/drawingml/2006/chart" xmlns:r="http://schemas.openxmlformats.org/officeDocument/2006/relationships" r:id="rId2"/>
          </a:graphicData>
        </a:graphic>
      </p:graphicFrame>
      <p:sp>
        <p:nvSpPr>
          <p:cNvPr id="2" name="Заголовок 1"/>
          <p:cNvSpPr>
            <a:spLocks noGrp="1"/>
          </p:cNvSpPr>
          <p:nvPr>
            <p:ph type="title"/>
          </p:nvPr>
        </p:nvSpPr>
        <p:spPr>
          <a:xfrm>
            <a:off x="1155032" y="0"/>
            <a:ext cx="10652158" cy="684848"/>
          </a:xfrm>
        </p:spPr>
        <p:txBody>
          <a:bodyPr>
            <a:normAutofit/>
          </a:bodyPr>
          <a:lstStyle/>
          <a:p>
            <a:r>
              <a:rPr lang="ru-RU" sz="2400" b="1" dirty="0" smtClean="0">
                <a:latin typeface="Times New Roman" pitchFamily="18" charset="0"/>
                <a:cs typeface="Times New Roman" pitchFamily="18" charset="0"/>
              </a:rPr>
              <a:t>Сравнительный анализ по </a:t>
            </a:r>
            <a:r>
              <a:rPr lang="ru-RU" sz="2400" b="1" dirty="0" err="1" smtClean="0">
                <a:latin typeface="Times New Roman" pitchFamily="18" charset="0"/>
                <a:cs typeface="Times New Roman" pitchFamily="18" charset="0"/>
              </a:rPr>
              <a:t>высокобалльным</a:t>
            </a:r>
            <a:r>
              <a:rPr lang="ru-RU" sz="2400" b="1" dirty="0" smtClean="0">
                <a:latin typeface="Times New Roman" pitchFamily="18" charset="0"/>
                <a:cs typeface="Times New Roman" pitchFamily="18" charset="0"/>
              </a:rPr>
              <a:t> результатам  (ЕГЭ)-2023</a:t>
            </a:r>
            <a:endParaRPr lang="ru-RU" sz="2400" dirty="0"/>
          </a:p>
        </p:txBody>
      </p:sp>
      <p:sp>
        <p:nvSpPr>
          <p:cNvPr id="3" name="Содержимое 2"/>
          <p:cNvSpPr>
            <a:spLocks noGrp="1"/>
          </p:cNvSpPr>
          <p:nvPr>
            <p:ph idx="1"/>
          </p:nvPr>
        </p:nvSpPr>
        <p:spPr>
          <a:xfrm>
            <a:off x="838200" y="5608319"/>
            <a:ext cx="10515600" cy="568643"/>
          </a:xfrm>
        </p:spPr>
        <p:txBody>
          <a:bodyPr/>
          <a:lstStyle/>
          <a:p>
            <a:endParaRPr lang="ru-RU" dirty="0"/>
          </a:p>
        </p:txBody>
      </p:sp>
      <p:graphicFrame>
        <p:nvGraphicFramePr>
          <p:cNvPr id="5" name="Диаграмма 4"/>
          <p:cNvGraphicFramePr/>
          <p:nvPr/>
        </p:nvGraphicFramePr>
        <p:xfrm>
          <a:off x="381000" y="666750"/>
          <a:ext cx="4068170" cy="31699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Диаграмма 7"/>
          <p:cNvGraphicFramePr/>
          <p:nvPr/>
        </p:nvGraphicFramePr>
        <p:xfrm>
          <a:off x="7861110" y="3848669"/>
          <a:ext cx="3965130" cy="2743200"/>
        </p:xfrm>
        <a:graphic>
          <a:graphicData uri="http://schemas.openxmlformats.org/drawingml/2006/chart">
            <c:chart xmlns:c="http://schemas.openxmlformats.org/drawingml/2006/chart" xmlns:r="http://schemas.openxmlformats.org/officeDocument/2006/relationships" r:id="rId4"/>
          </a:graphicData>
        </a:graphic>
      </p:graphicFrame>
      <p:cxnSp>
        <p:nvCxnSpPr>
          <p:cNvPr id="10" name="Прямая соединительная линия 9"/>
          <p:cNvCxnSpPr/>
          <p:nvPr/>
        </p:nvCxnSpPr>
        <p:spPr>
          <a:xfrm rot="16200000" flipH="1">
            <a:off x="964475" y="1965959"/>
            <a:ext cx="1798319" cy="71410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rot="16200000" flipH="1">
            <a:off x="9544594" y="4918165"/>
            <a:ext cx="1356361" cy="86868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rot="16200000" flipH="1">
            <a:off x="8458200" y="1578428"/>
            <a:ext cx="963385" cy="90895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2238103" y="3211285"/>
            <a:ext cx="822960"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rot="5400000" flipH="1" flipV="1">
            <a:off x="8466909" y="5053150"/>
            <a:ext cx="1332411" cy="63137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flipV="1">
            <a:off x="9457509" y="4669972"/>
            <a:ext cx="339634" cy="1088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a:off x="9372600" y="2503714"/>
            <a:ext cx="729343" cy="54428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25" name="Диаграмма 24"/>
          <p:cNvGraphicFramePr/>
          <p:nvPr/>
        </p:nvGraphicFramePr>
        <p:xfrm>
          <a:off x="491490" y="3931920"/>
          <a:ext cx="3684725" cy="29260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8" name="Диаграмма 27"/>
          <p:cNvGraphicFramePr/>
          <p:nvPr/>
        </p:nvGraphicFramePr>
        <p:xfrm>
          <a:off x="4053383" y="3721744"/>
          <a:ext cx="3848669" cy="2926080"/>
        </p:xfrm>
        <a:graphic>
          <a:graphicData uri="http://schemas.openxmlformats.org/drawingml/2006/chart">
            <c:chart xmlns:c="http://schemas.openxmlformats.org/drawingml/2006/chart" xmlns:r="http://schemas.openxmlformats.org/officeDocument/2006/relationships" r:id="rId6"/>
          </a:graphicData>
        </a:graphic>
      </p:graphicFrame>
      <p:cxnSp>
        <p:nvCxnSpPr>
          <p:cNvPr id="19" name="Прямая соединительная линия 18"/>
          <p:cNvCxnSpPr/>
          <p:nvPr/>
        </p:nvCxnSpPr>
        <p:spPr>
          <a:xfrm rot="5400000">
            <a:off x="5415646" y="5099956"/>
            <a:ext cx="1360713" cy="60960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rot="16200000" flipH="1">
            <a:off x="2000794" y="5266508"/>
            <a:ext cx="1389019" cy="68362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a:off x="5083629" y="6063343"/>
            <a:ext cx="664029"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rot="5400000">
            <a:off x="1028701" y="5328560"/>
            <a:ext cx="1284517" cy="51162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a:off x="1889760" y="4942113"/>
            <a:ext cx="450669" cy="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44" name="Таблица 43"/>
          <p:cNvGraphicFramePr>
            <a:graphicFrameLocks noGrp="1"/>
          </p:cNvGraphicFramePr>
          <p:nvPr/>
        </p:nvGraphicFramePr>
        <p:xfrm>
          <a:off x="4474029" y="736602"/>
          <a:ext cx="2786742" cy="2700019"/>
        </p:xfrm>
        <a:graphic>
          <a:graphicData uri="http://schemas.openxmlformats.org/drawingml/2006/table">
            <a:tbl>
              <a:tblPr/>
              <a:tblGrid>
                <a:gridCol w="1227189"/>
                <a:gridCol w="622116"/>
                <a:gridCol w="937437"/>
              </a:tblGrid>
              <a:tr h="286655">
                <a:tc>
                  <a:txBody>
                    <a:bodyPr/>
                    <a:lstStyle/>
                    <a:p>
                      <a:pPr algn="ctr" fontAlgn="b"/>
                      <a:r>
                        <a:rPr lang="ru-RU" sz="1050" b="1" i="0" u="sng" strike="noStrike" dirty="0">
                          <a:solidFill>
                            <a:srgbClr val="000000"/>
                          </a:solidFill>
                          <a:latin typeface="Times New Roman"/>
                        </a:rPr>
                        <a:t>2022-2023уч.г.</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ru-RU" sz="1050" b="1" i="0" u="none" strike="noStrike">
                          <a:solidFill>
                            <a:srgbClr val="000000"/>
                          </a:solidFill>
                          <a:latin typeface="Times New Roman"/>
                        </a:rPr>
                        <a:t>Кол-во</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smtClean="0">
                          <a:solidFill>
                            <a:srgbClr val="000000"/>
                          </a:solidFill>
                          <a:latin typeface="Times New Roman"/>
                        </a:rPr>
                        <a:t>Балл</a:t>
                      </a:r>
                      <a:endParaRPr lang="ru-RU" sz="1050" b="1" i="0" u="none" strike="noStrike" dirty="0">
                        <a:solidFill>
                          <a:srgbClr val="000000"/>
                        </a:solidFill>
                        <a:latin typeface="Times New Roman"/>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5193">
                <a:tc>
                  <a:txBody>
                    <a:bodyPr/>
                    <a:lstStyle/>
                    <a:p>
                      <a:pPr algn="l" fontAlgn="b"/>
                      <a:r>
                        <a:rPr lang="ru-RU" sz="1050" b="1" i="0" u="none" strike="noStrike" dirty="0">
                          <a:solidFill>
                            <a:srgbClr val="000000"/>
                          </a:solidFill>
                          <a:latin typeface="Times New Roman"/>
                        </a:rPr>
                        <a:t>Английский язык</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a:solidFill>
                            <a:srgbClr val="000000"/>
                          </a:solidFill>
                          <a:latin typeface="Times New Roman"/>
                        </a:rPr>
                        <a:t>1уч</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smtClean="0">
                          <a:solidFill>
                            <a:srgbClr val="000000"/>
                          </a:solidFill>
                          <a:latin typeface="Times New Roman"/>
                        </a:rPr>
                        <a:t>98</a:t>
                      </a:r>
                      <a:endParaRPr lang="ru-RU" sz="1050" b="1" i="0" u="none" strike="noStrike" dirty="0">
                        <a:solidFill>
                          <a:srgbClr val="000000"/>
                        </a:solidFill>
                        <a:latin typeface="Times New Roman"/>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9486">
                <a:tc>
                  <a:txBody>
                    <a:bodyPr/>
                    <a:lstStyle/>
                    <a:p>
                      <a:pPr algn="l" fontAlgn="b"/>
                      <a:r>
                        <a:rPr lang="ru-RU" sz="1050" b="1" i="0" u="none" strike="noStrike" dirty="0">
                          <a:solidFill>
                            <a:srgbClr val="000000"/>
                          </a:solidFill>
                          <a:latin typeface="Times New Roman"/>
                        </a:rPr>
                        <a:t>Русский язык</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a:solidFill>
                            <a:srgbClr val="000000"/>
                          </a:solidFill>
                          <a:latin typeface="Times New Roman"/>
                        </a:rPr>
                        <a:t>4уч</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smtClean="0">
                          <a:solidFill>
                            <a:srgbClr val="000000"/>
                          </a:solidFill>
                          <a:latin typeface="Times New Roman"/>
                        </a:rPr>
                        <a:t>от 81 до 97</a:t>
                      </a:r>
                      <a:endParaRPr lang="ru-RU" sz="1050" b="1" i="0" u="none" strike="noStrike" dirty="0">
                        <a:solidFill>
                          <a:srgbClr val="000000"/>
                        </a:solidFill>
                        <a:latin typeface="Times New Roman"/>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1257">
                <a:tc>
                  <a:txBody>
                    <a:bodyPr/>
                    <a:lstStyle/>
                    <a:p>
                      <a:pPr algn="ctr" fontAlgn="b"/>
                      <a:r>
                        <a:rPr lang="ru-RU" sz="1050" b="1" i="0" u="sng" strike="noStrike" dirty="0">
                          <a:solidFill>
                            <a:srgbClr val="000000"/>
                          </a:solidFill>
                          <a:latin typeface="Times New Roman"/>
                        </a:rPr>
                        <a:t>2021-2022уч.г.</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ru-RU" sz="1050" b="1" i="0" u="none" strike="noStrike" dirty="0">
                          <a:solidFill>
                            <a:srgbClr val="000000"/>
                          </a:solidFill>
                          <a:latin typeface="Times New Roman"/>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smtClean="0">
                          <a:solidFill>
                            <a:srgbClr val="000000"/>
                          </a:solidFill>
                          <a:latin typeface="Times New Roman"/>
                        </a:rPr>
                        <a:t> </a:t>
                      </a:r>
                      <a:endParaRPr lang="ru-RU" sz="1050" b="1" i="0" u="none" strike="noStrike" dirty="0">
                        <a:solidFill>
                          <a:srgbClr val="000000"/>
                        </a:solidFill>
                        <a:latin typeface="Times New Roman"/>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0865">
                <a:tc>
                  <a:txBody>
                    <a:bodyPr/>
                    <a:lstStyle/>
                    <a:p>
                      <a:pPr algn="l" fontAlgn="b"/>
                      <a:r>
                        <a:rPr lang="ru-RU" sz="1050" b="1" i="0" u="none" strike="noStrike" dirty="0">
                          <a:solidFill>
                            <a:srgbClr val="000000"/>
                          </a:solidFill>
                          <a:latin typeface="Times New Roman"/>
                        </a:rPr>
                        <a:t>Русский язык</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a:solidFill>
                            <a:srgbClr val="000000"/>
                          </a:solidFill>
                          <a:latin typeface="Times New Roman"/>
                        </a:rPr>
                        <a:t>4уч</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smtClean="0">
                          <a:solidFill>
                            <a:srgbClr val="000000"/>
                          </a:solidFill>
                          <a:latin typeface="Times New Roman"/>
                        </a:rPr>
                        <a:t>от 80 до 96</a:t>
                      </a:r>
                      <a:endParaRPr lang="ru-RU" sz="1050" b="1" i="0" u="none" strike="noStrike" dirty="0">
                        <a:solidFill>
                          <a:srgbClr val="000000"/>
                        </a:solidFill>
                        <a:latin typeface="Times New Roman"/>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5192">
                <a:tc>
                  <a:txBody>
                    <a:bodyPr/>
                    <a:lstStyle/>
                    <a:p>
                      <a:pPr algn="l" fontAlgn="b"/>
                      <a:r>
                        <a:rPr lang="ru-RU" sz="1050" b="1" i="0" u="none" strike="noStrike" dirty="0">
                          <a:solidFill>
                            <a:srgbClr val="000000"/>
                          </a:solidFill>
                          <a:latin typeface="Times New Roman"/>
                        </a:rPr>
                        <a:t>Математика (профильная)</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a:solidFill>
                            <a:srgbClr val="000000"/>
                          </a:solidFill>
                          <a:latin typeface="Times New Roman"/>
                        </a:rPr>
                        <a:t>1уч</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smtClean="0">
                          <a:solidFill>
                            <a:srgbClr val="000000"/>
                          </a:solidFill>
                          <a:latin typeface="Times New Roman"/>
                        </a:rPr>
                        <a:t>86</a:t>
                      </a:r>
                      <a:endParaRPr lang="ru-RU" sz="1050" b="1" i="0" u="none" strike="noStrike" dirty="0">
                        <a:solidFill>
                          <a:srgbClr val="000000"/>
                        </a:solidFill>
                        <a:latin typeface="Times New Roman"/>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171">
                <a:tc>
                  <a:txBody>
                    <a:bodyPr/>
                    <a:lstStyle/>
                    <a:p>
                      <a:pPr algn="l" fontAlgn="b"/>
                      <a:r>
                        <a:rPr lang="ru-RU" sz="1050" b="1" i="0" u="none" strike="noStrike">
                          <a:solidFill>
                            <a:srgbClr val="000000"/>
                          </a:solidFill>
                          <a:latin typeface="Times New Roman"/>
                        </a:rPr>
                        <a:t>Информатика и ИКТ</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a:solidFill>
                            <a:srgbClr val="000000"/>
                          </a:solidFill>
                          <a:latin typeface="Times New Roman"/>
                        </a:rPr>
                        <a:t>1уч</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smtClean="0">
                          <a:solidFill>
                            <a:srgbClr val="000000"/>
                          </a:solidFill>
                          <a:latin typeface="Times New Roman"/>
                        </a:rPr>
                        <a:t>96</a:t>
                      </a:r>
                      <a:endParaRPr lang="ru-RU" sz="1050" b="1" i="0" u="none" strike="noStrike" dirty="0">
                        <a:solidFill>
                          <a:srgbClr val="000000"/>
                        </a:solidFill>
                        <a:latin typeface="Times New Roman"/>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157">
                <a:tc>
                  <a:txBody>
                    <a:bodyPr/>
                    <a:lstStyle/>
                    <a:p>
                      <a:pPr algn="ctr" fontAlgn="b"/>
                      <a:r>
                        <a:rPr lang="ru-RU" sz="1050" b="1" i="0" u="sng" strike="noStrike" dirty="0">
                          <a:solidFill>
                            <a:srgbClr val="000000"/>
                          </a:solidFill>
                          <a:latin typeface="Times New Roman"/>
                        </a:rPr>
                        <a:t>2020-2021уч.г.</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ru-RU" sz="1050" b="1" i="0" u="none" strike="noStrike">
                          <a:solidFill>
                            <a:srgbClr val="000000"/>
                          </a:solidFill>
                          <a:latin typeface="Times New Roman"/>
                        </a:rPr>
                        <a:t> </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smtClean="0">
                          <a:solidFill>
                            <a:srgbClr val="000000"/>
                          </a:solidFill>
                          <a:latin typeface="Times New Roman"/>
                        </a:rPr>
                        <a:t> </a:t>
                      </a:r>
                      <a:endParaRPr lang="ru-RU" sz="1050" b="1" i="0" u="none" strike="noStrike" dirty="0">
                        <a:solidFill>
                          <a:srgbClr val="000000"/>
                        </a:solidFill>
                        <a:latin typeface="Times New Roman"/>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6829">
                <a:tc>
                  <a:txBody>
                    <a:bodyPr/>
                    <a:lstStyle/>
                    <a:p>
                      <a:pPr algn="l" fontAlgn="b"/>
                      <a:r>
                        <a:rPr lang="ru-RU" sz="1050" b="1" i="0" u="none" strike="noStrike">
                          <a:solidFill>
                            <a:srgbClr val="000000"/>
                          </a:solidFill>
                          <a:latin typeface="Times New Roman"/>
                        </a:rPr>
                        <a:t>Русский язык</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a:solidFill>
                            <a:srgbClr val="000000"/>
                          </a:solidFill>
                          <a:latin typeface="Times New Roman"/>
                        </a:rPr>
                        <a:t>5уч</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smtClean="0">
                          <a:solidFill>
                            <a:srgbClr val="000000"/>
                          </a:solidFill>
                          <a:latin typeface="Times New Roman"/>
                        </a:rPr>
                        <a:t>от 80 до 94</a:t>
                      </a:r>
                      <a:endParaRPr lang="ru-RU" sz="1050" b="1" i="0" u="none" strike="noStrike" dirty="0">
                        <a:solidFill>
                          <a:srgbClr val="000000"/>
                        </a:solidFill>
                        <a:latin typeface="Times New Roman"/>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1257">
                <a:tc>
                  <a:txBody>
                    <a:bodyPr/>
                    <a:lstStyle/>
                    <a:p>
                      <a:pPr algn="l" fontAlgn="b"/>
                      <a:r>
                        <a:rPr lang="ru-RU" sz="1050" b="1" i="0" u="none" strike="noStrike" dirty="0">
                          <a:solidFill>
                            <a:srgbClr val="000000"/>
                          </a:solidFill>
                          <a:latin typeface="Times New Roman"/>
                        </a:rPr>
                        <a:t>Обществознание</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a:solidFill>
                            <a:srgbClr val="000000"/>
                          </a:solidFill>
                          <a:latin typeface="Times New Roman"/>
                        </a:rPr>
                        <a:t>1уч</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50" b="1" i="0" u="none" strike="noStrike" dirty="0" smtClean="0">
                          <a:solidFill>
                            <a:srgbClr val="000000"/>
                          </a:solidFill>
                          <a:latin typeface="Times New Roman"/>
                        </a:rPr>
                        <a:t>81</a:t>
                      </a:r>
                      <a:endParaRPr lang="ru-RU" sz="1050" b="1" i="0" u="none" strike="noStrike" dirty="0">
                        <a:solidFill>
                          <a:srgbClr val="000000"/>
                        </a:solidFill>
                        <a:latin typeface="Times New Roman"/>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22" name="Прямоугольник 21"/>
          <p:cNvSpPr/>
          <p:nvPr/>
        </p:nvSpPr>
        <p:spPr>
          <a:xfrm>
            <a:off x="0" y="0"/>
            <a:ext cx="1398140" cy="461665"/>
          </a:xfrm>
          <a:prstGeom prst="rect">
            <a:avLst/>
          </a:prstGeom>
        </p:spPr>
        <p:txBody>
          <a:bodyPr wrap="non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ГИА-11</a:t>
            </a:r>
            <a:endParaRPr lang="ru-RU" sz="2400" dirty="0"/>
          </a:p>
        </p:txBody>
      </p:sp>
      <p:sp>
        <p:nvSpPr>
          <p:cNvPr id="23" name="Прямоугольник 22"/>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23</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03275"/>
          </a:xfrm>
        </p:spPr>
        <p:txBody>
          <a:bodyPr>
            <a:normAutofit/>
          </a:bodyPr>
          <a:lstStyle/>
          <a:p>
            <a:pPr algn="ctr"/>
            <a:r>
              <a:rPr lang="ru-RU" sz="2400" b="1" dirty="0" smtClean="0">
                <a:latin typeface="Times New Roman" pitchFamily="18" charset="0"/>
                <a:ea typeface="Yu Gothic UI Semibold" pitchFamily="34" charset="-128"/>
                <a:cs typeface="Times New Roman" pitchFamily="18" charset="0"/>
              </a:rPr>
              <a:t>Рейтинг предметов, выбранных обучающимися 11-х классов для сдачи итоговой аттестации</a:t>
            </a:r>
            <a:endParaRPr lang="ru-RU" sz="2400" dirty="0"/>
          </a:p>
        </p:txBody>
      </p:sp>
      <p:graphicFrame>
        <p:nvGraphicFramePr>
          <p:cNvPr id="4" name="Содержимое 3"/>
          <p:cNvGraphicFramePr>
            <a:graphicFrameLocks noGrp="1"/>
          </p:cNvGraphicFramePr>
          <p:nvPr>
            <p:ph idx="1"/>
          </p:nvPr>
        </p:nvGraphicFramePr>
        <p:xfrm>
          <a:off x="424543" y="1124861"/>
          <a:ext cx="3530600" cy="4935417"/>
        </p:xfrm>
        <a:graphic>
          <a:graphicData uri="http://schemas.openxmlformats.org/drawingml/2006/table">
            <a:tbl>
              <a:tblPr/>
              <a:tblGrid>
                <a:gridCol w="1186061"/>
                <a:gridCol w="717153"/>
                <a:gridCol w="924024"/>
                <a:gridCol w="703362"/>
              </a:tblGrid>
              <a:tr h="979037">
                <a:tc>
                  <a:txBody>
                    <a:bodyPr/>
                    <a:lstStyle/>
                    <a:p>
                      <a:pPr algn="ctr" fontAlgn="t"/>
                      <a:r>
                        <a:rPr lang="en-US" sz="1200" b="1" i="0" u="none" strike="noStrike" dirty="0" err="1">
                          <a:solidFill>
                            <a:srgbClr val="000000"/>
                          </a:solidFill>
                          <a:latin typeface="Times New Roman"/>
                        </a:rPr>
                        <a:t>Предмет</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1200" b="1" i="0" u="none" strike="noStrike" dirty="0">
                          <a:solidFill>
                            <a:srgbClr val="000000"/>
                          </a:solidFill>
                          <a:latin typeface="Times New Roman"/>
                        </a:rPr>
                        <a:t>% </a:t>
                      </a:r>
                      <a:r>
                        <a:rPr lang="en-US" sz="1200" b="1" i="0" u="none" strike="noStrike" dirty="0" err="1" smtClean="0">
                          <a:solidFill>
                            <a:srgbClr val="000000"/>
                          </a:solidFill>
                          <a:latin typeface="Times New Roman"/>
                        </a:rPr>
                        <a:t>выбора</a:t>
                      </a:r>
                      <a:r>
                        <a:rPr lang="ru-RU" sz="1200" b="1" i="0" u="none" strike="noStrike" dirty="0" smtClean="0">
                          <a:solidFill>
                            <a:srgbClr val="000000"/>
                          </a:solidFill>
                          <a:latin typeface="Times New Roman"/>
                        </a:rPr>
                        <a:t> </a:t>
                      </a:r>
                      <a:r>
                        <a:rPr lang="en-US" sz="1200" b="1" i="0" u="none" strike="noStrike" dirty="0" err="1" smtClean="0">
                          <a:solidFill>
                            <a:srgbClr val="000000"/>
                          </a:solidFill>
                          <a:latin typeface="Times New Roman"/>
                        </a:rPr>
                        <a:t>предметауч-ся</a:t>
                      </a:r>
                      <a:r>
                        <a:rPr lang="ru-RU" sz="1200" b="1" i="0" u="none" strike="noStrike" dirty="0" smtClean="0">
                          <a:solidFill>
                            <a:srgbClr val="000000"/>
                          </a:solidFill>
                          <a:latin typeface="Times New Roman"/>
                        </a:rPr>
                        <a:t> в 2020-2021уч.г.</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ru-RU" sz="1200" b="1" i="0" u="none" strike="noStrike" dirty="0">
                          <a:solidFill>
                            <a:srgbClr val="000000"/>
                          </a:solidFill>
                          <a:latin typeface="Times New Roman"/>
                        </a:rPr>
                        <a:t>% выбора предмета </a:t>
                      </a:r>
                      <a:r>
                        <a:rPr lang="ru-RU" sz="1200" b="1" i="0" u="none" strike="noStrike" dirty="0" smtClean="0">
                          <a:solidFill>
                            <a:srgbClr val="000000"/>
                          </a:solidFill>
                          <a:latin typeface="Times New Roman"/>
                        </a:rPr>
                        <a:t>уч-ся в 2021-2022уч.г.</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ru-RU" sz="1200" b="1" i="0" u="none" strike="noStrike" dirty="0">
                          <a:solidFill>
                            <a:srgbClr val="000000"/>
                          </a:solidFill>
                          <a:latin typeface="Times New Roman"/>
                        </a:rPr>
                        <a:t>% выбора предмета </a:t>
                      </a:r>
                      <a:r>
                        <a:rPr lang="ru-RU" sz="1200" b="1" i="0" u="none" strike="noStrike" dirty="0" smtClean="0">
                          <a:solidFill>
                            <a:srgbClr val="000000"/>
                          </a:solidFill>
                          <a:latin typeface="Times New Roman"/>
                        </a:rPr>
                        <a:t>уч-ся в 2022-2023уч.г.</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635">
                <a:tc>
                  <a:txBody>
                    <a:bodyPr/>
                    <a:lstStyle/>
                    <a:p>
                      <a:pPr algn="ctr" fontAlgn="t"/>
                      <a:r>
                        <a:rPr lang="en-US" sz="1200" b="1" i="0" u="none" strike="noStrike" dirty="0" err="1">
                          <a:solidFill>
                            <a:srgbClr val="000000"/>
                          </a:solidFill>
                          <a:latin typeface="Times New Roman"/>
                        </a:rPr>
                        <a:t>Русскийязык</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100,00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100,00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100,00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635">
                <a:tc>
                  <a:txBody>
                    <a:bodyPr/>
                    <a:lstStyle/>
                    <a:p>
                      <a:pPr algn="ctr" fontAlgn="t"/>
                      <a:r>
                        <a:rPr lang="en-US" sz="1200" b="1" i="0" u="none" strike="noStrike" dirty="0" err="1">
                          <a:solidFill>
                            <a:srgbClr val="000000"/>
                          </a:solidFill>
                          <a:latin typeface="Times New Roman"/>
                        </a:rPr>
                        <a:t>Математика</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81,82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100,00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635">
                <a:tc>
                  <a:txBody>
                    <a:bodyPr/>
                    <a:lstStyle/>
                    <a:p>
                      <a:pPr algn="ctr" fontAlgn="t"/>
                      <a:r>
                        <a:rPr lang="ru-RU" sz="1200" b="1" i="0" u="none" strike="noStrike">
                          <a:solidFill>
                            <a:srgbClr val="000000"/>
                          </a:solidFill>
                          <a:latin typeface="Times New Roman"/>
                        </a:rPr>
                        <a:t>Проф.матем.</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33,33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18,18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r>
                        <a:rPr lang="ru-RU" sz="1200" b="1" i="0" u="none" strike="noStrike" dirty="0" smtClean="0">
                          <a:solidFill>
                            <a:srgbClr val="000000"/>
                          </a:solidFill>
                          <a:latin typeface="Times New Roman"/>
                        </a:rPr>
                        <a:t>0</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059">
                <a:tc>
                  <a:txBody>
                    <a:bodyPr/>
                    <a:lstStyle/>
                    <a:p>
                      <a:pPr algn="ctr" fontAlgn="t"/>
                      <a:r>
                        <a:rPr lang="en-US" sz="1200" b="1" i="0" u="none" strike="noStrike">
                          <a:solidFill>
                            <a:srgbClr val="000000"/>
                          </a:solidFill>
                          <a:latin typeface="Times New Roman"/>
                        </a:rPr>
                        <a:t>Химия</a:t>
                      </a:r>
                      <a:endParaRPr lang="ru-RU" sz="1200" b="1" i="0" u="none" strike="noStrike">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55,56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27,27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20,00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635">
                <a:tc>
                  <a:txBody>
                    <a:bodyPr/>
                    <a:lstStyle/>
                    <a:p>
                      <a:pPr algn="ctr" fontAlgn="t"/>
                      <a:r>
                        <a:rPr lang="ru-RU" sz="1200" b="1" i="0" u="none" strike="noStrike">
                          <a:solidFill>
                            <a:srgbClr val="000000"/>
                          </a:solidFill>
                          <a:latin typeface="Times New Roman"/>
                        </a:rPr>
                        <a:t>Информатика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9,90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635">
                <a:tc>
                  <a:txBody>
                    <a:bodyPr/>
                    <a:lstStyle/>
                    <a:p>
                      <a:pPr algn="ctr" fontAlgn="t"/>
                      <a:r>
                        <a:rPr lang="en-US" sz="1200" b="1" i="0" u="none" strike="noStrike">
                          <a:solidFill>
                            <a:srgbClr val="000000"/>
                          </a:solidFill>
                          <a:latin typeface="Times New Roman"/>
                        </a:rPr>
                        <a:t>История</a:t>
                      </a:r>
                      <a:endParaRPr lang="ru-RU" sz="1200" b="1" i="0" u="none" strike="noStrike">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27,27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40,00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635">
                <a:tc>
                  <a:txBody>
                    <a:bodyPr/>
                    <a:lstStyle/>
                    <a:p>
                      <a:pPr algn="ctr" fontAlgn="t"/>
                      <a:r>
                        <a:rPr lang="en-US" sz="1200" b="1" i="0" u="none" strike="noStrike">
                          <a:solidFill>
                            <a:srgbClr val="000000"/>
                          </a:solidFill>
                          <a:latin typeface="Times New Roman"/>
                        </a:rPr>
                        <a:t>География</a:t>
                      </a:r>
                      <a:endParaRPr lang="ru-RU" sz="1200" b="1" i="0" u="none" strike="noStrike">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635">
                <a:tc>
                  <a:txBody>
                    <a:bodyPr/>
                    <a:lstStyle/>
                    <a:p>
                      <a:pPr algn="ctr" fontAlgn="t"/>
                      <a:r>
                        <a:rPr lang="ru-RU" sz="1200" b="1" i="0" u="none" strike="noStrike" dirty="0">
                          <a:solidFill>
                            <a:srgbClr val="000000"/>
                          </a:solidFill>
                          <a:latin typeface="Times New Roman"/>
                        </a:rPr>
                        <a:t>Биология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33,33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27,27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20,00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210">
                <a:tc>
                  <a:txBody>
                    <a:bodyPr/>
                    <a:lstStyle/>
                    <a:p>
                      <a:pPr algn="ctr" fontAlgn="t"/>
                      <a:r>
                        <a:rPr lang="ru-RU" sz="1200" b="1" i="0" u="none" strike="noStrike">
                          <a:solidFill>
                            <a:srgbClr val="000000"/>
                          </a:solidFill>
                          <a:latin typeface="Times New Roman"/>
                        </a:rPr>
                        <a:t>Обществознание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22,22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27,27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60,00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635">
                <a:tc>
                  <a:txBody>
                    <a:bodyPr/>
                    <a:lstStyle/>
                    <a:p>
                      <a:pPr algn="ctr" fontAlgn="t"/>
                      <a:r>
                        <a:rPr lang="ru-RU" sz="1200" b="1" i="0" u="none" strike="noStrike" dirty="0">
                          <a:solidFill>
                            <a:srgbClr val="000000"/>
                          </a:solidFill>
                          <a:latin typeface="Times New Roman"/>
                        </a:rPr>
                        <a:t>  </a:t>
                      </a:r>
                      <a:r>
                        <a:rPr lang="ru-RU" sz="1200" b="1" i="0" u="none" strike="noStrike" dirty="0" smtClean="0">
                          <a:solidFill>
                            <a:srgbClr val="000000"/>
                          </a:solidFill>
                          <a:latin typeface="Times New Roman"/>
                        </a:rPr>
                        <a:t>Физика </a:t>
                      </a:r>
                      <a:endParaRPr lang="ru-RU" sz="1200" b="1" i="0" u="none" strike="noStrike" dirty="0">
                        <a:solidFill>
                          <a:srgbClr val="000000"/>
                        </a:solidFill>
                        <a:latin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9,90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210">
                <a:tc>
                  <a:txBody>
                    <a:bodyPr/>
                    <a:lstStyle/>
                    <a:p>
                      <a:pPr algn="ctr" fontAlgn="t"/>
                      <a:r>
                        <a:rPr lang="ru-RU" sz="1200" b="1" i="0" u="none" strike="noStrike">
                          <a:solidFill>
                            <a:srgbClr val="000000"/>
                          </a:solidFill>
                          <a:latin typeface="Times New Roman"/>
                        </a:rPr>
                        <a:t>Английский язык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rPr>
                        <a:t>9,90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ru-RU" sz="1200" b="1" i="0" u="none" strike="noStrike" dirty="0">
                          <a:solidFill>
                            <a:srgbClr val="000000"/>
                          </a:solidFill>
                          <a:latin typeface="Times New Roman"/>
                        </a:rPr>
                        <a:t>20,00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Диаграмма 4"/>
          <p:cNvGraphicFramePr/>
          <p:nvPr/>
        </p:nvGraphicFramePr>
        <p:xfrm>
          <a:off x="4100286" y="1086757"/>
          <a:ext cx="7861300" cy="4987472"/>
        </p:xfrm>
        <a:graphic>
          <a:graphicData uri="http://schemas.openxmlformats.org/drawingml/2006/chart">
            <c:chart xmlns:c="http://schemas.openxmlformats.org/drawingml/2006/chart" xmlns:r="http://schemas.openxmlformats.org/officeDocument/2006/relationships" r:id="rId2"/>
          </a:graphicData>
        </a:graphic>
      </p:graphicFrame>
      <p:sp>
        <p:nvSpPr>
          <p:cNvPr id="6" name="Заголовок 3"/>
          <p:cNvSpPr txBox="1">
            <a:spLocks/>
          </p:cNvSpPr>
          <p:nvPr/>
        </p:nvSpPr>
        <p:spPr>
          <a:xfrm>
            <a:off x="379186" y="6074229"/>
            <a:ext cx="11150600" cy="783771"/>
          </a:xfrm>
          <a:prstGeom prst="rect">
            <a:avLst/>
          </a:prstGeom>
          <a:noFill/>
          <a:ln>
            <a:noFill/>
          </a:ln>
        </p:spPr>
        <p:txBody>
          <a:bodyPr spcFirstLastPara="1" vert="horz" wrap="square" lIns="0" tIns="0" rIns="0" bIns="0" rtlCol="0" anchor="t" anchorCtr="0">
            <a:noAutofit/>
          </a:bodyPr>
          <a:lstStyle/>
          <a:p>
            <a:pPr lvl="0">
              <a:lnSpc>
                <a:spcPct val="90000"/>
              </a:lnSpc>
              <a:buClr>
                <a:prstClr val="black"/>
              </a:buClr>
              <a:buSzPts val="1100"/>
              <a:defRPr/>
            </a:pPr>
            <a:r>
              <a:rPr lang="ru-RU" sz="1400" b="1" dirty="0" smtClean="0">
                <a:latin typeface="Times New Roman" pitchFamily="18" charset="0"/>
                <a:cs typeface="Times New Roman" pitchFamily="18" charset="0"/>
              </a:rPr>
              <a:t>Среди предметов по выбору традиционно лидирует обществознание — его хотят сдавать 60,00% выпускников. В четверку лидеров вошли  такие предметы, как история, биология, химия. Ежегодно сдают такие предметы, как математика (профильная). </a:t>
            </a:r>
            <a:endParaRPr kumimoji="0" lang="ru-RU" sz="1400" b="1" i="0" u="none" strike="noStrike" kern="1200" cap="none" spc="0" normalizeH="0" baseline="0" noProof="0" dirty="0">
              <a:ln>
                <a:noFill/>
              </a:ln>
              <a:solidFill>
                <a:schemeClr val="tx1"/>
              </a:solidFill>
              <a:effectLst/>
              <a:uLnTx/>
              <a:uFillTx/>
              <a:latin typeface="Times New Roman" pitchFamily="18" charset="0"/>
              <a:ea typeface="Times New Roman" panose="02020603050405020304" pitchFamily="18" charset="0"/>
              <a:cs typeface="Times New Roman" pitchFamily="18" charset="0"/>
            </a:endParaRPr>
          </a:p>
        </p:txBody>
      </p:sp>
      <p:sp>
        <p:nvSpPr>
          <p:cNvPr id="7" name="Прямоугольник 6"/>
          <p:cNvSpPr/>
          <p:nvPr/>
        </p:nvSpPr>
        <p:spPr>
          <a:xfrm>
            <a:off x="0" y="0"/>
            <a:ext cx="1398140" cy="461665"/>
          </a:xfrm>
          <a:prstGeom prst="rect">
            <a:avLst/>
          </a:prstGeom>
        </p:spPr>
        <p:txBody>
          <a:bodyPr wrap="non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ГИА-11</a:t>
            </a:r>
            <a:endParaRPr lang="ru-RU" sz="2400" dirty="0"/>
          </a:p>
        </p:txBody>
      </p:sp>
      <p:sp>
        <p:nvSpPr>
          <p:cNvPr id="8" name="Прямоугольник 7"/>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24</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937986" y="478973"/>
            <a:ext cx="9501414" cy="1723549"/>
          </a:xfrm>
          <a:prstGeom prst="rect">
            <a:avLst/>
          </a:prstGeom>
        </p:spPr>
        <p:txBody>
          <a:bodyPr wrap="square">
            <a:spAutoFit/>
          </a:bodyPr>
          <a:lstStyle/>
          <a:p>
            <a:pPr algn="ctr"/>
            <a:r>
              <a:rPr lang="ru-RU" sz="2200" dirty="0" smtClean="0">
                <a:latin typeface="Times New Roman" pitchFamily="18" charset="0"/>
                <a:cs typeface="Times New Roman" pitchFamily="18" charset="0"/>
              </a:rPr>
              <a:t>Сколько молодёжи обрели реальный шанс учиться на бюджете благодаря </a:t>
            </a:r>
          </a:p>
          <a:p>
            <a:pPr algn="ctr"/>
            <a:r>
              <a:rPr lang="ru-RU" sz="2200" dirty="0" smtClean="0">
                <a:latin typeface="Times New Roman" pitchFamily="18" charset="0"/>
                <a:cs typeface="Times New Roman" pitchFamily="18" charset="0"/>
              </a:rPr>
              <a:t>ЕГЭ. Выучил, сдал и реально поступил на бюджет !!! </a:t>
            </a:r>
          </a:p>
          <a:p>
            <a:pPr algn="ctr"/>
            <a:endParaRPr lang="ru-RU" sz="2200" dirty="0" smtClean="0">
              <a:latin typeface="Times New Roman" pitchFamily="18" charset="0"/>
              <a:cs typeface="Times New Roman" pitchFamily="18" charset="0"/>
            </a:endParaRPr>
          </a:p>
          <a:p>
            <a:pPr algn="ctr"/>
            <a:r>
              <a:rPr lang="ru-RU" sz="2200" dirty="0" smtClean="0">
                <a:latin typeface="Times New Roman" pitchFamily="18" charset="0"/>
                <a:cs typeface="Times New Roman" pitchFamily="18" charset="0"/>
              </a:rPr>
              <a:t>По данным социального педагога о </a:t>
            </a:r>
            <a:r>
              <a:rPr lang="ru-RU" sz="2200" b="1" u="sng" dirty="0" smtClean="0">
                <a:latin typeface="Times New Roman" pitchFamily="18" charset="0"/>
                <a:cs typeface="Times New Roman" pitchFamily="18" charset="0"/>
              </a:rPr>
              <a:t>трудоустройстве</a:t>
            </a:r>
            <a:r>
              <a:rPr lang="ru-RU" sz="2200" dirty="0" smtClean="0">
                <a:latin typeface="Times New Roman" pitchFamily="18" charset="0"/>
                <a:cs typeface="Times New Roman" pitchFamily="18" charset="0"/>
              </a:rPr>
              <a:t> учащихся за три года</a:t>
            </a:r>
          </a:p>
          <a:p>
            <a:endParaRPr lang="ru-RU" dirty="0"/>
          </a:p>
        </p:txBody>
      </p:sp>
      <p:graphicFrame>
        <p:nvGraphicFramePr>
          <p:cNvPr id="10" name="Содержимое 9"/>
          <p:cNvGraphicFramePr>
            <a:graphicFrameLocks noGrp="1"/>
          </p:cNvGraphicFramePr>
          <p:nvPr>
            <p:ph idx="1"/>
          </p:nvPr>
        </p:nvGraphicFramePr>
        <p:xfrm>
          <a:off x="851336" y="2217054"/>
          <a:ext cx="10531365" cy="3818551"/>
        </p:xfrm>
        <a:graphic>
          <a:graphicData uri="http://schemas.openxmlformats.org/drawingml/2006/table">
            <a:tbl>
              <a:tblPr/>
              <a:tblGrid>
                <a:gridCol w="2106273"/>
                <a:gridCol w="2106273"/>
                <a:gridCol w="2106273"/>
                <a:gridCol w="2106273"/>
                <a:gridCol w="2106273"/>
              </a:tblGrid>
              <a:tr h="1264282">
                <a:tc>
                  <a:txBody>
                    <a:bodyPr/>
                    <a:lstStyle/>
                    <a:p>
                      <a:pPr algn="ctr" fontAlgn="b"/>
                      <a:r>
                        <a:rPr lang="ru-RU" sz="2000" b="1" i="0" u="none" strike="noStrike" dirty="0">
                          <a:solidFill>
                            <a:srgbClr val="000000"/>
                          </a:solidFill>
                          <a:latin typeface="Times New Roman"/>
                        </a:rPr>
                        <a:t>Год выпуска</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a:solidFill>
                            <a:srgbClr val="000000"/>
                          </a:solidFill>
                          <a:latin typeface="Times New Roman"/>
                        </a:rPr>
                        <a:t>Всего</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a:solidFill>
                            <a:srgbClr val="000000"/>
                          </a:solidFill>
                          <a:latin typeface="Times New Roman"/>
                        </a:rPr>
                        <a:t>Поступили в вузы</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a:solidFill>
                            <a:srgbClr val="000000"/>
                          </a:solidFill>
                          <a:latin typeface="Times New Roman"/>
                        </a:rPr>
                        <a:t>Поступили в профессиональный ОО</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a:solidFill>
                            <a:srgbClr val="000000"/>
                          </a:solidFill>
                          <a:latin typeface="Times New Roman"/>
                        </a:rPr>
                        <a:t>Устроились на работу</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51423">
                <a:tc>
                  <a:txBody>
                    <a:bodyPr/>
                    <a:lstStyle/>
                    <a:p>
                      <a:pPr algn="ctr" fontAlgn="b"/>
                      <a:r>
                        <a:rPr lang="ru-RU" sz="2000" b="1" i="0" u="none" strike="noStrike" dirty="0">
                          <a:solidFill>
                            <a:srgbClr val="000000"/>
                          </a:solidFill>
                          <a:latin typeface="Times New Roman"/>
                        </a:rPr>
                        <a:t>2021г.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smtClean="0">
                          <a:solidFill>
                            <a:srgbClr val="000000"/>
                          </a:solidFill>
                          <a:latin typeface="Times New Roman"/>
                        </a:rPr>
                        <a:t>9уч.</a:t>
                      </a:r>
                      <a:endParaRPr lang="ru-RU" sz="2000" b="1"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smtClean="0">
                          <a:solidFill>
                            <a:srgbClr val="000000"/>
                          </a:solidFill>
                          <a:latin typeface="Times New Roman"/>
                        </a:rPr>
                        <a:t>5уч.</a:t>
                      </a:r>
                      <a:endParaRPr lang="ru-RU" sz="2000" b="1"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smtClean="0">
                          <a:solidFill>
                            <a:srgbClr val="000000"/>
                          </a:solidFill>
                          <a:latin typeface="Times New Roman"/>
                        </a:rPr>
                        <a:t>3уч.</a:t>
                      </a:r>
                      <a:endParaRPr lang="ru-RU" sz="2000" b="1"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smtClean="0">
                          <a:solidFill>
                            <a:srgbClr val="000000"/>
                          </a:solidFill>
                          <a:latin typeface="Times New Roman"/>
                        </a:rPr>
                        <a:t>1уч.</a:t>
                      </a:r>
                      <a:endParaRPr lang="ru-RU" sz="2000" b="1"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51423">
                <a:tc>
                  <a:txBody>
                    <a:bodyPr/>
                    <a:lstStyle/>
                    <a:p>
                      <a:pPr algn="ctr" fontAlgn="b"/>
                      <a:r>
                        <a:rPr lang="ru-RU" sz="2000" b="1" i="0" u="none" strike="noStrike" dirty="0">
                          <a:solidFill>
                            <a:srgbClr val="000000"/>
                          </a:solidFill>
                          <a:latin typeface="Times New Roman"/>
                        </a:rPr>
                        <a:t>2022г.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smtClean="0">
                          <a:solidFill>
                            <a:srgbClr val="000000"/>
                          </a:solidFill>
                          <a:latin typeface="Times New Roman"/>
                        </a:rPr>
                        <a:t>11уч.</a:t>
                      </a:r>
                      <a:endParaRPr lang="ru-RU" sz="2000" b="1"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smtClean="0">
                          <a:solidFill>
                            <a:srgbClr val="000000"/>
                          </a:solidFill>
                          <a:latin typeface="Times New Roman"/>
                        </a:rPr>
                        <a:t>8уч.</a:t>
                      </a:r>
                      <a:endParaRPr lang="ru-RU" sz="2000" b="1"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smtClean="0">
                          <a:solidFill>
                            <a:srgbClr val="000000"/>
                          </a:solidFill>
                          <a:latin typeface="Times New Roman"/>
                        </a:rPr>
                        <a:t>3уч.</a:t>
                      </a:r>
                      <a:endParaRPr lang="ru-RU" sz="2000" b="1"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a:solidFill>
                            <a:srgbClr val="000000"/>
                          </a:solidFill>
                          <a:latin typeface="Times New Roman"/>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51423">
                <a:tc>
                  <a:txBody>
                    <a:bodyPr/>
                    <a:lstStyle/>
                    <a:p>
                      <a:pPr algn="ctr" fontAlgn="b"/>
                      <a:r>
                        <a:rPr lang="ru-RU" sz="2000" b="1" i="0" u="none" strike="noStrike">
                          <a:solidFill>
                            <a:srgbClr val="000000"/>
                          </a:solidFill>
                          <a:latin typeface="Times New Roman"/>
                        </a:rPr>
                        <a:t>2023г.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smtClean="0">
                          <a:solidFill>
                            <a:srgbClr val="000000"/>
                          </a:solidFill>
                          <a:latin typeface="Times New Roman"/>
                        </a:rPr>
                        <a:t>5уч.</a:t>
                      </a:r>
                      <a:endParaRPr lang="ru-RU" sz="2000" b="1"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smtClean="0">
                          <a:solidFill>
                            <a:srgbClr val="000000"/>
                          </a:solidFill>
                          <a:latin typeface="Times New Roman"/>
                        </a:rPr>
                        <a:t>4уч.</a:t>
                      </a:r>
                      <a:endParaRPr lang="ru-RU" sz="2000" b="1"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smtClean="0">
                          <a:solidFill>
                            <a:srgbClr val="000000"/>
                          </a:solidFill>
                          <a:latin typeface="Times New Roman"/>
                        </a:rPr>
                        <a:t>1уч.</a:t>
                      </a:r>
                      <a:endParaRPr lang="ru-RU" sz="2000" b="1"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2000" b="1" i="0" u="none" strike="noStrike" dirty="0">
                          <a:solidFill>
                            <a:srgbClr val="000000"/>
                          </a:solidFill>
                          <a:latin typeface="Times New Roman"/>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6" name="Прямоугольник 5"/>
          <p:cNvSpPr/>
          <p:nvPr/>
        </p:nvSpPr>
        <p:spPr>
          <a:xfrm>
            <a:off x="0" y="0"/>
            <a:ext cx="1398140" cy="461665"/>
          </a:xfrm>
          <a:prstGeom prst="rect">
            <a:avLst/>
          </a:prstGeom>
        </p:spPr>
        <p:txBody>
          <a:bodyPr wrap="none">
            <a:spAutoFit/>
          </a:bodyPr>
          <a:lstStyle/>
          <a:p>
            <a:r>
              <a:rPr lang="ru-RU" sz="24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ГИА-11</a:t>
            </a:r>
            <a:endParaRPr lang="ru-RU" sz="2400" dirty="0"/>
          </a:p>
        </p:txBody>
      </p:sp>
      <p:sp>
        <p:nvSpPr>
          <p:cNvPr id="7" name="Прямоугольник 6"/>
          <p:cNvSpPr/>
          <p:nvPr/>
        </p:nvSpPr>
        <p:spPr>
          <a:xfrm>
            <a:off x="10494481" y="6273662"/>
            <a:ext cx="538096" cy="5843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schemeClr val="bg1"/>
                </a:solidFill>
                <a:effectLst/>
                <a:uLnTx/>
                <a:uFillTx/>
                <a:latin typeface="Arial Black" panose="020B0A04020102020204" pitchFamily="34" charset="0"/>
                <a:ea typeface="+mn-ea"/>
                <a:cs typeface="+mn-cs"/>
              </a:rPr>
              <a:t>25</a:t>
            </a:r>
            <a:endParaRPr kumimoji="0" lang="ru-RU" sz="2000" b="0" i="0" u="none" strike="noStrike" kern="1200" cap="none" spc="0" normalizeH="0" baseline="0" noProof="0" dirty="0">
              <a:ln>
                <a:noFill/>
              </a:ln>
              <a:solidFill>
                <a:schemeClr val="bg1"/>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15975"/>
          </a:xfrm>
        </p:spPr>
        <p:txBody>
          <a:bodyPr>
            <a:normAutofit fontScale="90000"/>
          </a:bodyPr>
          <a:lstStyle/>
          <a:p>
            <a:pPr algn="ctr"/>
            <a:r>
              <a:rPr lang="ru-RU" sz="2400" b="1" dirty="0" smtClean="0">
                <a:latin typeface="Times New Roman" pitchFamily="18" charset="0"/>
                <a:cs typeface="Times New Roman" pitchFamily="18" charset="0"/>
              </a:rPr>
              <a:t>Всероссийская</a:t>
            </a:r>
            <a:r>
              <a:rPr lang="ru-RU" sz="2400"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проверочная</a:t>
            </a:r>
            <a:r>
              <a:rPr lang="ru-RU" sz="2400"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работа</a:t>
            </a:r>
            <a:r>
              <a:rPr lang="ru-RU" sz="2400"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ВПР</a:t>
            </a:r>
            <a:r>
              <a:rPr lang="ru-RU" sz="2400" dirty="0" smtClean="0">
                <a:latin typeface="Times New Roman" pitchFamily="18" charset="0"/>
                <a:cs typeface="Times New Roman" pitchFamily="18" charset="0"/>
              </a:rPr>
              <a:t>)-</a:t>
            </a:r>
            <a:br>
              <a:rPr lang="ru-RU" sz="2400"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 это итоговые контрольные работы, проводимые по отдельным учебным предметам для оценки уровня подготовки школьников с учетом требования ФГОС. </a:t>
            </a: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Оценка содержания и качества подготовки обучающихся – статистика  показателей  </a:t>
            </a:r>
            <a:r>
              <a:rPr lang="ru-RU" sz="1400" b="1" u="sng" dirty="0" smtClean="0">
                <a:latin typeface="Times New Roman" pitchFamily="18" charset="0"/>
                <a:cs typeface="Times New Roman" pitchFamily="18" charset="0"/>
              </a:rPr>
              <a:t>за 2023 годы в 4 классах</a:t>
            </a:r>
            <a:endParaRPr lang="ru-RU" sz="1400" u="sng" dirty="0"/>
          </a:p>
        </p:txBody>
      </p:sp>
      <p:sp>
        <p:nvSpPr>
          <p:cNvPr id="3" name="Содержимое 2"/>
          <p:cNvSpPr>
            <a:spLocks noGrp="1"/>
          </p:cNvSpPr>
          <p:nvPr>
            <p:ph idx="1"/>
          </p:nvPr>
        </p:nvSpPr>
        <p:spPr>
          <a:xfrm>
            <a:off x="838200" y="5283199"/>
            <a:ext cx="10515600" cy="893763"/>
          </a:xfrm>
        </p:spPr>
        <p:txBody>
          <a:bodyPr/>
          <a:lstStyle/>
          <a:p>
            <a:endParaRPr lang="ru-RU" dirty="0"/>
          </a:p>
        </p:txBody>
      </p:sp>
      <p:graphicFrame>
        <p:nvGraphicFramePr>
          <p:cNvPr id="5" name="Диаграмма 4"/>
          <p:cNvGraphicFramePr/>
          <p:nvPr/>
        </p:nvGraphicFramePr>
        <p:xfrm>
          <a:off x="431800" y="1431472"/>
          <a:ext cx="11391900" cy="5283200"/>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0" y="0"/>
            <a:ext cx="1210588" cy="461665"/>
          </a:xfrm>
          <a:prstGeom prst="rect">
            <a:avLst/>
          </a:prstGeom>
        </p:spPr>
        <p:txBody>
          <a:bodyPr wrap="none">
            <a:spAutoFit/>
          </a:bodyPr>
          <a:lstStyle/>
          <a:p>
            <a:r>
              <a:rPr lang="ru-RU" sz="2400" dirty="0" smtClean="0">
                <a:solidFill>
                  <a:srgbClr val="C00000"/>
                </a:solidFill>
                <a:latin typeface="Arial Black" panose="020B0A04020102020204" pitchFamily="34" charset="0"/>
                <a:cs typeface="Times New Roman" panose="02020603050405020304" pitchFamily="18" charset="0"/>
              </a:rPr>
              <a:t>ВПР-4</a:t>
            </a:r>
            <a:endParaRPr lang="ru-RU" sz="2400" dirty="0"/>
          </a:p>
        </p:txBody>
      </p:sp>
      <p:sp>
        <p:nvSpPr>
          <p:cNvPr id="7" name="Прямоугольник 6"/>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26</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955675"/>
          </a:xfrm>
        </p:spPr>
        <p:txBody>
          <a:bodyPr>
            <a:normAutofit/>
          </a:bodyPr>
          <a:lstStyle/>
          <a:p>
            <a:pPr algn="ctr"/>
            <a:r>
              <a:rPr lang="ru-RU" sz="1800" b="1" dirty="0" smtClean="0">
                <a:latin typeface="Times New Roman" pitchFamily="18" charset="0"/>
                <a:cs typeface="Times New Roman" pitchFamily="18" charset="0"/>
              </a:rPr>
              <a:t>Всероссийская</a:t>
            </a:r>
            <a:r>
              <a:rPr lang="ru-RU" sz="1800"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проверочная</a:t>
            </a:r>
            <a:r>
              <a:rPr lang="ru-RU" sz="1800"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работа</a:t>
            </a:r>
            <a:r>
              <a:rPr lang="ru-RU" sz="1800"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ВПР</a:t>
            </a:r>
            <a:r>
              <a:rPr lang="ru-RU" sz="1800" dirty="0" smtClean="0">
                <a:latin typeface="Times New Roman" pitchFamily="18" charset="0"/>
                <a:cs typeface="Times New Roman" pitchFamily="18" charset="0"/>
              </a:rPr>
              <a:t>)</a:t>
            </a:r>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 Оценка содержания и качества подготовки обучающихся – статистика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показателей  за 2023 годы по русскому языку, математике, истории, биологии в 5 классах</a:t>
            </a:r>
            <a:endParaRPr lang="ru-RU" sz="1800" dirty="0">
              <a:latin typeface="Times New Roman" pitchFamily="18" charset="0"/>
              <a:cs typeface="Times New Roman" pitchFamily="18" charset="0"/>
            </a:endParaRPr>
          </a:p>
        </p:txBody>
      </p:sp>
      <p:graphicFrame>
        <p:nvGraphicFramePr>
          <p:cNvPr id="5" name="Диаграмма 4"/>
          <p:cNvGraphicFramePr/>
          <p:nvPr/>
        </p:nvGraphicFramePr>
        <p:xfrm>
          <a:off x="622300" y="1219200"/>
          <a:ext cx="10922000" cy="5461000"/>
        </p:xfrm>
        <a:graphic>
          <a:graphicData uri="http://schemas.openxmlformats.org/drawingml/2006/chart">
            <c:chart xmlns:c="http://schemas.openxmlformats.org/drawingml/2006/chart" xmlns:r="http://schemas.openxmlformats.org/officeDocument/2006/relationships" r:id="rId2"/>
          </a:graphicData>
        </a:graphic>
      </p:graphicFrame>
      <p:sp>
        <p:nvSpPr>
          <p:cNvPr id="6" name="Содержимое 5"/>
          <p:cNvSpPr>
            <a:spLocks noGrp="1"/>
          </p:cNvSpPr>
          <p:nvPr>
            <p:ph idx="1"/>
          </p:nvPr>
        </p:nvSpPr>
        <p:spPr>
          <a:xfrm>
            <a:off x="406400" y="6108700"/>
            <a:ext cx="11391900" cy="381000"/>
          </a:xfrm>
        </p:spPr>
        <p:txBody>
          <a:bodyPr>
            <a:normAutofit fontScale="92500" lnSpcReduction="20000"/>
          </a:bodyPr>
          <a:lstStyle/>
          <a:p>
            <a:endParaRPr lang="ru-RU" dirty="0"/>
          </a:p>
        </p:txBody>
      </p:sp>
      <p:sp>
        <p:nvSpPr>
          <p:cNvPr id="7" name="Прямоугольник 6"/>
          <p:cNvSpPr/>
          <p:nvPr/>
        </p:nvSpPr>
        <p:spPr>
          <a:xfrm>
            <a:off x="0" y="0"/>
            <a:ext cx="1210588" cy="461665"/>
          </a:xfrm>
          <a:prstGeom prst="rect">
            <a:avLst/>
          </a:prstGeom>
        </p:spPr>
        <p:txBody>
          <a:bodyPr wrap="none">
            <a:spAutoFit/>
          </a:bodyPr>
          <a:lstStyle/>
          <a:p>
            <a:r>
              <a:rPr lang="ru-RU" sz="2400" dirty="0" smtClean="0">
                <a:solidFill>
                  <a:srgbClr val="C00000"/>
                </a:solidFill>
                <a:latin typeface="Arial Black" panose="020B0A04020102020204" pitchFamily="34" charset="0"/>
                <a:cs typeface="Times New Roman" panose="02020603050405020304" pitchFamily="18" charset="0"/>
              </a:rPr>
              <a:t>ВПР-5</a:t>
            </a:r>
            <a:endParaRPr lang="ru-RU" sz="2400" dirty="0"/>
          </a:p>
        </p:txBody>
      </p:sp>
      <p:sp>
        <p:nvSpPr>
          <p:cNvPr id="8" name="Прямоугольник 7"/>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27</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38200" y="5886449"/>
            <a:ext cx="10515600" cy="290513"/>
          </a:xfrm>
        </p:spPr>
        <p:txBody>
          <a:bodyPr>
            <a:normAutofit fontScale="62500" lnSpcReduction="20000"/>
          </a:bodyPr>
          <a:lstStyle/>
          <a:p>
            <a:endParaRPr lang="ru-RU" dirty="0"/>
          </a:p>
        </p:txBody>
      </p:sp>
      <p:graphicFrame>
        <p:nvGraphicFramePr>
          <p:cNvPr id="4" name="Диаграмма 3"/>
          <p:cNvGraphicFramePr/>
          <p:nvPr/>
        </p:nvGraphicFramePr>
        <p:xfrm>
          <a:off x="342900" y="1638300"/>
          <a:ext cx="11525250" cy="4895850"/>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ph type="title"/>
          </p:nvPr>
        </p:nvSpPr>
        <p:spPr/>
        <p:txBody>
          <a:bodyPr>
            <a:normAutofit/>
          </a:bodyPr>
          <a:lstStyle/>
          <a:p>
            <a:pPr algn="ctr"/>
            <a:r>
              <a:rPr lang="ru-RU" sz="1800" b="1" dirty="0" smtClean="0">
                <a:latin typeface="Times New Roman" pitchFamily="18" charset="0"/>
                <a:cs typeface="Times New Roman" pitchFamily="18" charset="0"/>
              </a:rPr>
              <a:t>Всероссийская</a:t>
            </a:r>
            <a:r>
              <a:rPr lang="ru-RU" sz="1800"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проверочная</a:t>
            </a:r>
            <a:r>
              <a:rPr lang="ru-RU" sz="1800"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работа</a:t>
            </a:r>
            <a:r>
              <a:rPr lang="ru-RU" sz="1800"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ВПР</a:t>
            </a:r>
            <a:r>
              <a:rPr lang="ru-RU" sz="1800" dirty="0" smtClean="0">
                <a:latin typeface="Times New Roman" pitchFamily="18" charset="0"/>
                <a:cs typeface="Times New Roman" pitchFamily="18" charset="0"/>
              </a:rPr>
              <a:t>)</a:t>
            </a:r>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 Оценка содержания и качества подготовки обучающихся – статистика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показателей  за 2023 годы по русскому языку, математике, истории, биологии, географии, обществознанию в 6 классах</a:t>
            </a:r>
            <a:endParaRPr lang="ru-RU" sz="1800" dirty="0">
              <a:latin typeface="Times New Roman" pitchFamily="18" charset="0"/>
              <a:cs typeface="Times New Roman" pitchFamily="18" charset="0"/>
            </a:endParaRPr>
          </a:p>
        </p:txBody>
      </p:sp>
      <p:sp>
        <p:nvSpPr>
          <p:cNvPr id="6" name="Прямоугольник 5"/>
          <p:cNvSpPr/>
          <p:nvPr/>
        </p:nvSpPr>
        <p:spPr>
          <a:xfrm>
            <a:off x="0" y="0"/>
            <a:ext cx="1210588" cy="461665"/>
          </a:xfrm>
          <a:prstGeom prst="rect">
            <a:avLst/>
          </a:prstGeom>
        </p:spPr>
        <p:txBody>
          <a:bodyPr wrap="none">
            <a:spAutoFit/>
          </a:bodyPr>
          <a:lstStyle/>
          <a:p>
            <a:r>
              <a:rPr lang="ru-RU" sz="2400" dirty="0" smtClean="0">
                <a:solidFill>
                  <a:srgbClr val="C00000"/>
                </a:solidFill>
                <a:latin typeface="Arial Black" panose="020B0A04020102020204" pitchFamily="34" charset="0"/>
                <a:cs typeface="Times New Roman" panose="02020603050405020304" pitchFamily="18" charset="0"/>
              </a:rPr>
              <a:t>ВПР-6</a:t>
            </a:r>
            <a:endParaRPr lang="ru-RU" sz="2400" dirty="0"/>
          </a:p>
        </p:txBody>
      </p:sp>
      <p:sp>
        <p:nvSpPr>
          <p:cNvPr id="7" name="Прямоугольник 6"/>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28</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38200" y="4978399"/>
            <a:ext cx="10515600" cy="1198563"/>
          </a:xfrm>
        </p:spPr>
        <p:txBody>
          <a:bodyPr/>
          <a:lstStyle/>
          <a:p>
            <a:endParaRPr lang="ru-RU" dirty="0"/>
          </a:p>
        </p:txBody>
      </p:sp>
      <p:graphicFrame>
        <p:nvGraphicFramePr>
          <p:cNvPr id="4" name="Диаграмма 3"/>
          <p:cNvGraphicFramePr/>
          <p:nvPr/>
        </p:nvGraphicFramePr>
        <p:xfrm>
          <a:off x="406400" y="825500"/>
          <a:ext cx="11569700" cy="5791200"/>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ph type="title"/>
          </p:nvPr>
        </p:nvSpPr>
        <p:spPr>
          <a:xfrm>
            <a:off x="838200" y="228600"/>
            <a:ext cx="10998200" cy="647699"/>
          </a:xfrm>
        </p:spPr>
        <p:txBody>
          <a:bodyPr>
            <a:noAutofit/>
          </a:bodyPr>
          <a:lstStyle/>
          <a:p>
            <a:pPr algn="ctr"/>
            <a:r>
              <a:rPr lang="ru-RU" sz="1400" b="1" dirty="0" smtClean="0">
                <a:latin typeface="Times New Roman" pitchFamily="18" charset="0"/>
                <a:cs typeface="Times New Roman" pitchFamily="18" charset="0"/>
              </a:rPr>
              <a:t>ВПР . Оценка содержания и качества подготовки обучающихся – статистика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показателей  за 2023 годы по русскому языку, математике, истории, биологии, физике, </a:t>
            </a:r>
            <a:r>
              <a:rPr lang="ru-RU" sz="1400" b="1" dirty="0" err="1" smtClean="0">
                <a:latin typeface="Times New Roman" pitchFamily="18" charset="0"/>
                <a:cs typeface="Times New Roman" pitchFamily="18" charset="0"/>
              </a:rPr>
              <a:t>анг.яз</a:t>
            </a:r>
            <a:r>
              <a:rPr lang="ru-RU" sz="1400" b="1" dirty="0" smtClean="0">
                <a:latin typeface="Times New Roman" pitchFamily="18" charset="0"/>
                <a:cs typeface="Times New Roman" pitchFamily="18" charset="0"/>
              </a:rPr>
              <a:t>., обществознание в 7 классах</a:t>
            </a:r>
            <a:endParaRPr lang="ru-RU" sz="1400" dirty="0">
              <a:latin typeface="Times New Roman" pitchFamily="18" charset="0"/>
              <a:cs typeface="Times New Roman" pitchFamily="18" charset="0"/>
            </a:endParaRPr>
          </a:p>
        </p:txBody>
      </p:sp>
      <p:sp>
        <p:nvSpPr>
          <p:cNvPr id="6" name="Прямоугольник 5"/>
          <p:cNvSpPr/>
          <p:nvPr/>
        </p:nvSpPr>
        <p:spPr>
          <a:xfrm>
            <a:off x="0" y="0"/>
            <a:ext cx="1210588" cy="461665"/>
          </a:xfrm>
          <a:prstGeom prst="rect">
            <a:avLst/>
          </a:prstGeom>
        </p:spPr>
        <p:txBody>
          <a:bodyPr wrap="none">
            <a:spAutoFit/>
          </a:bodyPr>
          <a:lstStyle/>
          <a:p>
            <a:r>
              <a:rPr lang="ru-RU" sz="2400" dirty="0" smtClean="0">
                <a:solidFill>
                  <a:srgbClr val="C00000"/>
                </a:solidFill>
                <a:latin typeface="Arial Black" panose="020B0A04020102020204" pitchFamily="34" charset="0"/>
                <a:cs typeface="Times New Roman" panose="02020603050405020304" pitchFamily="18" charset="0"/>
              </a:rPr>
              <a:t>ВПР-7</a:t>
            </a:r>
            <a:endParaRPr lang="ru-RU" sz="2400" dirty="0"/>
          </a:p>
        </p:txBody>
      </p:sp>
      <p:sp>
        <p:nvSpPr>
          <p:cNvPr id="7" name="Прямоугольник 6"/>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29</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Прямоугольник 36"/>
          <p:cNvSpPr/>
          <p:nvPr/>
        </p:nvSpPr>
        <p:spPr>
          <a:xfrm>
            <a:off x="4637314" y="536028"/>
            <a:ext cx="7202589" cy="61804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6" name="Прямоугольник 35"/>
          <p:cNvSpPr/>
          <p:nvPr/>
        </p:nvSpPr>
        <p:spPr>
          <a:xfrm>
            <a:off x="430193" y="425669"/>
            <a:ext cx="3924093" cy="6256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Прямоугольник 2"/>
          <p:cNvSpPr/>
          <p:nvPr/>
        </p:nvSpPr>
        <p:spPr>
          <a:xfrm rot="16200000">
            <a:off x="-764854" y="2497178"/>
            <a:ext cx="287290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rgbClr val="2F5597"/>
                </a:solidFill>
                <a:effectLst/>
                <a:uLnTx/>
                <a:uFillTx/>
                <a:latin typeface="Arial Black" panose="020B0A04020102020204" pitchFamily="34" charset="0"/>
                <a:ea typeface="Calibri" panose="020F0502020204030204" pitchFamily="34" charset="0"/>
                <a:cs typeface="Arial" panose="020B0604020202020204" pitchFamily="34" charset="0"/>
              </a:rPr>
              <a:t>с 1 сентября </a:t>
            </a:r>
            <a:r>
              <a:rPr kumimoji="0" lang="ru-RU" sz="1800" b="0" i="0" u="none" strike="noStrike" kern="1200" cap="none" spc="0" normalizeH="0" baseline="0" noProof="0" dirty="0" smtClean="0">
                <a:ln>
                  <a:noFill/>
                </a:ln>
                <a:solidFill>
                  <a:srgbClr val="2F5597"/>
                </a:solidFill>
                <a:effectLst/>
                <a:uLnTx/>
                <a:uFillTx/>
                <a:latin typeface="Arial Black" panose="020B0A04020102020204" pitchFamily="34" charset="0"/>
                <a:ea typeface="Calibri" panose="020F0502020204030204" pitchFamily="34" charset="0"/>
                <a:cs typeface="Arial" panose="020B0604020202020204" pitchFamily="34" charset="0"/>
              </a:rPr>
              <a:t>2023 </a:t>
            </a:r>
            <a:r>
              <a:rPr kumimoji="0" lang="ru-RU" sz="1800" b="0" i="0" u="none" strike="noStrike" kern="1200" cap="none" spc="0" normalizeH="0" baseline="0" noProof="0" dirty="0">
                <a:ln>
                  <a:noFill/>
                </a:ln>
                <a:solidFill>
                  <a:srgbClr val="2F5597"/>
                </a:solidFill>
                <a:effectLst/>
                <a:uLnTx/>
                <a:uFillTx/>
                <a:latin typeface="Arial Black" panose="020B0A04020102020204" pitchFamily="34" charset="0"/>
                <a:ea typeface="Calibri" panose="020F0502020204030204" pitchFamily="34" charset="0"/>
                <a:cs typeface="Arial" panose="020B0604020202020204" pitchFamily="34" charset="0"/>
              </a:rPr>
              <a:t>г. </a:t>
            </a:r>
            <a:endParaRPr kumimoji="0" lang="ru-RU" sz="1800" b="0" i="0" u="none" strike="noStrike" kern="1200" cap="none" spc="0" normalizeH="0" baseline="0" noProof="0" dirty="0">
              <a:ln>
                <a:noFill/>
              </a:ln>
              <a:solidFill>
                <a:srgbClr val="2F5597"/>
              </a:solidFill>
              <a:effectLst/>
              <a:uLnTx/>
              <a:uFillTx/>
              <a:latin typeface="Arial Black" panose="020B0A04020102020204" pitchFamily="34" charset="0"/>
              <a:ea typeface="+mn-ea"/>
              <a:cs typeface="Arial" panose="020B0604020202020204" pitchFamily="34" charset="0"/>
            </a:endParaRPr>
          </a:p>
        </p:txBody>
      </p:sp>
      <p:sp>
        <p:nvSpPr>
          <p:cNvPr id="5" name="Прямоугольник 4"/>
          <p:cNvSpPr/>
          <p:nvPr/>
        </p:nvSpPr>
        <p:spPr>
          <a:xfrm>
            <a:off x="730931" y="576091"/>
            <a:ext cx="3677783" cy="150810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2F5597"/>
                </a:solidFill>
                <a:effectLst/>
                <a:uLnTx/>
                <a:uFillTx/>
                <a:latin typeface="Arial Black" panose="020B0A04020102020204" pitchFamily="34" charset="0"/>
                <a:ea typeface="Calibri" panose="020F0502020204030204" pitchFamily="34" charset="0"/>
                <a:cs typeface="Arial" panose="020B0604020202020204" pitchFamily="34" charset="0"/>
              </a:rPr>
              <a:t>ОБЕСПЕЧЕН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itchFamily="18" charset="0"/>
                <a:ea typeface="Calibri" panose="020F0502020204030204" pitchFamily="34" charset="0"/>
                <a:cs typeface="Times New Roman" pitchFamily="18" charset="0"/>
              </a:rPr>
              <a:t>переход на обновленные федеральные государственные образовательные стандарты </a:t>
            </a:r>
            <a:r>
              <a:rPr lang="ru-RU" dirty="0" smtClean="0">
                <a:solidFill>
                  <a:prstClr val="black"/>
                </a:solidFill>
                <a:latin typeface="Times New Roman" pitchFamily="18" charset="0"/>
                <a:ea typeface="Calibri" panose="020F0502020204030204" pitchFamily="34" charset="0"/>
                <a:cs typeface="Times New Roman" pitchFamily="18" charset="0"/>
              </a:rPr>
              <a:t>всех</a:t>
            </a:r>
            <a:r>
              <a:rPr kumimoji="0" lang="ru-RU" sz="1800" b="0" i="0" u="none" strike="noStrike" kern="1200" cap="none" spc="0" normalizeH="0" baseline="0" noProof="0" dirty="0" smtClean="0">
                <a:ln>
                  <a:noFill/>
                </a:ln>
                <a:solidFill>
                  <a:prstClr val="black"/>
                </a:solidFill>
                <a:effectLst/>
                <a:uLnTx/>
                <a:uFillTx/>
                <a:latin typeface="Times New Roman" pitchFamily="18" charset="0"/>
                <a:ea typeface="Calibri" panose="020F0502020204030204" pitchFamily="34" charset="0"/>
                <a:cs typeface="Times New Roman" pitchFamily="18" charset="0"/>
              </a:rPr>
              <a:t> </a:t>
            </a:r>
            <a:r>
              <a:rPr kumimoji="0" lang="ru-RU" sz="1800" b="0" i="0" u="none" strike="noStrike" kern="1200" cap="none" spc="0" normalizeH="0" baseline="0" noProof="0" dirty="0">
                <a:ln>
                  <a:noFill/>
                </a:ln>
                <a:solidFill>
                  <a:prstClr val="black"/>
                </a:solidFill>
                <a:effectLst/>
                <a:uLnTx/>
                <a:uFillTx/>
                <a:latin typeface="Times New Roman" pitchFamily="18" charset="0"/>
                <a:ea typeface="Calibri" panose="020F0502020204030204" pitchFamily="34" charset="0"/>
                <a:cs typeface="Times New Roman" pitchFamily="18" charset="0"/>
              </a:rPr>
              <a:t>классов</a:t>
            </a:r>
            <a:endParaRPr kumimoji="0" lang="ru-RU" sz="1800" b="0"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7" name="Прямоугольник 6"/>
          <p:cNvSpPr/>
          <p:nvPr/>
        </p:nvSpPr>
        <p:spPr>
          <a:xfrm>
            <a:off x="754663" y="6054463"/>
            <a:ext cx="2356094"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srgbClr val="2F5597"/>
                </a:solidFill>
                <a:effectLst/>
                <a:uLnTx/>
                <a:uFillTx/>
                <a:latin typeface="Arial Black" panose="020B0A04020102020204" pitchFamily="34" charset="0"/>
                <a:ea typeface="Calibri" panose="020F0502020204030204" pitchFamily="34" charset="0"/>
                <a:cs typeface="Arial" panose="020B0604020202020204" pitchFamily="34" charset="0"/>
              </a:rPr>
              <a:t>https://edsoo.ru</a:t>
            </a:r>
            <a:endParaRPr kumimoji="0" lang="ru-RU" sz="2000" b="0" i="0" u="none" strike="noStrike" kern="1200" cap="none" spc="0" normalizeH="0" baseline="0" noProof="0" dirty="0">
              <a:ln>
                <a:noFill/>
              </a:ln>
              <a:solidFill>
                <a:srgbClr val="2F5597"/>
              </a:solidFill>
              <a:effectLst/>
              <a:uLnTx/>
              <a:uFillTx/>
              <a:latin typeface="Arial Black" panose="020B0A04020102020204" pitchFamily="34" charset="0"/>
              <a:ea typeface="+mn-ea"/>
              <a:cs typeface="Arial" panose="020B0604020202020204" pitchFamily="34" charset="0"/>
            </a:endParaRPr>
          </a:p>
        </p:txBody>
      </p:sp>
      <p:sp>
        <p:nvSpPr>
          <p:cNvPr id="8" name="Прямоугольник 7"/>
          <p:cNvSpPr/>
          <p:nvPr/>
        </p:nvSpPr>
        <p:spPr>
          <a:xfrm>
            <a:off x="839788" y="2296485"/>
            <a:ext cx="3231469"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solidFill>
                  <a:prstClr val="black"/>
                </a:solidFill>
                <a:effectLst/>
                <a:uLnTx/>
                <a:uFillTx/>
                <a:latin typeface="Times New Roman" pitchFamily="18" charset="0"/>
                <a:ea typeface="Calibri" panose="020F0502020204030204" pitchFamily="34" charset="0"/>
                <a:cs typeface="Times New Roman" pitchFamily="18" charset="0"/>
              </a:rPr>
              <a:t>единые </a:t>
            </a:r>
            <a:r>
              <a:rPr kumimoji="0" lang="ru-RU" sz="1800" b="0" i="0" u="none" strike="noStrike" kern="1200" cap="none" spc="0" normalizeH="0" baseline="0" noProof="0" dirty="0">
                <a:ln>
                  <a:noFill/>
                </a:ln>
                <a:solidFill>
                  <a:prstClr val="black"/>
                </a:solidFill>
                <a:effectLst/>
                <a:uLnTx/>
                <a:uFillTx/>
                <a:latin typeface="Times New Roman" pitchFamily="18" charset="0"/>
                <a:ea typeface="Calibri" panose="020F0502020204030204" pitchFamily="34" charset="0"/>
                <a:cs typeface="Times New Roman" pitchFamily="18" charset="0"/>
              </a:rPr>
              <a:t>рабочие программы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Times New Roman" pitchFamily="18" charset="0"/>
                <a:ea typeface="Calibri" panose="020F0502020204030204" pitchFamily="34" charset="0"/>
                <a:cs typeface="Times New Roman" pitchFamily="18" charset="0"/>
              </a:rPr>
              <a:t>по школьным предметам</a:t>
            </a:r>
            <a:endParaRPr kumimoji="0" lang="ru-RU" sz="1800" b="0"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10" name="Прямоугольник 9"/>
          <p:cNvSpPr/>
          <p:nvPr/>
        </p:nvSpPr>
        <p:spPr>
          <a:xfrm>
            <a:off x="4855030" y="494840"/>
            <a:ext cx="6858750" cy="4985980"/>
          </a:xfrm>
          <a:prstGeom prst="rect">
            <a:avLst/>
          </a:prstGeom>
        </p:spPr>
        <p:txBody>
          <a:bodyPr wrap="square">
            <a:spAutoFit/>
          </a:bodyPr>
          <a:lstStyle/>
          <a:p>
            <a:pPr>
              <a:defRPr/>
            </a:pPr>
            <a:r>
              <a:rPr lang="ru-RU" sz="2000" dirty="0" smtClean="0">
                <a:solidFill>
                  <a:srgbClr val="2F5597"/>
                </a:solidFill>
                <a:latin typeface="Arial Black" panose="020B0A04020102020204" pitchFamily="34" charset="0"/>
                <a:ea typeface="Calibri" panose="020F0502020204030204" pitchFamily="34" charset="0"/>
                <a:cs typeface="Arial" panose="020B0604020202020204" pitchFamily="34" charset="0"/>
              </a:rPr>
              <a:t>РАЗРАБОТАНЫ и</a:t>
            </a:r>
            <a:r>
              <a:rPr lang="ru-RU" dirty="0" smtClean="0">
                <a:solidFill>
                  <a:prstClr val="black"/>
                </a:solidFill>
                <a:latin typeface="Arial" panose="020B0604020202020204" pitchFamily="34" charset="0"/>
                <a:ea typeface="Calibri" panose="020F0502020204030204" pitchFamily="34" charset="0"/>
                <a:cs typeface="Arial" panose="020B0604020202020204" pitchFamily="34" charset="0"/>
              </a:rPr>
              <a:t>  </a:t>
            </a:r>
            <a:r>
              <a:rPr kumimoji="0" lang="ru-RU" sz="2000" b="0" i="0" u="none" strike="noStrike" kern="1200" cap="none" spc="0" normalizeH="0" baseline="0" noProof="0" dirty="0" smtClean="0">
                <a:ln>
                  <a:noFill/>
                </a:ln>
                <a:solidFill>
                  <a:srgbClr val="2F5597"/>
                </a:solidFill>
                <a:effectLst/>
                <a:uLnTx/>
                <a:uFillTx/>
                <a:latin typeface="Arial Black" panose="020B0A04020102020204" pitchFamily="34" charset="0"/>
                <a:ea typeface="Calibri" panose="020F0502020204030204" pitchFamily="34" charset="0"/>
                <a:cs typeface="Arial" panose="020B0604020202020204" pitchFamily="34" charset="0"/>
              </a:rPr>
              <a:t>ПРИНЯТЫ</a:t>
            </a:r>
            <a:r>
              <a:rPr kumimoji="0" lang="ru-RU" sz="1800" b="0"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endParaRPr kumimoji="0" lang="ru-RU" sz="18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lvl="0"/>
            <a:endParaRPr lang="ru-RU" sz="1000" dirty="0" smtClean="0">
              <a:latin typeface="Times New Roman" pitchFamily="18" charset="0"/>
              <a:cs typeface="Times New Roman" pitchFamily="18" charset="0"/>
            </a:endParaRPr>
          </a:p>
          <a:p>
            <a:pPr lvl="0">
              <a:lnSpc>
                <a:spcPct val="150000"/>
              </a:lnSpc>
            </a:pPr>
            <a:r>
              <a:rPr lang="ru-RU" sz="1600" dirty="0" smtClean="0">
                <a:latin typeface="Times New Roman" pitchFamily="18" charset="0"/>
                <a:cs typeface="Times New Roman" pitchFamily="18" charset="0"/>
              </a:rPr>
              <a:t>Основная образовательная программа начального </a:t>
            </a:r>
          </a:p>
          <a:p>
            <a:pPr lvl="0">
              <a:lnSpc>
                <a:spcPct val="150000"/>
              </a:lnSpc>
            </a:pPr>
            <a:r>
              <a:rPr lang="ru-RU" sz="1600" dirty="0" smtClean="0">
                <a:latin typeface="Times New Roman" pitchFamily="18" charset="0"/>
                <a:cs typeface="Times New Roman" pitchFamily="18" charset="0"/>
              </a:rPr>
              <a:t>общего образования  (ФОП </a:t>
            </a:r>
            <a:r>
              <a:rPr lang="ru-RU" sz="1600" dirty="0" smtClean="0">
                <a:latin typeface="Times New Roman" pitchFamily="18" charset="0"/>
                <a:cs typeface="Times New Roman" pitchFamily="18" charset="0"/>
              </a:rPr>
              <a:t>НОО</a:t>
            </a:r>
            <a:r>
              <a:rPr lang="ru-RU" sz="1600" dirty="0" smtClean="0">
                <a:latin typeface="Times New Roman" pitchFamily="18" charset="0"/>
                <a:cs typeface="Times New Roman" pitchFamily="18" charset="0"/>
              </a:rPr>
              <a:t>)-357 </a:t>
            </a:r>
            <a:r>
              <a:rPr lang="ru-RU" sz="1600" dirty="0" err="1" smtClean="0">
                <a:latin typeface="Times New Roman" pitchFamily="18" charset="0"/>
                <a:cs typeface="Times New Roman" pitchFamily="18" charset="0"/>
              </a:rPr>
              <a:t>уч</a:t>
            </a:r>
            <a:r>
              <a:rPr lang="ru-RU" sz="1600" dirty="0" smtClean="0">
                <a:latin typeface="Times New Roman" pitchFamily="18" charset="0"/>
                <a:cs typeface="Times New Roman" pitchFamily="18" charset="0"/>
              </a:rPr>
              <a:t>.;</a:t>
            </a:r>
          </a:p>
          <a:p>
            <a:pPr lvl="0">
              <a:lnSpc>
                <a:spcPct val="150000"/>
              </a:lnSpc>
            </a:pPr>
            <a:r>
              <a:rPr lang="ru-RU" sz="1600" dirty="0" smtClean="0">
                <a:latin typeface="Times New Roman" pitchFamily="18" charset="0"/>
                <a:cs typeface="Times New Roman" pitchFamily="18" charset="0"/>
              </a:rPr>
              <a:t>Основная образовательная программа основного общего образования  (ФОП </a:t>
            </a:r>
            <a:r>
              <a:rPr lang="ru-RU" sz="1600" dirty="0" smtClean="0">
                <a:latin typeface="Times New Roman" pitchFamily="18" charset="0"/>
                <a:cs typeface="Times New Roman" pitchFamily="18" charset="0"/>
              </a:rPr>
              <a:t>ООО</a:t>
            </a:r>
            <a:r>
              <a:rPr lang="ru-RU" sz="1600" dirty="0" smtClean="0">
                <a:latin typeface="Times New Roman" pitchFamily="18" charset="0"/>
                <a:cs typeface="Times New Roman" pitchFamily="18" charset="0"/>
              </a:rPr>
              <a:t>)-407 </a:t>
            </a:r>
            <a:r>
              <a:rPr lang="ru-RU" sz="1600" dirty="0" err="1" smtClean="0">
                <a:latin typeface="Times New Roman" pitchFamily="18" charset="0"/>
                <a:cs typeface="Times New Roman" pitchFamily="18" charset="0"/>
              </a:rPr>
              <a:t>уч</a:t>
            </a:r>
            <a:r>
              <a:rPr lang="ru-RU" sz="1600" dirty="0" smtClean="0">
                <a:latin typeface="Times New Roman" pitchFamily="18" charset="0"/>
                <a:cs typeface="Times New Roman" pitchFamily="18" charset="0"/>
              </a:rPr>
              <a:t>.;</a:t>
            </a:r>
          </a:p>
          <a:p>
            <a:pPr lvl="0">
              <a:lnSpc>
                <a:spcPct val="150000"/>
              </a:lnSpc>
            </a:pPr>
            <a:r>
              <a:rPr lang="ru-RU" sz="1600" dirty="0" smtClean="0">
                <a:latin typeface="Times New Roman" pitchFamily="18" charset="0"/>
                <a:cs typeface="Times New Roman" pitchFamily="18" charset="0"/>
              </a:rPr>
              <a:t>Основная образовательная программа основного общего образования  (ФОП СОО)-24уч.;</a:t>
            </a:r>
          </a:p>
          <a:p>
            <a:pPr lvl="0">
              <a:lnSpc>
                <a:spcPct val="150000"/>
              </a:lnSpc>
            </a:pPr>
            <a:r>
              <a:rPr lang="ru-RU" sz="1600" dirty="0" smtClean="0">
                <a:latin typeface="Times New Roman" pitchFamily="18" charset="0"/>
                <a:cs typeface="Times New Roman" pitchFamily="18" charset="0"/>
              </a:rPr>
              <a:t>Адаптированная  основная общеобразовательная программа начального общего образования для детей с ОВЗ (ФГОС)-11уч.;</a:t>
            </a:r>
          </a:p>
          <a:p>
            <a:pPr lvl="0">
              <a:lnSpc>
                <a:spcPct val="150000"/>
              </a:lnSpc>
            </a:pPr>
            <a:r>
              <a:rPr lang="ru-RU" sz="1600" dirty="0" smtClean="0">
                <a:latin typeface="Times New Roman" pitchFamily="18" charset="0"/>
                <a:cs typeface="Times New Roman" pitchFamily="18" charset="0"/>
              </a:rPr>
              <a:t>    Адаптированная  основная общеобразовательная программа  основного  общего образования для детей с ОВЗ (ФГОС)-8уч</a:t>
            </a:r>
            <a:r>
              <a:rPr lang="ru-RU" sz="1600" dirty="0" smtClean="0">
                <a:latin typeface="Times New Roman" pitchFamily="18" charset="0"/>
                <a:cs typeface="Times New Roman" pitchFamily="18" charset="0"/>
              </a:rPr>
              <a:t>.;</a:t>
            </a:r>
            <a:endParaRPr lang="ru-RU" sz="1600" dirty="0" smtClean="0">
              <a:latin typeface="Times New Roman" pitchFamily="18" charset="0"/>
              <a:cs typeface="Times New Roman" pitchFamily="18" charset="0"/>
            </a:endParaRPr>
          </a:p>
          <a:p>
            <a:pPr>
              <a:lnSpc>
                <a:spcPct val="150000"/>
              </a:lnSpc>
            </a:pPr>
            <a:r>
              <a:rPr lang="ru-RU" sz="1600" i="1" dirty="0" smtClean="0">
                <a:latin typeface="Times New Roman" pitchFamily="18" charset="0"/>
                <a:cs typeface="Times New Roman" pitchFamily="18" charset="0"/>
              </a:rPr>
              <a:t>Дополнительное образование: </a:t>
            </a:r>
            <a:r>
              <a:rPr lang="ru-RU" sz="1600" dirty="0" smtClean="0">
                <a:latin typeface="Times New Roman" pitchFamily="18" charset="0"/>
                <a:cs typeface="Times New Roman" pitchFamily="18" charset="0"/>
              </a:rPr>
              <a:t>Дополнительное образование детей и взрослых.</a:t>
            </a:r>
            <a:endParaRPr lang="ru-RU" sz="1600" dirty="0">
              <a:latin typeface="Times New Roman" pitchFamily="18" charset="0"/>
              <a:cs typeface="Times New Roman" pitchFamily="18" charset="0"/>
            </a:endParaRPr>
          </a:p>
        </p:txBody>
      </p:sp>
      <p:sp>
        <p:nvSpPr>
          <p:cNvPr id="13" name="Прямоугольник 12"/>
          <p:cNvSpPr/>
          <p:nvPr/>
        </p:nvSpPr>
        <p:spPr>
          <a:xfrm>
            <a:off x="933117" y="3276600"/>
            <a:ext cx="3497369" cy="230832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solidFill>
                  <a:schemeClr val="accent1">
                    <a:lumMod val="75000"/>
                  </a:schemeClr>
                </a:solidFill>
                <a:effectLst/>
                <a:uLnTx/>
                <a:uFillTx/>
                <a:latin typeface="Arial Black" panose="020B0A04020102020204" pitchFamily="34" charset="0"/>
                <a:ea typeface="Calibri" panose="020F0502020204030204" pitchFamily="34" charset="0"/>
                <a:cs typeface="Arial" panose="020B0604020202020204" pitchFamily="34" charset="0"/>
              </a:rPr>
              <a:t>ОБЕСПЕЧЕНО</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effectLst/>
                <a:uLnTx/>
                <a:uFillTx/>
                <a:latin typeface="Arial Black" panose="020B0A04020102020204" pitchFamily="34" charset="0"/>
                <a:ea typeface="Calibri" panose="020F0502020204030204" pitchFamily="34" charset="0"/>
                <a:cs typeface="Arial" panose="020B0604020202020204" pitchFamily="34" charset="0"/>
              </a:rPr>
              <a:t> </a:t>
            </a:r>
            <a:r>
              <a:rPr kumimoji="0" lang="ru-RU" sz="1800" b="0" i="0" u="none" strike="noStrike" kern="1200" cap="none" spc="0" normalizeH="0" baseline="0" noProof="0" dirty="0">
                <a:ln>
                  <a:noFill/>
                </a:ln>
                <a:effectLst/>
                <a:uLnTx/>
                <a:uFillTx/>
                <a:latin typeface="Times New Roman" pitchFamily="18" charset="0"/>
                <a:ea typeface="Calibri" panose="020F0502020204030204" pitchFamily="34" charset="0"/>
                <a:cs typeface="Times New Roman" pitchFamily="18" charset="0"/>
              </a:rPr>
              <a:t>приведение образовательных программ в соответствие с федеральными образовательными программами и переход образовательных организаций на единые образовательные программы</a:t>
            </a:r>
            <a:endParaRPr kumimoji="0" lang="ru-RU" sz="1200" b="0" i="0" u="none" strike="noStrike" kern="1200" cap="none" spc="0" normalizeH="0" baseline="0" noProof="0" dirty="0">
              <a:ln>
                <a:noFill/>
              </a:ln>
              <a:effectLst/>
              <a:uLnTx/>
              <a:uFillTx/>
              <a:latin typeface="Times New Roman" pitchFamily="18" charset="0"/>
              <a:ea typeface="Calibri" panose="020F0502020204030204" pitchFamily="34" charset="0"/>
              <a:cs typeface="Times New Roman" pitchFamily="18" charset="0"/>
            </a:endParaRPr>
          </a:p>
        </p:txBody>
      </p:sp>
      <p:sp>
        <p:nvSpPr>
          <p:cNvPr id="23" name="Прямоугольник 22"/>
          <p:cNvSpPr/>
          <p:nvPr/>
        </p:nvSpPr>
        <p:spPr>
          <a:xfrm>
            <a:off x="1134910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3</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11" name="Picture 2" descr="C:\Users\1\Downloads\gerb.bmp"/>
          <p:cNvPicPr>
            <a:picLocks noChangeAspect="1" noChangeArrowheads="1"/>
          </p:cNvPicPr>
          <p:nvPr/>
        </p:nvPicPr>
        <p:blipFill>
          <a:blip r:embed="rId2" cstate="print"/>
          <a:srcRect/>
          <a:stretch>
            <a:fillRect/>
          </a:stretch>
        </p:blipFill>
        <p:spPr bwMode="auto">
          <a:xfrm>
            <a:off x="10397614" y="0"/>
            <a:ext cx="1794386" cy="1541844"/>
          </a:xfrm>
          <a:prstGeom prst="rect">
            <a:avLst/>
          </a:prstGeom>
          <a:noFill/>
        </p:spPr>
      </p:pic>
    </p:spTree>
    <p:extLst>
      <p:ext uri="{BB962C8B-B14F-4D97-AF65-F5344CB8AC3E}">
        <p14:creationId xmlns:p14="http://schemas.microsoft.com/office/powerpoint/2010/main" xmlns="" val="252280432"/>
      </p:ext>
    </p:extLst>
  </p:cSld>
  <p:clrMapOvr>
    <a:masterClrMapping/>
  </p:clrMapOvr>
  <p:transition advTm="7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434975"/>
          </a:xfrm>
        </p:spPr>
        <p:txBody>
          <a:bodyPr>
            <a:noAutofit/>
          </a:bodyPr>
          <a:lstStyle/>
          <a:p>
            <a:r>
              <a:rPr lang="ru-RU" sz="1400" b="1" dirty="0" smtClean="0">
                <a:latin typeface="Times New Roman" pitchFamily="18" charset="0"/>
                <a:cs typeface="Times New Roman" pitchFamily="18" charset="0"/>
              </a:rPr>
              <a:t>ВПР . Оценка содержания и качества подготовки обучающихся – статистика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показателей  за 2023 годы по русскому языку, математике, истории, биологии, физике, химии, географии, обществознание в 8 классах</a:t>
            </a:r>
            <a:endParaRPr lang="ru-RU" sz="1400" dirty="0"/>
          </a:p>
        </p:txBody>
      </p:sp>
      <p:sp>
        <p:nvSpPr>
          <p:cNvPr id="3" name="Содержимое 2"/>
          <p:cNvSpPr>
            <a:spLocks noGrp="1"/>
          </p:cNvSpPr>
          <p:nvPr>
            <p:ph idx="1"/>
          </p:nvPr>
        </p:nvSpPr>
        <p:spPr>
          <a:xfrm>
            <a:off x="838200" y="5778499"/>
            <a:ext cx="10515600" cy="398463"/>
          </a:xfrm>
        </p:spPr>
        <p:txBody>
          <a:bodyPr>
            <a:normAutofit fontScale="92500" lnSpcReduction="20000"/>
          </a:bodyPr>
          <a:lstStyle/>
          <a:p>
            <a:endParaRPr lang="ru-RU" dirty="0"/>
          </a:p>
        </p:txBody>
      </p:sp>
      <p:graphicFrame>
        <p:nvGraphicFramePr>
          <p:cNvPr id="4" name="Диаграмма 3"/>
          <p:cNvGraphicFramePr/>
          <p:nvPr/>
        </p:nvGraphicFramePr>
        <p:xfrm>
          <a:off x="342900" y="812800"/>
          <a:ext cx="11404600" cy="5727700"/>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0" y="0"/>
            <a:ext cx="1210588" cy="461665"/>
          </a:xfrm>
          <a:prstGeom prst="rect">
            <a:avLst/>
          </a:prstGeom>
        </p:spPr>
        <p:txBody>
          <a:bodyPr wrap="none">
            <a:spAutoFit/>
          </a:bodyPr>
          <a:lstStyle/>
          <a:p>
            <a:r>
              <a:rPr lang="ru-RU" sz="2400" dirty="0" smtClean="0">
                <a:solidFill>
                  <a:srgbClr val="C00000"/>
                </a:solidFill>
                <a:latin typeface="Arial Black" panose="020B0A04020102020204" pitchFamily="34" charset="0"/>
                <a:cs typeface="Times New Roman" panose="02020603050405020304" pitchFamily="18" charset="0"/>
              </a:rPr>
              <a:t>ВПР-8</a:t>
            </a:r>
            <a:endParaRPr lang="ru-RU" sz="2400" dirty="0"/>
          </a:p>
        </p:txBody>
      </p:sp>
      <p:sp>
        <p:nvSpPr>
          <p:cNvPr id="6" name="Прямоугольник 5"/>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30</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09599" y="431800"/>
            <a:ext cx="8795657" cy="3785652"/>
          </a:xfrm>
          <a:prstGeom prst="rect">
            <a:avLst/>
          </a:prstGeom>
        </p:spPr>
        <p:txBody>
          <a:bodyPr wrap="square">
            <a:spAutoFit/>
          </a:bodyPr>
          <a:lstStyle/>
          <a:p>
            <a:r>
              <a:rPr lang="ru-RU" sz="2400" b="1" dirty="0" smtClean="0">
                <a:solidFill>
                  <a:schemeClr val="tx1">
                    <a:lumMod val="95000"/>
                    <a:lumOff val="5000"/>
                  </a:schemeClr>
                </a:solidFill>
                <a:latin typeface="Times New Roman" pitchFamily="18" charset="0"/>
                <a:cs typeface="Times New Roman" pitchFamily="18" charset="0"/>
              </a:rPr>
              <a:t>ВПР</a:t>
            </a:r>
            <a:r>
              <a:rPr lang="ru-RU" sz="2400" dirty="0" smtClean="0">
                <a:solidFill>
                  <a:schemeClr val="tx1">
                    <a:lumMod val="95000"/>
                    <a:lumOff val="5000"/>
                  </a:schemeClr>
                </a:solidFill>
                <a:latin typeface="Times New Roman" pitchFamily="18" charset="0"/>
                <a:cs typeface="Times New Roman" pitchFamily="18" charset="0"/>
              </a:rPr>
              <a:t> не являются аналогом государственной итоговой аттестации, а проводится на региональном или школьном уровне. Результаты ВПР важны, прежде всего, для школ, учителей и родителей школьников. Они помогут понять, какие пробелы есть в подготовке учащихся и с чем нужно поработать дополнительно. Учителя МКОУ «</a:t>
            </a:r>
            <a:r>
              <a:rPr lang="ru-RU" sz="2400" dirty="0" err="1" smtClean="0">
                <a:solidFill>
                  <a:schemeClr val="tx1">
                    <a:lumMod val="95000"/>
                    <a:lumOff val="5000"/>
                  </a:schemeClr>
                </a:solidFill>
                <a:latin typeface="Times New Roman" pitchFamily="18" charset="0"/>
                <a:cs typeface="Times New Roman" pitchFamily="18" charset="0"/>
              </a:rPr>
              <a:t>Аверьяновская</a:t>
            </a:r>
            <a:r>
              <a:rPr lang="ru-RU" sz="2400" dirty="0" smtClean="0">
                <a:solidFill>
                  <a:schemeClr val="tx1">
                    <a:lumMod val="95000"/>
                    <a:lumOff val="5000"/>
                  </a:schemeClr>
                </a:solidFill>
                <a:latin typeface="Times New Roman" pitchFamily="18" charset="0"/>
                <a:cs typeface="Times New Roman" pitchFamily="18" charset="0"/>
              </a:rPr>
              <a:t> СОШ имени </a:t>
            </a:r>
            <a:r>
              <a:rPr lang="ru-RU" sz="2400" dirty="0" err="1" smtClean="0">
                <a:solidFill>
                  <a:schemeClr val="tx1">
                    <a:lumMod val="95000"/>
                    <a:lumOff val="5000"/>
                  </a:schemeClr>
                </a:solidFill>
                <a:latin typeface="Times New Roman" pitchFamily="18" charset="0"/>
                <a:cs typeface="Times New Roman" pitchFamily="18" charset="0"/>
              </a:rPr>
              <a:t>Омарова</a:t>
            </a:r>
            <a:r>
              <a:rPr lang="ru-RU" sz="2400" dirty="0" smtClean="0">
                <a:solidFill>
                  <a:schemeClr val="tx1">
                    <a:lumMod val="95000"/>
                    <a:lumOff val="5000"/>
                  </a:schemeClr>
                </a:solidFill>
                <a:latin typeface="Times New Roman" pitchFamily="18" charset="0"/>
                <a:cs typeface="Times New Roman" pitchFamily="18" charset="0"/>
              </a:rPr>
              <a:t> </a:t>
            </a:r>
            <a:r>
              <a:rPr lang="ru-RU" sz="2400" dirty="0" err="1" smtClean="0">
                <a:solidFill>
                  <a:schemeClr val="tx1">
                    <a:lumMod val="95000"/>
                    <a:lumOff val="5000"/>
                  </a:schemeClr>
                </a:solidFill>
                <a:latin typeface="Times New Roman" pitchFamily="18" charset="0"/>
                <a:cs typeface="Times New Roman" pitchFamily="18" charset="0"/>
              </a:rPr>
              <a:t>Гусейна</a:t>
            </a:r>
            <a:r>
              <a:rPr lang="ru-RU" sz="2400" dirty="0" smtClean="0">
                <a:solidFill>
                  <a:schemeClr val="tx1">
                    <a:lumMod val="95000"/>
                    <a:lumOff val="5000"/>
                  </a:schemeClr>
                </a:solidFill>
                <a:latin typeface="Times New Roman" pitchFamily="18" charset="0"/>
                <a:cs typeface="Times New Roman" pitchFamily="18" charset="0"/>
              </a:rPr>
              <a:t> </a:t>
            </a:r>
            <a:r>
              <a:rPr lang="ru-RU" sz="2400" dirty="0" err="1" smtClean="0">
                <a:solidFill>
                  <a:schemeClr val="tx1">
                    <a:lumMod val="95000"/>
                    <a:lumOff val="5000"/>
                  </a:schemeClr>
                </a:solidFill>
                <a:latin typeface="Times New Roman" pitchFamily="18" charset="0"/>
                <a:cs typeface="Times New Roman" pitchFamily="18" charset="0"/>
              </a:rPr>
              <a:t>Омаровича</a:t>
            </a:r>
            <a:r>
              <a:rPr lang="ru-RU" sz="2400" dirty="0" smtClean="0">
                <a:solidFill>
                  <a:schemeClr val="tx1">
                    <a:lumMod val="95000"/>
                    <a:lumOff val="5000"/>
                  </a:schemeClr>
                </a:solidFill>
                <a:latin typeface="Times New Roman" pitchFamily="18" charset="0"/>
                <a:cs typeface="Times New Roman" pitchFamily="18" charset="0"/>
              </a:rPr>
              <a:t> стараются готовить к ВПР, покупают сборники, после уроков на дополнительные занятия  приглашают, на своих уроках уделяют 10-15 минут.</a:t>
            </a:r>
          </a:p>
          <a:p>
            <a:pPr algn="ctr"/>
            <a:endParaRPr lang="ru-RU" sz="2400" dirty="0">
              <a:latin typeface="Times New Roman" pitchFamily="18" charset="0"/>
              <a:cs typeface="Times New Roman" pitchFamily="18" charset="0"/>
            </a:endParaRPr>
          </a:p>
        </p:txBody>
      </p:sp>
      <p:sp>
        <p:nvSpPr>
          <p:cNvPr id="3" name="Прямоугольник 2"/>
          <p:cNvSpPr/>
          <p:nvPr/>
        </p:nvSpPr>
        <p:spPr>
          <a:xfrm>
            <a:off x="819150" y="3829735"/>
            <a:ext cx="8458200" cy="461665"/>
          </a:xfrm>
          <a:prstGeom prst="rect">
            <a:avLst/>
          </a:prstGeom>
        </p:spPr>
        <p:txBody>
          <a:bodyPr wrap="square">
            <a:spAutoFit/>
          </a:bodyPr>
          <a:lstStyle/>
          <a:p>
            <a:pPr algn="ctr"/>
            <a:r>
              <a:rPr lang="ru-RU" sz="2400" dirty="0" smtClean="0">
                <a:latin typeface="Times New Roman" pitchFamily="18" charset="0"/>
                <a:cs typeface="Times New Roman" pitchFamily="18" charset="0"/>
              </a:rPr>
              <a:t> ВПР показали </a:t>
            </a:r>
            <a:r>
              <a:rPr lang="ru-RU" sz="2400" b="1" dirty="0" smtClean="0">
                <a:latin typeface="Times New Roman" pitchFamily="18" charset="0"/>
                <a:cs typeface="Times New Roman" pitchFamily="18" charset="0"/>
              </a:rPr>
              <a:t>объективность</a:t>
            </a:r>
            <a:r>
              <a:rPr lang="ru-RU" sz="2400" dirty="0" smtClean="0">
                <a:latin typeface="Times New Roman" pitchFamily="18" charset="0"/>
                <a:cs typeface="Times New Roman" pitchFamily="18" charset="0"/>
              </a:rPr>
              <a:t> оценки  </a:t>
            </a:r>
            <a:r>
              <a:rPr lang="ru-RU" sz="2400" dirty="0" smtClean="0">
                <a:solidFill>
                  <a:schemeClr val="tx1">
                    <a:lumMod val="95000"/>
                    <a:lumOff val="5000"/>
                  </a:schemeClr>
                </a:solidFill>
                <a:latin typeface="Times New Roman" pitchFamily="18" charset="0"/>
                <a:cs typeface="Times New Roman" pitchFamily="18" charset="0"/>
              </a:rPr>
              <a:t>результатов </a:t>
            </a:r>
            <a:endParaRPr lang="ru-RU" sz="2400" dirty="0">
              <a:solidFill>
                <a:schemeClr val="tx1">
                  <a:lumMod val="95000"/>
                  <a:lumOff val="5000"/>
                </a:schemeClr>
              </a:solidFill>
              <a:latin typeface="Times New Roman" pitchFamily="18" charset="0"/>
              <a:cs typeface="Times New Roman" pitchFamily="18" charset="0"/>
            </a:endParaRPr>
          </a:p>
        </p:txBody>
      </p:sp>
      <p:sp>
        <p:nvSpPr>
          <p:cNvPr id="4" name="Прямоугольник 3"/>
          <p:cNvSpPr/>
          <p:nvPr/>
        </p:nvSpPr>
        <p:spPr>
          <a:xfrm>
            <a:off x="0" y="0"/>
            <a:ext cx="902811" cy="461665"/>
          </a:xfrm>
          <a:prstGeom prst="rect">
            <a:avLst/>
          </a:prstGeom>
        </p:spPr>
        <p:txBody>
          <a:bodyPr wrap="none">
            <a:spAutoFit/>
          </a:bodyPr>
          <a:lstStyle/>
          <a:p>
            <a:r>
              <a:rPr lang="ru-RU" sz="2400" dirty="0" smtClean="0">
                <a:solidFill>
                  <a:srgbClr val="C00000"/>
                </a:solidFill>
                <a:latin typeface="Arial Black" panose="020B0A04020102020204" pitchFamily="34" charset="0"/>
                <a:cs typeface="Times New Roman" panose="02020603050405020304" pitchFamily="18" charset="0"/>
              </a:rPr>
              <a:t>ВПР</a:t>
            </a:r>
            <a:endParaRPr lang="ru-RU" sz="2400" dirty="0"/>
          </a:p>
        </p:txBody>
      </p:sp>
      <p:sp>
        <p:nvSpPr>
          <p:cNvPr id="5" name="Прямоугольник 4"/>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31</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6" name="Picture 2" descr="C:\Users\1\Downloads\gerb.bmp"/>
          <p:cNvPicPr>
            <a:picLocks noChangeAspect="1" noChangeArrowheads="1"/>
          </p:cNvPicPr>
          <p:nvPr/>
        </p:nvPicPr>
        <p:blipFill>
          <a:blip r:embed="rId2" cstate="print"/>
          <a:srcRect/>
          <a:stretch>
            <a:fillRect/>
          </a:stretch>
        </p:blipFill>
        <p:spPr bwMode="auto">
          <a:xfrm>
            <a:off x="10397614" y="0"/>
            <a:ext cx="1794386" cy="1541844"/>
          </a:xfrm>
          <a:prstGeom prst="rect">
            <a:avLst/>
          </a:prstGeom>
          <a:noFill/>
        </p:spPr>
      </p:pic>
    </p:spTree>
  </p:cSld>
  <p:clrMapOvr>
    <a:masterClrMapping/>
  </p:clrMapOvr>
  <p:transition advTm="7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1\Downloads\gerb.bmp"/>
          <p:cNvPicPr>
            <a:picLocks noChangeAspect="1" noChangeArrowheads="1"/>
          </p:cNvPicPr>
          <p:nvPr/>
        </p:nvPicPr>
        <p:blipFill>
          <a:blip r:embed="rId3" cstate="print"/>
          <a:srcRect/>
          <a:stretch>
            <a:fillRect/>
          </a:stretch>
        </p:blipFill>
        <p:spPr bwMode="auto">
          <a:xfrm>
            <a:off x="10397614" y="0"/>
            <a:ext cx="1794386" cy="1541844"/>
          </a:xfrm>
          <a:prstGeom prst="rect">
            <a:avLst/>
          </a:prstGeom>
          <a:noFill/>
        </p:spPr>
      </p:pic>
      <p:graphicFrame>
        <p:nvGraphicFramePr>
          <p:cNvPr id="3" name="Таблица 2">
            <a:extLst>
              <a:ext uri="{FF2B5EF4-FFF2-40B4-BE49-F238E27FC236}">
                <a16:creationId xmlns:a16="http://schemas.microsoft.com/office/drawing/2014/main" xmlns="" id="{26CDE620-56BA-EBD3-3666-D7842B95EDA3}"/>
              </a:ext>
            </a:extLst>
          </p:cNvPr>
          <p:cNvGraphicFramePr>
            <a:graphicFrameLocks noGrp="1"/>
          </p:cNvGraphicFramePr>
          <p:nvPr>
            <p:extLst>
              <p:ext uri="{D42A27DB-BD31-4B8C-83A1-F6EECF244321}">
                <p14:modId xmlns:p14="http://schemas.microsoft.com/office/powerpoint/2010/main" xmlns="" val="983886116"/>
              </p:ext>
            </p:extLst>
          </p:nvPr>
        </p:nvGraphicFramePr>
        <p:xfrm>
          <a:off x="228470" y="830421"/>
          <a:ext cx="10232701" cy="1845864"/>
        </p:xfrm>
        <a:graphic>
          <a:graphicData uri="http://schemas.openxmlformats.org/drawingml/2006/table">
            <a:tbl>
              <a:tblPr/>
              <a:tblGrid>
                <a:gridCol w="379399">
                  <a:extLst>
                    <a:ext uri="{9D8B030D-6E8A-4147-A177-3AD203B41FA5}">
                      <a16:colId xmlns:a16="http://schemas.microsoft.com/office/drawing/2014/main" xmlns="" val="3008904324"/>
                    </a:ext>
                  </a:extLst>
                </a:gridCol>
                <a:gridCol w="2015588">
                  <a:extLst>
                    <a:ext uri="{9D8B030D-6E8A-4147-A177-3AD203B41FA5}">
                      <a16:colId xmlns:a16="http://schemas.microsoft.com/office/drawing/2014/main" xmlns="" val="791796049"/>
                    </a:ext>
                  </a:extLst>
                </a:gridCol>
                <a:gridCol w="1654629">
                  <a:extLst>
                    <a:ext uri="{9D8B030D-6E8A-4147-A177-3AD203B41FA5}">
                      <a16:colId xmlns:a16="http://schemas.microsoft.com/office/drawing/2014/main" xmlns="" val="3109749922"/>
                    </a:ext>
                  </a:extLst>
                </a:gridCol>
                <a:gridCol w="1839685">
                  <a:extLst>
                    <a:ext uri="{9D8B030D-6E8A-4147-A177-3AD203B41FA5}">
                      <a16:colId xmlns:a16="http://schemas.microsoft.com/office/drawing/2014/main" xmlns="" val="4168656335"/>
                    </a:ext>
                  </a:extLst>
                </a:gridCol>
                <a:gridCol w="1556658">
                  <a:extLst>
                    <a:ext uri="{9D8B030D-6E8A-4147-A177-3AD203B41FA5}">
                      <a16:colId xmlns:a16="http://schemas.microsoft.com/office/drawing/2014/main" xmlns="" val="510247468"/>
                    </a:ext>
                  </a:extLst>
                </a:gridCol>
                <a:gridCol w="1349828">
                  <a:extLst>
                    <a:ext uri="{9D8B030D-6E8A-4147-A177-3AD203B41FA5}">
                      <a16:colId xmlns:a16="http://schemas.microsoft.com/office/drawing/2014/main" xmlns="" val="2532556000"/>
                    </a:ext>
                  </a:extLst>
                </a:gridCol>
                <a:gridCol w="1436914">
                  <a:extLst>
                    <a:ext uri="{9D8B030D-6E8A-4147-A177-3AD203B41FA5}">
                      <a16:colId xmlns:a16="http://schemas.microsoft.com/office/drawing/2014/main" xmlns="" val="3032860452"/>
                    </a:ext>
                  </a:extLst>
                </a:gridCol>
              </a:tblGrid>
              <a:tr h="716884">
                <a:tc>
                  <a:txBody>
                    <a:bodyPr/>
                    <a:lstStyle/>
                    <a:p>
                      <a:pPr algn="ctr" fontAlgn="ctr"/>
                      <a:r>
                        <a:rPr lang="ru-RU" sz="1400" b="1" i="0" u="none" strike="noStrike" dirty="0">
                          <a:solidFill>
                            <a:srgbClr val="000000"/>
                          </a:solidFill>
                          <a:effectLst/>
                          <a:latin typeface="Times New Roman" panose="02020603050405020304" pitchFamily="18" charset="0"/>
                        </a:rPr>
                        <a:t>№</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Наименование организаций</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Кол-во учащихся</a:t>
                      </a:r>
                    </a:p>
                    <a:p>
                      <a:pPr algn="ctr" fontAlgn="ctr"/>
                      <a:r>
                        <a:rPr lang="ru-RU" sz="1400" b="1" i="0" u="none" strike="noStrike" dirty="0">
                          <a:solidFill>
                            <a:srgbClr val="000000"/>
                          </a:solidFill>
                          <a:effectLst/>
                          <a:latin typeface="Times New Roman" panose="02020603050405020304" pitchFamily="18" charset="0"/>
                        </a:rPr>
                        <a:t> в ОО</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Школьный этап (чел./предмет)</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err="1">
                          <a:solidFill>
                            <a:srgbClr val="000000"/>
                          </a:solidFill>
                          <a:effectLst/>
                          <a:latin typeface="Times New Roman" panose="02020603050405020304" pitchFamily="18" charset="0"/>
                        </a:rPr>
                        <a:t>Муниципаль-ный</a:t>
                      </a:r>
                      <a:r>
                        <a:rPr lang="ru-RU" sz="1400" b="1" i="0" u="none" strike="noStrike" dirty="0">
                          <a:solidFill>
                            <a:srgbClr val="000000"/>
                          </a:solidFill>
                          <a:effectLst/>
                          <a:latin typeface="Times New Roman" panose="02020603050405020304" pitchFamily="18" charset="0"/>
                        </a:rPr>
                        <a:t> этап (чел./предмет)</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Региональный этап (чел./предмет)</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Times New Roman" panose="02020603050405020304" pitchFamily="18" charset="0"/>
                        </a:rPr>
                        <a:t>Призеры регионального этапа </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996533768"/>
                  </a:ext>
                </a:extLst>
              </a:tr>
              <a:tr h="280645">
                <a:tc>
                  <a:txBody>
                    <a:bodyPr/>
                    <a:lstStyle/>
                    <a:p>
                      <a:pPr algn="ctr" fontAlgn="ctr"/>
                      <a:r>
                        <a:rPr lang="ru-RU" sz="1400" b="1" i="0" u="none" strike="noStrike" dirty="0">
                          <a:solidFill>
                            <a:srgbClr val="000000"/>
                          </a:solidFill>
                          <a:effectLst/>
                          <a:latin typeface="Arial Black" panose="020B0A04020102020204" pitchFamily="34" charset="0"/>
                        </a:rPr>
                        <a:t>1</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400" b="0" i="0" u="none" strike="noStrike" dirty="0" smtClean="0">
                          <a:solidFill>
                            <a:srgbClr val="000000"/>
                          </a:solidFill>
                          <a:effectLst/>
                          <a:latin typeface="Arial Black" panose="020B0A04020102020204" pitchFamily="34" charset="0"/>
                          <a:cs typeface="Arial" panose="020B0604020202020204" pitchFamily="34" charset="0"/>
                        </a:rPr>
                        <a:t> </a:t>
                      </a:r>
                      <a:r>
                        <a:rPr lang="ru-RU" sz="14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2023/2024</a:t>
                      </a:r>
                      <a:endParaRPr lang="ru-RU" sz="1400" b="0" i="0" u="none" strike="noStrike" dirty="0">
                        <a:solidFill>
                          <a:srgbClr val="000000"/>
                        </a:solidFill>
                        <a:effectLst/>
                        <a:latin typeface="Arial Black" panose="020B0A040201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0" i="0" u="none" strike="noStrike" dirty="0" smtClean="0">
                          <a:solidFill>
                            <a:srgbClr val="000000"/>
                          </a:solidFill>
                          <a:effectLst/>
                          <a:latin typeface="Arial Black" panose="020B0A04020102020204" pitchFamily="34" charset="0"/>
                        </a:rPr>
                        <a:t>788</a:t>
                      </a:r>
                      <a:endParaRPr lang="ru-RU" sz="1400" b="0"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1" i="0" u="none" strike="noStrike" dirty="0" smtClean="0">
                          <a:solidFill>
                            <a:srgbClr val="000000"/>
                          </a:solidFill>
                          <a:effectLst/>
                          <a:latin typeface="Arial Black" panose="020B0A04020102020204" pitchFamily="34" charset="0"/>
                        </a:rPr>
                        <a:t>505</a:t>
                      </a:r>
                      <a:endParaRPr lang="ru-RU" sz="1400" b="1"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1" i="0" u="none" strike="noStrike" dirty="0" smtClean="0">
                          <a:solidFill>
                            <a:srgbClr val="000000"/>
                          </a:solidFill>
                          <a:effectLst/>
                          <a:latin typeface="Arial Black" panose="020B0A04020102020204" pitchFamily="34" charset="0"/>
                        </a:rPr>
                        <a:t>16</a:t>
                      </a:r>
                      <a:endParaRPr lang="ru-RU" sz="1400" b="1"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1" i="0" u="none" strike="noStrike" dirty="0">
                          <a:solidFill>
                            <a:srgbClr val="000000"/>
                          </a:solidFill>
                          <a:effectLst/>
                          <a:latin typeface="Arial Black" panose="020B0A0402010202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621282503"/>
                  </a:ext>
                </a:extLst>
              </a:tr>
              <a:tr h="280645">
                <a:tc>
                  <a:txBody>
                    <a:bodyPr/>
                    <a:lstStyle/>
                    <a:p>
                      <a:pPr algn="ctr" fontAlgn="ctr"/>
                      <a:r>
                        <a:rPr lang="ru-RU" sz="1400" b="1" i="0" u="none" strike="noStrike">
                          <a:solidFill>
                            <a:srgbClr val="000000"/>
                          </a:solidFill>
                          <a:effectLst/>
                          <a:latin typeface="Arial Black" panose="020B0A04020102020204" pitchFamily="34" charset="0"/>
                        </a:rPr>
                        <a:t>2</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90000"/>
                        </a:lnSpc>
                        <a:spcBef>
                          <a:spcPts val="0"/>
                        </a:spcBef>
                        <a:spcAft>
                          <a:spcPts val="0"/>
                        </a:spcAft>
                        <a:buClr>
                          <a:prstClr val="black"/>
                        </a:buClr>
                        <a:buSzPts val="1100"/>
                        <a:buFontTx/>
                        <a:buNone/>
                        <a:tabLst/>
                        <a:defRPr/>
                      </a:pPr>
                      <a:r>
                        <a:rPr lang="ru-RU" sz="14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2022/2023</a:t>
                      </a:r>
                      <a:endParaRPr kumimoji="0" lang="ru-RU" sz="14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0" i="0" u="none" strike="noStrike" dirty="0" smtClean="0">
                          <a:solidFill>
                            <a:srgbClr val="000000"/>
                          </a:solidFill>
                          <a:effectLst/>
                          <a:latin typeface="Arial Black" panose="020B0A04020102020204" pitchFamily="34" charset="0"/>
                        </a:rPr>
                        <a:t>770</a:t>
                      </a:r>
                      <a:endParaRPr lang="ru-RU" sz="1400" b="0"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1" i="0" u="none" strike="noStrike" dirty="0" smtClean="0">
                          <a:solidFill>
                            <a:srgbClr val="000000"/>
                          </a:solidFill>
                          <a:effectLst/>
                          <a:latin typeface="Arial Black" panose="020B0A04020102020204" pitchFamily="34" charset="0"/>
                        </a:rPr>
                        <a:t>113</a:t>
                      </a:r>
                      <a:endParaRPr lang="ru-RU" sz="1400" b="1"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1" i="0" u="none" strike="noStrike" dirty="0">
                          <a:solidFill>
                            <a:srgbClr val="000000"/>
                          </a:solidFill>
                          <a:effectLst/>
                          <a:latin typeface="Arial Black" panose="020B0A04020102020204" pitchFamily="34" charset="0"/>
                        </a:rPr>
                        <a:t>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1" i="0" u="none" strike="noStrike" dirty="0">
                          <a:solidFill>
                            <a:srgbClr val="000000"/>
                          </a:solidFill>
                          <a:effectLst/>
                          <a:latin typeface="Arial Black" panose="020B0A0402010202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a:solidFill>
                            <a:srgbClr val="000000"/>
                          </a:solidFill>
                          <a:effectLst/>
                          <a:latin typeface="Arial Black" panose="020B0A040201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429955124"/>
                  </a:ext>
                </a:extLst>
              </a:tr>
              <a:tr h="280645">
                <a:tc>
                  <a:txBody>
                    <a:bodyPr/>
                    <a:lstStyle/>
                    <a:p>
                      <a:pPr algn="ctr" fontAlgn="ctr"/>
                      <a:r>
                        <a:rPr lang="ru-RU" sz="1400" b="1" i="0" u="none" strike="noStrike" dirty="0">
                          <a:solidFill>
                            <a:srgbClr val="000000"/>
                          </a:solidFill>
                          <a:effectLst/>
                          <a:latin typeface="Arial Black" panose="020B0A04020102020204" pitchFamily="34" charset="0"/>
                        </a:rPr>
                        <a:t>3</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90000"/>
                        </a:lnSpc>
                        <a:spcBef>
                          <a:spcPts val="0"/>
                        </a:spcBef>
                        <a:spcAft>
                          <a:spcPts val="0"/>
                        </a:spcAft>
                        <a:buClr>
                          <a:prstClr val="black"/>
                        </a:buClr>
                        <a:buSzPts val="1100"/>
                        <a:buFontTx/>
                        <a:buNone/>
                        <a:tabLst/>
                        <a:defRPr/>
                      </a:pPr>
                      <a:r>
                        <a:rPr lang="ru-RU" sz="1400" b="0" i="0" u="none" strike="noStrike" dirty="0">
                          <a:solidFill>
                            <a:srgbClr val="000000"/>
                          </a:solidFill>
                          <a:effectLst/>
                          <a:latin typeface="Arial Black" panose="020B0A04020102020204" pitchFamily="34" charset="0"/>
                          <a:cs typeface="Arial" panose="020B0604020202020204" pitchFamily="34" charset="0"/>
                        </a:rPr>
                        <a:t> </a:t>
                      </a:r>
                      <a:r>
                        <a:rPr lang="ru-RU" sz="1400" b="0" i="0" u="none" strike="noStrike" dirty="0" smtClean="0">
                          <a:solidFill>
                            <a:srgbClr val="000000"/>
                          </a:solidFill>
                          <a:effectLst/>
                          <a:latin typeface="Arial Black" panose="020B0A04020102020204" pitchFamily="34" charset="0"/>
                          <a:cs typeface="Arial" panose="020B0604020202020204" pitchFamily="34" charset="0"/>
                        </a:rPr>
                        <a:t> </a:t>
                      </a:r>
                      <a:r>
                        <a:rPr lang="ru-RU" sz="14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2021/2022</a:t>
                      </a:r>
                      <a:endParaRPr kumimoji="0" lang="ru-RU" sz="14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0" i="0" u="none" strike="noStrike" dirty="0" smtClean="0">
                          <a:solidFill>
                            <a:srgbClr val="000000"/>
                          </a:solidFill>
                          <a:effectLst/>
                          <a:latin typeface="Arial Black" panose="020B0A04020102020204" pitchFamily="34" charset="0"/>
                        </a:rPr>
                        <a:t>709</a:t>
                      </a:r>
                      <a:endParaRPr lang="ru-RU" sz="1400" b="0"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800" kern="1200" dirty="0" smtClean="0">
                          <a:solidFill>
                            <a:schemeClr val="tx1"/>
                          </a:solidFill>
                          <a:latin typeface="+mn-lt"/>
                          <a:ea typeface="+mn-ea"/>
                          <a:cs typeface="+mn-cs"/>
                        </a:rPr>
                        <a:t>234</a:t>
                      </a:r>
                      <a:endParaRPr lang="ru-RU" sz="1400" b="1"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1" i="0" u="none" strike="noStrike" dirty="0" smtClean="0">
                          <a:solidFill>
                            <a:srgbClr val="000000"/>
                          </a:solidFill>
                          <a:effectLst/>
                          <a:latin typeface="Arial Black" panose="020B0A04020102020204" pitchFamily="34" charset="0"/>
                        </a:rPr>
                        <a:t>105</a:t>
                      </a:r>
                      <a:endParaRPr lang="ru-RU" sz="1400" b="1"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1" i="0" u="none" strike="noStrike" dirty="0" smtClean="0">
                          <a:solidFill>
                            <a:srgbClr val="000000"/>
                          </a:solidFill>
                          <a:effectLst/>
                          <a:latin typeface="Arial Black" panose="020B0A04020102020204" pitchFamily="34" charset="0"/>
                        </a:rPr>
                        <a:t>1</a:t>
                      </a:r>
                      <a:endParaRPr lang="ru-RU" sz="1400" b="1"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smtClean="0">
                          <a:solidFill>
                            <a:srgbClr val="000000"/>
                          </a:solidFill>
                          <a:effectLst/>
                          <a:latin typeface="Arial Black" panose="020B0A04020102020204" pitchFamily="34" charset="0"/>
                        </a:rPr>
                        <a:t>1</a:t>
                      </a:r>
                      <a:endParaRPr lang="ru-RU" sz="1400" b="1"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966137429"/>
                  </a:ext>
                </a:extLst>
              </a:tr>
              <a:tr h="280645">
                <a:tc>
                  <a:txBody>
                    <a:bodyPr/>
                    <a:lstStyle/>
                    <a:p>
                      <a:pPr algn="ctr" fontAlgn="ctr"/>
                      <a:r>
                        <a:rPr lang="ru-RU" sz="1400" b="1" i="0" u="none" strike="noStrike">
                          <a:solidFill>
                            <a:srgbClr val="000000"/>
                          </a:solidFill>
                          <a:effectLst/>
                          <a:latin typeface="Arial Black" panose="020B0A04020102020204" pitchFamily="34" charset="0"/>
                        </a:rPr>
                        <a:t>4</a:t>
                      </a:r>
                    </a:p>
                  </a:txBody>
                  <a:tcPr marL="7121" marR="7121" marT="712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400" b="0" i="0" u="none" strike="noStrike" dirty="0" smtClean="0">
                          <a:solidFill>
                            <a:srgbClr val="000000"/>
                          </a:solidFill>
                          <a:effectLst/>
                          <a:latin typeface="Arial Black" panose="020B0A04020102020204" pitchFamily="34" charset="0"/>
                          <a:cs typeface="Arial" panose="020B0604020202020204" pitchFamily="34" charset="0"/>
                        </a:rPr>
                        <a:t> </a:t>
                      </a:r>
                      <a:r>
                        <a:rPr lang="ru-RU" sz="14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2020/2021</a:t>
                      </a:r>
                      <a:endParaRPr lang="ru-RU" sz="1400" b="0" i="0" u="none" strike="noStrike" dirty="0">
                        <a:solidFill>
                          <a:srgbClr val="000000"/>
                        </a:solidFill>
                        <a:effectLst/>
                        <a:latin typeface="Arial Black" panose="020B0A04020102020204" pitchFamily="34" charset="0"/>
                        <a:cs typeface="Arial" panose="020B06040202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0" i="0" u="none" strike="noStrike" dirty="0" smtClean="0">
                          <a:solidFill>
                            <a:srgbClr val="000000"/>
                          </a:solidFill>
                          <a:effectLst/>
                          <a:latin typeface="Arial Black" panose="020B0A04020102020204" pitchFamily="34" charset="0"/>
                        </a:rPr>
                        <a:t>697</a:t>
                      </a:r>
                      <a:endParaRPr lang="ru-RU" sz="1400" b="0"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800" kern="1200" dirty="0" smtClean="0">
                          <a:solidFill>
                            <a:schemeClr val="tx1"/>
                          </a:solidFill>
                          <a:latin typeface="+mn-lt"/>
                          <a:ea typeface="+mn-ea"/>
                          <a:cs typeface="+mn-cs"/>
                        </a:rPr>
                        <a:t>174</a:t>
                      </a:r>
                      <a:endParaRPr lang="ru-RU" sz="1400" b="1"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1" i="0" u="none" strike="noStrike" dirty="0" smtClean="0">
                          <a:solidFill>
                            <a:srgbClr val="000000"/>
                          </a:solidFill>
                          <a:effectLst/>
                          <a:latin typeface="Arial Black" panose="020B0A04020102020204" pitchFamily="34" charset="0"/>
                        </a:rPr>
                        <a:t>95</a:t>
                      </a:r>
                      <a:endParaRPr lang="ru-RU" sz="1400" b="1"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400" b="1" i="0" u="none" strike="noStrike" dirty="0" smtClean="0">
                          <a:solidFill>
                            <a:srgbClr val="000000"/>
                          </a:solidFill>
                          <a:effectLst/>
                          <a:latin typeface="Arial Black" panose="020B0A04020102020204" pitchFamily="34" charset="0"/>
                        </a:rPr>
                        <a:t>1</a:t>
                      </a:r>
                      <a:endParaRPr lang="ru-RU" sz="1400" b="1" i="0" u="none" strike="noStrike" dirty="0">
                        <a:solidFill>
                          <a:srgbClr val="000000"/>
                        </a:solidFill>
                        <a:effectLst/>
                        <a:latin typeface="Arial Black" panose="020B0A0402010202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400" b="1" i="0" u="none" strike="noStrike" dirty="0" smtClean="0">
                          <a:solidFill>
                            <a:srgbClr val="000000"/>
                          </a:solidFill>
                          <a:effectLst/>
                          <a:latin typeface="Arial Black" panose="020B0A04020102020204" pitchFamily="34" charset="0"/>
                        </a:rPr>
                        <a:t>1</a:t>
                      </a:r>
                      <a:endParaRPr lang="ru-RU" sz="1400" b="1" i="0" u="none" strike="noStrike" dirty="0">
                        <a:solidFill>
                          <a:srgbClr val="000000"/>
                        </a:solidFill>
                        <a:effectLst/>
                        <a:latin typeface="Arial Black" panose="020B0A040201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65741785"/>
                  </a:ext>
                </a:extLst>
              </a:tr>
            </a:tbl>
          </a:graphicData>
        </a:graphic>
      </p:graphicFrame>
      <p:sp>
        <p:nvSpPr>
          <p:cNvPr id="5" name="Прямоугольник 4">
            <a:extLst>
              <a:ext uri="{FF2B5EF4-FFF2-40B4-BE49-F238E27FC236}">
                <a16:creationId xmlns:a16="http://schemas.microsoft.com/office/drawing/2014/main" xmlns="" id="{AEE8430A-E411-412C-AB23-4DF2E3E6FCCF}"/>
              </a:ext>
            </a:extLst>
          </p:cNvPr>
          <p:cNvSpPr/>
          <p:nvPr/>
        </p:nvSpPr>
        <p:spPr>
          <a:xfrm>
            <a:off x="79898" y="274716"/>
            <a:ext cx="9630001" cy="337082"/>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90000"/>
              </a:lnSpc>
              <a:spcBef>
                <a:spcPts val="0"/>
              </a:spcBef>
              <a:spcAft>
                <a:spcPts val="0"/>
              </a:spcAft>
              <a:buClr>
                <a:prstClr val="black"/>
              </a:buClr>
              <a:buSzPts val="1100"/>
              <a:buFontTx/>
              <a:buNone/>
              <a:tabLst/>
              <a:defRPr/>
            </a:pPr>
            <a:r>
              <a:rPr lang="ru-RU" sz="3600" b="1" dirty="0" err="1">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rPr>
              <a:t>ВсОШ</a:t>
            </a:r>
            <a:r>
              <a:rPr lang="ru-RU" sz="3600" b="1" dirty="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3600" b="1" dirty="0" smtClean="0">
                <a:solidFill>
                  <a:schemeClr val="tx1">
                    <a:lumMod val="95000"/>
                    <a:lumOff val="5000"/>
                  </a:schemeClr>
                </a:solidFill>
                <a:latin typeface="Times New Roman" panose="02020603050405020304" pitchFamily="18" charset="0"/>
                <a:ea typeface="Times New Roman" panose="02020603050405020304" pitchFamily="18" charset="0"/>
                <a:cs typeface="Times New Roman" panose="02020603050405020304" pitchFamily="18" charset="0"/>
              </a:rPr>
              <a:t> за 2020-2023г.г.</a:t>
            </a:r>
            <a:endParaRPr kumimoji="0" lang="ru-RU" sz="3600" b="1"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 name="Прямоугольник 1">
            <a:extLst>
              <a:ext uri="{FF2B5EF4-FFF2-40B4-BE49-F238E27FC236}">
                <a16:creationId xmlns:a16="http://schemas.microsoft.com/office/drawing/2014/main" xmlns="" id="{1C256C55-C65D-81B0-511C-AC561C2CA487}"/>
              </a:ext>
            </a:extLst>
          </p:cNvPr>
          <p:cNvSpPr/>
          <p:nvPr/>
        </p:nvSpPr>
        <p:spPr>
          <a:xfrm>
            <a:off x="11398003" y="6381751"/>
            <a:ext cx="527297" cy="476250"/>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32</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6145" name="Rectangle 1"/>
          <p:cNvSpPr>
            <a:spLocks noChangeArrowheads="1"/>
          </p:cNvSpPr>
          <p:nvPr/>
        </p:nvSpPr>
        <p:spPr bwMode="auto">
          <a:xfrm>
            <a:off x="274020" y="2786743"/>
            <a:ext cx="11351923" cy="37548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Результаты ВСОШ, конкурсов:</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-2018-2019 </a:t>
            </a:r>
            <a:r>
              <a:rPr kumimoji="0" lang="ru-RU" sz="1400" b="1" i="0" u="sng"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уч.год</a:t>
            </a:r>
            <a:r>
              <a:rPr kumimoji="0" lang="ru-RU" sz="1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14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Во всероссийской олимпиаде школьников по экономике, учащийся 10 класса  </a:t>
            </a:r>
            <a:r>
              <a:rPr kumimoji="0" lang="ru-RU"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Зубаиров</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Магомед </a:t>
            </a:r>
            <a:r>
              <a:rPr kumimoji="0" lang="ru-RU"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Магомедрасулович</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стал победителем республиканского этапа.</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 республиканском этапе конкурса исследовательской работы «Права человека глазами ребёнка», </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учащийся</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5 класса Максимов Владислав Владимирович занял 3 место.</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 республиканском этапе конкурса «Безопасное колесо» (4 ученика) Шахова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Кисханум</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-6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кл</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Алиева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Мадина</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- 6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кл</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Закарьяев</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Арсен</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- 5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кл</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Исмаилова</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Зарина-7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кл</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заняли 3 место</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 республиканском этапе военно-патриотического конкурса «А ну-ка парни»-2 место</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-2019-2020 </a:t>
            </a:r>
            <a:r>
              <a:rPr kumimoji="0" lang="ru-RU" sz="1400" b="1" i="0" u="sng"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уч.год</a:t>
            </a:r>
            <a:r>
              <a:rPr kumimoji="0" lang="ru-RU" sz="1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14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Учащийся 11 класса  </a:t>
            </a:r>
            <a:r>
              <a:rPr kumimoji="0" lang="ru-RU"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Зубаиров</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Магомед стал победителем регионального этапа олимпиады по экономике.</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Учащиеся 9 класса Махтаев </a:t>
            </a:r>
            <a:r>
              <a:rPr kumimoji="0" lang="ru-RU"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Арсен</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и Магомедов Абдул стали призёрами регионального этапа по экономике. </a:t>
            </a:r>
          </a:p>
          <a:p>
            <a:pPr lvl="0" indent="228600" algn="just" eaLnBrk="0" fontAlgn="base" hangingPunct="0">
              <a:spcBef>
                <a:spcPct val="0"/>
              </a:spcBef>
              <a:spcAft>
                <a:spcPct val="0"/>
              </a:spcAft>
            </a:pPr>
            <a:r>
              <a:rPr lang="ru-RU" sz="1400" dirty="0" smtClean="0">
                <a:latin typeface="Times New Roman" pitchFamily="18" charset="0"/>
                <a:cs typeface="Times New Roman" pitchFamily="18" charset="0"/>
              </a:rPr>
              <a:t>Данные учащиеся попали в десятку </a:t>
            </a:r>
            <a:r>
              <a:rPr lang="ru-RU" sz="1400" dirty="0" smtClean="0">
                <a:latin typeface="Times New Roman" pitchFamily="18" charset="0"/>
                <a:ea typeface="Times New Roman" pitchFamily="18" charset="0"/>
                <a:cs typeface="Times New Roman" pitchFamily="18" charset="0"/>
              </a:rPr>
              <a:t>регионального этапа ВСОШ по русскому языку, по праву, по обществознанию.</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-2020-2021 </a:t>
            </a:r>
            <a:r>
              <a:rPr kumimoji="0" lang="ru-RU" sz="1400" b="1" i="0" u="sng"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уч.год</a:t>
            </a:r>
            <a:r>
              <a:rPr kumimoji="0" lang="ru-RU" sz="1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14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Учащийся 10 класса  Махтаев </a:t>
            </a:r>
            <a:r>
              <a:rPr kumimoji="0" lang="ru-RU"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Арсен</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стал призёром регионального этапа олимпиады по экономике.</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-2021-2022 </a:t>
            </a:r>
            <a:r>
              <a:rPr kumimoji="0" lang="ru-RU" sz="1400" b="1" i="0" u="sng"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уч.год</a:t>
            </a:r>
            <a:r>
              <a:rPr kumimoji="0" lang="ru-RU" sz="1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14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Учащийся 11 класса  Махтаев </a:t>
            </a:r>
            <a:r>
              <a:rPr kumimoji="0" lang="ru-RU" sz="1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Арсен</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стал призёром регионального этапа олимпиады по экономике.</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8" name="Прямоугольник 7"/>
          <p:cNvSpPr/>
          <p:nvPr/>
        </p:nvSpPr>
        <p:spPr>
          <a:xfrm>
            <a:off x="0" y="0"/>
            <a:ext cx="1260281" cy="461665"/>
          </a:xfrm>
          <a:prstGeom prst="rect">
            <a:avLst/>
          </a:prstGeom>
        </p:spPr>
        <p:txBody>
          <a:bodyPr wrap="none">
            <a:spAutoFit/>
          </a:bodyPr>
          <a:lstStyle/>
          <a:p>
            <a:r>
              <a:rPr lang="ru-RU" sz="2400" dirty="0" smtClean="0">
                <a:solidFill>
                  <a:srgbClr val="C00000"/>
                </a:solidFill>
                <a:latin typeface="Arial Black" panose="020B0A04020102020204" pitchFamily="34" charset="0"/>
                <a:cs typeface="Times New Roman" panose="02020603050405020304" pitchFamily="18" charset="0"/>
              </a:rPr>
              <a:t>ВСОШ</a:t>
            </a:r>
            <a:endParaRPr lang="ru-RU" sz="2400" dirty="0"/>
          </a:p>
        </p:txBody>
      </p:sp>
    </p:spTree>
    <p:extLst>
      <p:ext uri="{BB962C8B-B14F-4D97-AF65-F5344CB8AC3E}">
        <p14:creationId xmlns:p14="http://schemas.microsoft.com/office/powerpoint/2010/main" xmlns="" val="1211350554"/>
      </p:ext>
    </p:extLst>
  </p:cSld>
  <p:clrMapOvr>
    <a:masterClrMapping/>
  </p:clrMapOvr>
  <p:transition advTm="700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159745" y="3804665"/>
            <a:ext cx="2032635" cy="3053715"/>
          </a:xfrm>
          <a:custGeom>
            <a:avLst/>
            <a:gdLst/>
            <a:ahLst/>
            <a:cxnLst/>
            <a:rect l="l" t="t" r="r" b="b"/>
            <a:pathLst>
              <a:path w="2032634" h="3053715">
                <a:moveTo>
                  <a:pt x="0" y="1538477"/>
                </a:moveTo>
                <a:lnTo>
                  <a:pt x="1538477" y="0"/>
                </a:lnTo>
                <a:lnTo>
                  <a:pt x="2032253" y="493775"/>
                </a:lnTo>
              </a:path>
              <a:path w="2032634" h="3053715">
                <a:moveTo>
                  <a:pt x="2032253" y="2583179"/>
                </a:moveTo>
                <a:lnTo>
                  <a:pt x="1562102" y="3053331"/>
                </a:lnTo>
              </a:path>
              <a:path w="2032634" h="3053715">
                <a:moveTo>
                  <a:pt x="1514853" y="3053331"/>
                </a:moveTo>
                <a:lnTo>
                  <a:pt x="0" y="1538477"/>
                </a:lnTo>
              </a:path>
            </a:pathLst>
          </a:custGeom>
          <a:ln w="38100">
            <a:solidFill>
              <a:srgbClr val="FFFFFF"/>
            </a:solidFill>
            <a:prstDash val="dash"/>
          </a:ln>
        </p:spPr>
        <p:txBody>
          <a:bodyPr wrap="square" lIns="0" tIns="0" rIns="0" bIns="0" rtlCol="0"/>
          <a:lstStyle/>
          <a:p>
            <a:endParaRPr/>
          </a:p>
        </p:txBody>
      </p:sp>
      <p:sp>
        <p:nvSpPr>
          <p:cNvPr id="9" name="Заголовок 3">
            <a:extLst>
              <a:ext uri="{FF2B5EF4-FFF2-40B4-BE49-F238E27FC236}">
                <a16:creationId xmlns:a16="http://schemas.microsoft.com/office/drawing/2014/main" xmlns="" id="{01F2AAA4-D95E-45D9-B4B2-EB88C6B521CC}"/>
              </a:ext>
            </a:extLst>
          </p:cNvPr>
          <p:cNvSpPr txBox="1">
            <a:spLocks/>
          </p:cNvSpPr>
          <p:nvPr/>
        </p:nvSpPr>
        <p:spPr>
          <a:xfrm>
            <a:off x="0" y="0"/>
            <a:ext cx="12192000" cy="1200043"/>
          </a:xfrm>
          <a:prstGeom prst="rect">
            <a:avLst/>
          </a:prstGeom>
          <a:solidFill>
            <a:srgbClr val="0D9244"/>
          </a:solidFill>
          <a:ln>
            <a:noFill/>
          </a:ln>
        </p:spPr>
        <p:style>
          <a:lnRef idx="1">
            <a:schemeClr val="accent6"/>
          </a:lnRef>
          <a:fillRef idx="2">
            <a:schemeClr val="accent6"/>
          </a:fillRef>
          <a:effectRef idx="1">
            <a:schemeClr val="accent6"/>
          </a:effectRef>
          <a:fontRef idx="minor">
            <a:schemeClr val="dk1"/>
          </a:fontRef>
        </p:style>
        <p:txBody>
          <a:bodyPr>
            <a:normAutofit fontScale="97500"/>
          </a:bodyPr>
          <a:lstStyle>
            <a:lvl1pPr>
              <a:defRPr>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ru-RU" sz="2800" b="1" dirty="0">
                <a:solidFill>
                  <a:schemeClr val="bg1"/>
                </a:solidFill>
                <a:latin typeface="Times New Roman" panose="02020603050405020304" pitchFamily="18" charset="0"/>
                <a:cs typeface="Times New Roman" panose="02020603050405020304" pitchFamily="18" charset="0"/>
              </a:rPr>
              <a:t>Результативность </a:t>
            </a:r>
          </a:p>
          <a:p>
            <a:pPr algn="ctr"/>
            <a:r>
              <a:rPr lang="ru-RU" sz="2800" b="1" dirty="0" smtClean="0">
                <a:solidFill>
                  <a:schemeClr val="bg1"/>
                </a:solidFill>
                <a:latin typeface="Times New Roman" panose="02020603050405020304" pitchFamily="18" charset="0"/>
                <a:cs typeface="Times New Roman" panose="02020603050405020304" pitchFamily="18" charset="0"/>
              </a:rPr>
              <a:t>олимпиад </a:t>
            </a:r>
            <a:endParaRPr lang="ru-RU" sz="2800" b="1" dirty="0">
              <a:solidFill>
                <a:schemeClr val="bg1"/>
              </a:solidFill>
              <a:latin typeface="Times New Roman" panose="02020603050405020304" pitchFamily="18" charset="0"/>
              <a:cs typeface="Times New Roman" panose="02020603050405020304" pitchFamily="18" charset="0"/>
            </a:endParaRPr>
          </a:p>
        </p:txBody>
      </p:sp>
      <p:sp>
        <p:nvSpPr>
          <p:cNvPr id="4" name="Блок-схема: документ 3">
            <a:extLst>
              <a:ext uri="{FF2B5EF4-FFF2-40B4-BE49-F238E27FC236}">
                <a16:creationId xmlns:a16="http://schemas.microsoft.com/office/drawing/2014/main" xmlns="" id="{3F5A3DAC-15E2-46AE-9EDE-D99152AF83B6}"/>
              </a:ext>
            </a:extLst>
          </p:cNvPr>
          <p:cNvSpPr/>
          <p:nvPr/>
        </p:nvSpPr>
        <p:spPr>
          <a:xfrm>
            <a:off x="1" y="1828800"/>
            <a:ext cx="10058400" cy="4419600"/>
          </a:xfrm>
          <a:prstGeom prst="flowChartDocument">
            <a:avLst/>
          </a:prstGeom>
          <a:solidFill>
            <a:srgbClr val="841D80"/>
          </a:solidFill>
          <a:ln>
            <a:solidFill>
              <a:srgbClr val="841D8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
        <p:nvSpPr>
          <p:cNvPr id="10" name="Стрелка: пятиугольник 5">
            <a:extLst>
              <a:ext uri="{FF2B5EF4-FFF2-40B4-BE49-F238E27FC236}">
                <a16:creationId xmlns:a16="http://schemas.microsoft.com/office/drawing/2014/main" xmlns="" id="{D1DE6B27-91B1-4923-B1FD-404BDE49625E}"/>
              </a:ext>
            </a:extLst>
          </p:cNvPr>
          <p:cNvSpPr/>
          <p:nvPr/>
        </p:nvSpPr>
        <p:spPr>
          <a:xfrm>
            <a:off x="257629" y="1994824"/>
            <a:ext cx="4960747" cy="840259"/>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cap="all" dirty="0">
                <a:latin typeface="Segoe UI Black" panose="020B0A02040204020203" pitchFamily="34" charset="0"/>
                <a:ea typeface="Segoe UI Black" panose="020B0A02040204020203" pitchFamily="34" charset="0"/>
              </a:rPr>
              <a:t>Муниципальный </a:t>
            </a:r>
            <a:r>
              <a:rPr lang="ru-RU" sz="2000" cap="all" dirty="0" smtClean="0">
                <a:latin typeface="Segoe UI Black" panose="020B0A02040204020203" pitchFamily="34" charset="0"/>
                <a:ea typeface="Segoe UI Black" panose="020B0A02040204020203" pitchFamily="34" charset="0"/>
              </a:rPr>
              <a:t>этап ВСОШ</a:t>
            </a:r>
            <a:endParaRPr lang="ru-RU" sz="3600" cap="all" dirty="0">
              <a:latin typeface="Segoe UI Black" panose="020B0A02040204020203" pitchFamily="34" charset="0"/>
              <a:ea typeface="Segoe UI Black" panose="020B0A02040204020203" pitchFamily="34" charset="0"/>
            </a:endParaRPr>
          </a:p>
        </p:txBody>
      </p:sp>
      <p:sp>
        <p:nvSpPr>
          <p:cNvPr id="11" name="Облачко с текстом: прямоугольное 9">
            <a:extLst>
              <a:ext uri="{FF2B5EF4-FFF2-40B4-BE49-F238E27FC236}">
                <a16:creationId xmlns:a16="http://schemas.microsoft.com/office/drawing/2014/main" xmlns="" id="{76A92CA3-2CBC-42A1-B48A-1A3D8B52F560}"/>
              </a:ext>
            </a:extLst>
          </p:cNvPr>
          <p:cNvSpPr/>
          <p:nvPr/>
        </p:nvSpPr>
        <p:spPr>
          <a:xfrm>
            <a:off x="5364212" y="1828800"/>
            <a:ext cx="3660046" cy="1172305"/>
          </a:xfrm>
          <a:prstGeom prst="wedgeRectCallout">
            <a:avLst>
              <a:gd name="adj1" fmla="val -56443"/>
              <a:gd name="adj2" fmla="val 6284"/>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285750" indent="-285750">
              <a:buFont typeface="Wingdings" panose="05000000000000000000" pitchFamily="2" charset="2"/>
              <a:buChar char="ü"/>
            </a:pPr>
            <a:r>
              <a:rPr lang="ru-RU" sz="2000" b="1" dirty="0">
                <a:solidFill>
                  <a:schemeClr val="tx1"/>
                </a:solidFill>
              </a:rPr>
              <a:t>Участники – </a:t>
            </a:r>
            <a:r>
              <a:rPr lang="ru-RU" sz="2000" b="1" dirty="0" smtClean="0">
                <a:solidFill>
                  <a:schemeClr val="tx1"/>
                </a:solidFill>
              </a:rPr>
              <a:t>505</a:t>
            </a:r>
            <a:endParaRPr lang="ru-RU" sz="2000" b="1" dirty="0">
              <a:solidFill>
                <a:schemeClr val="tx1"/>
              </a:solidFill>
            </a:endParaRPr>
          </a:p>
          <a:p>
            <a:pPr marL="285750" indent="-285750">
              <a:buFont typeface="Wingdings" panose="05000000000000000000" pitchFamily="2" charset="2"/>
              <a:buChar char="ü"/>
            </a:pPr>
            <a:r>
              <a:rPr lang="ru-RU" sz="2000" b="1" dirty="0">
                <a:solidFill>
                  <a:schemeClr val="tx1"/>
                </a:solidFill>
              </a:rPr>
              <a:t>Призеры и победители </a:t>
            </a:r>
            <a:r>
              <a:rPr lang="ru-RU" sz="2000" b="1" dirty="0" smtClean="0">
                <a:solidFill>
                  <a:schemeClr val="tx1"/>
                </a:solidFill>
              </a:rPr>
              <a:t>– 12</a:t>
            </a:r>
            <a:endParaRPr lang="ru-RU" sz="2000" b="1" dirty="0">
              <a:solidFill>
                <a:schemeClr val="tx1"/>
              </a:solidFill>
            </a:endParaRPr>
          </a:p>
        </p:txBody>
      </p:sp>
      <p:pic>
        <p:nvPicPr>
          <p:cNvPr id="14" name="Picture 2" descr="C:\Users\1\Downloads\gerb.bmp"/>
          <p:cNvPicPr>
            <a:picLocks noChangeAspect="1" noChangeArrowheads="1"/>
          </p:cNvPicPr>
          <p:nvPr/>
        </p:nvPicPr>
        <p:blipFill>
          <a:blip r:embed="rId2" cstate="print"/>
          <a:srcRect/>
          <a:stretch>
            <a:fillRect/>
          </a:stretch>
        </p:blipFill>
        <p:spPr bwMode="auto">
          <a:xfrm>
            <a:off x="10397613" y="1"/>
            <a:ext cx="1794386" cy="1541844"/>
          </a:xfrm>
          <a:prstGeom prst="rect">
            <a:avLst/>
          </a:prstGeom>
          <a:noFill/>
        </p:spPr>
      </p:pic>
      <p:pic>
        <p:nvPicPr>
          <p:cNvPr id="15" name="Picture 2"/>
          <p:cNvPicPr>
            <a:picLocks noChangeAspect="1" noChangeArrowheads="1"/>
          </p:cNvPicPr>
          <p:nvPr/>
        </p:nvPicPr>
        <p:blipFill>
          <a:blip r:embed="rId3"/>
          <a:srcRect l="3630" t="12774" r="3376" b="11464"/>
          <a:stretch>
            <a:fillRect/>
          </a:stretch>
        </p:blipFill>
        <p:spPr bwMode="auto">
          <a:xfrm>
            <a:off x="0" y="1939290"/>
            <a:ext cx="8610600" cy="4918710"/>
          </a:xfrm>
          <a:prstGeom prst="rect">
            <a:avLst/>
          </a:prstGeom>
          <a:noFill/>
          <a:ln w="76200">
            <a:solidFill>
              <a:srgbClr val="0070C0"/>
            </a:solidFill>
            <a:miter lim="800000"/>
            <a:headEnd/>
            <a:tailEnd/>
          </a:ln>
          <a:effectLst/>
        </p:spPr>
      </p:pic>
      <p:pic>
        <p:nvPicPr>
          <p:cNvPr id="12" name="Picture 2" descr="E:\фото для З.О\-5382230807080456257_121.jpg"/>
          <p:cNvPicPr>
            <a:picLocks noChangeAspect="1" noChangeArrowheads="1"/>
          </p:cNvPicPr>
          <p:nvPr/>
        </p:nvPicPr>
        <p:blipFill>
          <a:blip r:embed="rId4"/>
          <a:srcRect l="39383" r="3975"/>
          <a:stretch>
            <a:fillRect/>
          </a:stretch>
        </p:blipFill>
        <p:spPr bwMode="auto">
          <a:xfrm>
            <a:off x="8705850" y="1866900"/>
            <a:ext cx="3486150" cy="4991100"/>
          </a:xfrm>
          <a:prstGeom prst="rect">
            <a:avLst/>
          </a:prstGeom>
          <a:noFill/>
          <a:ln w="57150">
            <a:solidFill>
              <a:schemeClr val="accent1"/>
            </a:solidFill>
          </a:ln>
        </p:spPr>
      </p:pic>
      <p:sp>
        <p:nvSpPr>
          <p:cNvPr id="13" name="Прямоугольник 12"/>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33</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16" name="Прямоугольник 15"/>
          <p:cNvSpPr/>
          <p:nvPr/>
        </p:nvSpPr>
        <p:spPr>
          <a:xfrm>
            <a:off x="0" y="0"/>
            <a:ext cx="1260281" cy="461665"/>
          </a:xfrm>
          <a:prstGeom prst="rect">
            <a:avLst/>
          </a:prstGeom>
        </p:spPr>
        <p:txBody>
          <a:bodyPr wrap="none">
            <a:spAutoFit/>
          </a:bodyPr>
          <a:lstStyle/>
          <a:p>
            <a:r>
              <a:rPr lang="ru-RU" sz="2400" dirty="0" smtClean="0">
                <a:solidFill>
                  <a:schemeClr val="bg1"/>
                </a:solidFill>
                <a:latin typeface="Arial Black" panose="020B0A04020102020204" pitchFamily="34" charset="0"/>
                <a:cs typeface="Times New Roman" panose="02020603050405020304" pitchFamily="18" charset="0"/>
              </a:rPr>
              <a:t>ВСОШ</a:t>
            </a:r>
            <a:endParaRPr lang="ru-RU" sz="2400" dirty="0">
              <a:solidFill>
                <a:schemeClr val="bg1"/>
              </a:solidFill>
            </a:endParaRPr>
          </a:p>
        </p:txBody>
      </p:sp>
    </p:spTree>
    <p:extLst>
      <p:ext uri="{BB962C8B-B14F-4D97-AF65-F5344CB8AC3E}">
        <p14:creationId xmlns:p14="http://schemas.microsoft.com/office/powerpoint/2010/main" xmlns="" val="316708710"/>
      </p:ext>
    </p:extLst>
  </p:cSld>
  <p:clrMapOvr>
    <a:masterClrMapping/>
  </p:clrMapOvr>
  <p:transition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415925"/>
          </a:xfrm>
        </p:spPr>
        <p:txBody>
          <a:bodyPr>
            <a:noAutofit/>
          </a:bodyPr>
          <a:lstStyle/>
          <a:p>
            <a:pPr lvl="0" algn="ctr"/>
            <a:r>
              <a:rPr lang="ru-RU" sz="2400" b="1" dirty="0" err="1"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ВсОШ</a:t>
            </a:r>
            <a:r>
              <a:rPr lang="ru-RU" sz="24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за 2023 -2024уч.г.</a:t>
            </a:r>
            <a:br>
              <a:rPr lang="ru-RU" sz="24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br>
            <a:endParaRPr lang="ru-RU" sz="2400" dirty="0"/>
          </a:p>
        </p:txBody>
      </p:sp>
      <p:sp>
        <p:nvSpPr>
          <p:cNvPr id="3" name="Содержимое 2"/>
          <p:cNvSpPr>
            <a:spLocks noGrp="1"/>
          </p:cNvSpPr>
          <p:nvPr>
            <p:ph idx="1"/>
          </p:nvPr>
        </p:nvSpPr>
        <p:spPr>
          <a:xfrm>
            <a:off x="838200" y="5772149"/>
            <a:ext cx="10515600" cy="404813"/>
          </a:xfrm>
        </p:spPr>
        <p:txBody>
          <a:bodyPr>
            <a:normAutofit fontScale="92500" lnSpcReduction="20000"/>
          </a:bodyPr>
          <a:lstStyle/>
          <a:p>
            <a:endParaRPr lang="ru-RU" dirty="0"/>
          </a:p>
        </p:txBody>
      </p:sp>
      <p:sp>
        <p:nvSpPr>
          <p:cNvPr id="4" name="Прямоугольник 3"/>
          <p:cNvSpPr/>
          <p:nvPr/>
        </p:nvSpPr>
        <p:spPr>
          <a:xfrm>
            <a:off x="0" y="0"/>
            <a:ext cx="1260281" cy="461665"/>
          </a:xfrm>
          <a:prstGeom prst="rect">
            <a:avLst/>
          </a:prstGeom>
        </p:spPr>
        <p:txBody>
          <a:bodyPr wrap="none">
            <a:spAutoFit/>
          </a:bodyPr>
          <a:lstStyle/>
          <a:p>
            <a:r>
              <a:rPr lang="ru-RU" sz="2400" dirty="0" smtClean="0">
                <a:solidFill>
                  <a:srgbClr val="C00000"/>
                </a:solidFill>
                <a:latin typeface="Arial Black" panose="020B0A04020102020204" pitchFamily="34" charset="0"/>
                <a:cs typeface="Times New Roman" panose="02020603050405020304" pitchFamily="18" charset="0"/>
              </a:rPr>
              <a:t>ВСОШ</a:t>
            </a:r>
            <a:endParaRPr lang="ru-RU" sz="2400" dirty="0"/>
          </a:p>
        </p:txBody>
      </p:sp>
      <p:graphicFrame>
        <p:nvGraphicFramePr>
          <p:cNvPr id="6" name="Таблица 5"/>
          <p:cNvGraphicFramePr>
            <a:graphicFrameLocks noGrp="1"/>
          </p:cNvGraphicFramePr>
          <p:nvPr/>
        </p:nvGraphicFramePr>
        <p:xfrm>
          <a:off x="1276348" y="923396"/>
          <a:ext cx="3886204" cy="3019956"/>
        </p:xfrm>
        <a:graphic>
          <a:graphicData uri="http://schemas.openxmlformats.org/drawingml/2006/table">
            <a:tbl>
              <a:tblPr/>
              <a:tblGrid>
                <a:gridCol w="971551"/>
                <a:gridCol w="971551"/>
                <a:gridCol w="971551"/>
                <a:gridCol w="971551"/>
              </a:tblGrid>
              <a:tr h="433807">
                <a:tc>
                  <a:txBody>
                    <a:bodyPr/>
                    <a:lstStyle/>
                    <a:p>
                      <a:pPr algn="ctr" fontAlgn="ctr"/>
                      <a:r>
                        <a:rPr lang="ru-RU" sz="1100" b="1" i="0" u="none" strike="noStrike">
                          <a:solidFill>
                            <a:srgbClr val="000000"/>
                          </a:solidFill>
                          <a:latin typeface="Times New Roman"/>
                        </a:rPr>
                        <a:t>Предмет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100" b="0" i="0" u="none" strike="noStrike">
                          <a:solidFill>
                            <a:srgbClr val="000000"/>
                          </a:solidFill>
                          <a:latin typeface="Times New Roman"/>
                        </a:rPr>
                        <a:t>Призеры</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100" b="0" i="0" u="none" strike="noStrike">
                          <a:solidFill>
                            <a:srgbClr val="000000"/>
                          </a:solidFill>
                          <a:latin typeface="Times New Roman"/>
                        </a:rPr>
                        <a:t>Победители</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200" b="0" i="0" u="none" strike="noStrike">
                          <a:solidFill>
                            <a:srgbClr val="000000"/>
                          </a:solidFill>
                          <a:latin typeface="Times New Roman"/>
                        </a:rPr>
                        <a:t>Итого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5685">
                <a:tc>
                  <a:txBody>
                    <a:bodyPr/>
                    <a:lstStyle/>
                    <a:p>
                      <a:pPr algn="ctr" fontAlgn="b"/>
                      <a:r>
                        <a:rPr lang="ru-RU" sz="1000" b="0" i="0" u="none" strike="noStrike">
                          <a:solidFill>
                            <a:srgbClr val="000000"/>
                          </a:solidFill>
                          <a:latin typeface="Times New Roman"/>
                          <a:ea typeface="Calibri"/>
                        </a:rPr>
                        <a:t>Литература</a:t>
                      </a:r>
                      <a:endParaRPr lang="ru-RU" sz="1000" b="0"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rgbClr val="000000"/>
                          </a:solidFill>
                          <a:latin typeface="Times New Roman"/>
                          <a:ea typeface="Calibri"/>
                        </a:rPr>
                        <a:t>2</a:t>
                      </a:r>
                      <a:endParaRPr lang="ru-RU" sz="1000" b="0" i="0" u="none" strike="noStrike">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rgbClr val="000000"/>
                          </a:solidFill>
                          <a:latin typeface="Times New Roman"/>
                          <a:ea typeface="Calibri"/>
                        </a:rPr>
                        <a:t> </a:t>
                      </a:r>
                      <a:endParaRPr lang="ru-RU" sz="1000" b="0"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2</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04">
                <a:tc>
                  <a:txBody>
                    <a:bodyPr/>
                    <a:lstStyle/>
                    <a:p>
                      <a:pPr algn="ctr" fontAlgn="b"/>
                      <a:r>
                        <a:rPr lang="ru-RU" sz="1000" b="0" i="0" u="none" strike="noStrike" dirty="0">
                          <a:solidFill>
                            <a:srgbClr val="000000"/>
                          </a:solidFill>
                          <a:latin typeface="Times New Roman"/>
                          <a:ea typeface="Calibri"/>
                        </a:rPr>
                        <a:t>Русский язык</a:t>
                      </a:r>
                      <a:endParaRPr lang="ru-RU" sz="1000" b="0"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rgbClr val="000000"/>
                          </a:solidFill>
                          <a:latin typeface="Times New Roman"/>
                          <a:ea typeface="Calibri"/>
                        </a:rPr>
                        <a:t>1</a:t>
                      </a:r>
                      <a:endParaRPr lang="ru-RU" sz="1000" b="0" i="0" u="none" strike="noStrike">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rgbClr val="000000"/>
                          </a:solidFill>
                          <a:latin typeface="Times New Roman"/>
                          <a:ea typeface="Calibri"/>
                        </a:rPr>
                        <a:t> </a:t>
                      </a:r>
                      <a:endParaRPr lang="ru-RU" sz="1000" b="0"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1</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5685">
                <a:tc>
                  <a:txBody>
                    <a:bodyPr/>
                    <a:lstStyle/>
                    <a:p>
                      <a:pPr algn="ctr" fontAlgn="b"/>
                      <a:r>
                        <a:rPr lang="ru-RU" sz="1000" b="0" i="0" u="none" strike="noStrike">
                          <a:solidFill>
                            <a:srgbClr val="000000"/>
                          </a:solidFill>
                          <a:latin typeface="Times New Roman"/>
                          <a:ea typeface="Calibri"/>
                        </a:rPr>
                        <a:t>История</a:t>
                      </a:r>
                      <a:endParaRPr lang="ru-RU" sz="1000" b="0"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ea typeface="Calibri"/>
                        </a:rPr>
                        <a:t>1</a:t>
                      </a:r>
                      <a:endParaRPr lang="ru-RU" sz="1200" b="1" i="0" u="none" strike="noStrike">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 </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1</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3149">
                <a:tc>
                  <a:txBody>
                    <a:bodyPr/>
                    <a:lstStyle/>
                    <a:p>
                      <a:pPr algn="ctr" fontAlgn="b"/>
                      <a:r>
                        <a:rPr lang="ru-RU" sz="1000" b="0" i="0" u="none" strike="noStrike">
                          <a:solidFill>
                            <a:srgbClr val="000000"/>
                          </a:solidFill>
                          <a:latin typeface="Times New Roman"/>
                          <a:ea typeface="Calibri"/>
                        </a:rPr>
                        <a:t>География</a:t>
                      </a:r>
                      <a:endParaRPr lang="ru-RU" sz="1000" b="0"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ea typeface="Calibri"/>
                        </a:rPr>
                        <a:t>1</a:t>
                      </a:r>
                      <a:endParaRPr lang="ru-RU" sz="1200" b="1" i="0" u="none" strike="noStrike">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 </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1</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2653">
                <a:tc>
                  <a:txBody>
                    <a:bodyPr/>
                    <a:lstStyle/>
                    <a:p>
                      <a:pPr algn="ctr" fontAlgn="b"/>
                      <a:r>
                        <a:rPr lang="ru-RU" sz="1000" b="0" i="0" u="none" strike="noStrike">
                          <a:solidFill>
                            <a:srgbClr val="000000"/>
                          </a:solidFill>
                          <a:latin typeface="Times New Roman"/>
                          <a:ea typeface="Calibri"/>
                        </a:rPr>
                        <a:t>Физическая Культура</a:t>
                      </a:r>
                      <a:endParaRPr lang="ru-RU" sz="1000" b="0"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ea typeface="Calibri"/>
                        </a:rPr>
                        <a:t>8</a:t>
                      </a:r>
                      <a:endParaRPr lang="ru-RU" sz="1200" b="1" i="0" u="none" strike="noStrike">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 </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8</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8581">
                <a:tc>
                  <a:txBody>
                    <a:bodyPr/>
                    <a:lstStyle/>
                    <a:p>
                      <a:pPr algn="ctr" fontAlgn="b"/>
                      <a:r>
                        <a:rPr lang="ru-RU" sz="1000" b="0" i="0" u="none" strike="noStrike">
                          <a:solidFill>
                            <a:srgbClr val="000000"/>
                          </a:solidFill>
                          <a:latin typeface="Times New Roman"/>
                          <a:ea typeface="Calibri"/>
                        </a:rPr>
                        <a:t>Родной язык (аварский)</a:t>
                      </a:r>
                      <a:endParaRPr lang="ru-RU" sz="1000" b="0"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ea typeface="Calibri"/>
                        </a:rPr>
                        <a:t>1</a:t>
                      </a:r>
                      <a:endParaRPr lang="ru-RU" sz="1200" b="1" i="0" u="none" strike="noStrike">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1</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2</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0911">
                <a:tc>
                  <a:txBody>
                    <a:bodyPr/>
                    <a:lstStyle/>
                    <a:p>
                      <a:pPr algn="ctr" fontAlgn="b"/>
                      <a:r>
                        <a:rPr lang="ru-RU" sz="1000" b="0" i="0" u="none" strike="noStrike" dirty="0">
                          <a:solidFill>
                            <a:srgbClr val="000000"/>
                          </a:solidFill>
                          <a:latin typeface="Times New Roman"/>
                          <a:ea typeface="Calibri"/>
                        </a:rPr>
                        <a:t>Родной язык (даргинский)</a:t>
                      </a:r>
                      <a:endParaRPr lang="ru-RU" sz="1000" b="0" i="0" u="none" strike="noStrike" dirty="0">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Times New Roman"/>
                          <a:ea typeface="Calibri"/>
                        </a:rPr>
                        <a:t>1</a:t>
                      </a:r>
                      <a:endParaRPr lang="ru-RU" sz="1200" b="1" i="0" u="none" strike="noStrike">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 </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Times New Roman"/>
                          <a:ea typeface="Calibri"/>
                        </a:rPr>
                        <a:t>1</a:t>
                      </a:r>
                      <a:endParaRPr lang="ru-RU" sz="1200" b="1" i="0" u="none" strike="noStrike">
                        <a:solidFill>
                          <a:srgbClr val="000000"/>
                        </a:solidFill>
                        <a:latin typeface="Times New Roman"/>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8581">
                <a:tc>
                  <a:txBody>
                    <a:bodyPr/>
                    <a:lstStyle/>
                    <a:p>
                      <a:pPr algn="ctr" fontAlgn="b"/>
                      <a:r>
                        <a:rPr lang="ru-RU" sz="1000" b="0" i="0" u="none" strike="noStrike">
                          <a:solidFill>
                            <a:srgbClr val="000000"/>
                          </a:solidFill>
                          <a:latin typeface="Arial"/>
                          <a:ea typeface="Calibri"/>
                        </a:rPr>
                        <a:t>Итого</a:t>
                      </a:r>
                      <a:endParaRPr lang="ru-RU" sz="1000" b="0"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200" b="1" i="0" u="none" strike="noStrike">
                          <a:solidFill>
                            <a:srgbClr val="000000"/>
                          </a:solidFill>
                          <a:latin typeface="Arial"/>
                          <a:ea typeface="Calibri"/>
                        </a:rPr>
                        <a:t> </a:t>
                      </a:r>
                      <a:endParaRPr lang="ru-RU" sz="1200" b="1" i="0" u="none" strike="noStrike">
                        <a:solidFill>
                          <a:srgbClr val="000000"/>
                        </a:solidFill>
                        <a:latin typeface="Arial"/>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a:solidFill>
                            <a:srgbClr val="000000"/>
                          </a:solidFill>
                          <a:latin typeface="Arial"/>
                          <a:ea typeface="Calibri"/>
                        </a:rPr>
                        <a:t> </a:t>
                      </a:r>
                      <a:endParaRPr lang="ru-RU" sz="1200" b="1" i="0" u="none" strike="noStrike">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1" i="0" u="none" strike="noStrike" dirty="0">
                          <a:solidFill>
                            <a:srgbClr val="000000"/>
                          </a:solidFill>
                          <a:latin typeface="Arial"/>
                          <a:ea typeface="Calibri"/>
                        </a:rPr>
                        <a:t>16</a:t>
                      </a:r>
                      <a:endParaRPr lang="ru-RU" sz="1200" b="1" i="0" u="none" strike="noStrike" dirty="0">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7" name="Диаграмма 6"/>
          <p:cNvGraphicFramePr/>
          <p:nvPr/>
        </p:nvGraphicFramePr>
        <p:xfrm>
          <a:off x="6004983" y="809201"/>
          <a:ext cx="5425017" cy="3267499"/>
        </p:xfrm>
        <a:graphic>
          <a:graphicData uri="http://schemas.openxmlformats.org/drawingml/2006/chart">
            <c:chart xmlns:c="http://schemas.openxmlformats.org/drawingml/2006/chart" xmlns:r="http://schemas.openxmlformats.org/officeDocument/2006/relationships" r:id="rId2"/>
          </a:graphicData>
        </a:graphic>
      </p:graphicFrame>
      <p:sp>
        <p:nvSpPr>
          <p:cNvPr id="8" name="Заголовок 1"/>
          <p:cNvSpPr txBox="1">
            <a:spLocks/>
          </p:cNvSpPr>
          <p:nvPr/>
        </p:nvSpPr>
        <p:spPr>
          <a:xfrm>
            <a:off x="324756" y="4072166"/>
            <a:ext cx="11562444" cy="2557234"/>
          </a:xfrm>
          <a:prstGeom prst="rect">
            <a:avLst/>
          </a:prstGeom>
        </p:spPr>
        <p:txBody>
          <a:bodyPr>
            <a:noAutofit/>
          </a:bodyPr>
          <a:lstStyle/>
          <a:p>
            <a:r>
              <a:rPr lang="ru-RU" sz="2000" dirty="0" smtClean="0">
                <a:latin typeface="Times New Roman" pitchFamily="18" charset="0"/>
                <a:cs typeface="Times New Roman" pitchFamily="18" charset="0"/>
              </a:rPr>
              <a:t>Количественный анализ показателей по победителям и призерам ШЭ  показал низкие результаты выполнения участниками олимпиадных заданий по предметам в целом. Только 20,8% участников ШЭ (105 от 505 ) перешагнули 50% барьер выполненных заданий, а значит, в среднем 65% участников выполнили менее половины заданий олимпиадной работы. Анализ  данных показателей по школьному этапу указывает также  на низкие результаты  только 15,2% участников (16 из 105) выполнили более половины заданий олимпиады и вошли в муниципальный уровень.</a:t>
            </a:r>
            <a:endParaRPr lang="ru-RU" sz="2000" dirty="0">
              <a:latin typeface="Times New Roman" pitchFamily="18" charset="0"/>
              <a:cs typeface="Times New Roman" pitchFamily="18" charset="0"/>
            </a:endParaRPr>
          </a:p>
        </p:txBody>
      </p:sp>
      <p:sp>
        <p:nvSpPr>
          <p:cNvPr id="9" name="Прямоугольник 8"/>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34</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1\Desktop\фото для З.О\Юнармейский отряд\II8pJAxKdxBNMgQSO5fR1700229006.jpeg"/>
          <p:cNvPicPr>
            <a:picLocks noChangeAspect="1" noChangeArrowheads="1"/>
          </p:cNvPicPr>
          <p:nvPr/>
        </p:nvPicPr>
        <p:blipFill>
          <a:blip r:embed="rId2"/>
          <a:srcRect/>
          <a:stretch>
            <a:fillRect/>
          </a:stretch>
        </p:blipFill>
        <p:spPr bwMode="auto">
          <a:xfrm>
            <a:off x="0" y="1524000"/>
            <a:ext cx="6477000" cy="5334000"/>
          </a:xfrm>
          <a:prstGeom prst="rect">
            <a:avLst/>
          </a:prstGeom>
          <a:noFill/>
          <a:ln w="57150">
            <a:solidFill>
              <a:schemeClr val="accent1"/>
            </a:solidFill>
          </a:ln>
        </p:spPr>
      </p:pic>
      <p:sp>
        <p:nvSpPr>
          <p:cNvPr id="3" name="Прямоугольник 2"/>
          <p:cNvSpPr/>
          <p:nvPr/>
        </p:nvSpPr>
        <p:spPr>
          <a:xfrm>
            <a:off x="2324100" y="286435"/>
            <a:ext cx="7448550" cy="1107996"/>
          </a:xfrm>
          <a:prstGeom prst="rect">
            <a:avLst/>
          </a:prstGeom>
        </p:spPr>
        <p:txBody>
          <a:bodyPr wrap="square">
            <a:spAutoFit/>
          </a:bodyPr>
          <a:lstStyle/>
          <a:p>
            <a:pPr algn="ctr"/>
            <a:r>
              <a:rPr lang="ru-RU" sz="2400" b="1" dirty="0" smtClean="0">
                <a:latin typeface="Times New Roman" pitchFamily="18" charset="0"/>
                <a:cs typeface="Times New Roman" pitchFamily="18" charset="0"/>
              </a:rPr>
              <a:t>Отдельно необходимо отметить работу с детьми в спортивной направленности.</a:t>
            </a: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endParaRPr lang="ru-RU" b="1" dirty="0">
              <a:latin typeface="Times New Roman" pitchFamily="18" charset="0"/>
              <a:cs typeface="Times New Roman" pitchFamily="18" charset="0"/>
            </a:endParaRPr>
          </a:p>
        </p:txBody>
      </p:sp>
      <p:pic>
        <p:nvPicPr>
          <p:cNvPr id="4" name="Picture 2" descr="C:\Users\1\Downloads\gerb.bmp"/>
          <p:cNvPicPr>
            <a:picLocks noChangeAspect="1" noChangeArrowheads="1"/>
          </p:cNvPicPr>
          <p:nvPr/>
        </p:nvPicPr>
        <p:blipFill>
          <a:blip r:embed="rId3" cstate="print"/>
          <a:srcRect/>
          <a:stretch>
            <a:fillRect/>
          </a:stretch>
        </p:blipFill>
        <p:spPr bwMode="auto">
          <a:xfrm>
            <a:off x="10397613" y="1"/>
            <a:ext cx="1794386" cy="1541844"/>
          </a:xfrm>
          <a:prstGeom prst="rect">
            <a:avLst/>
          </a:prstGeom>
          <a:noFill/>
        </p:spPr>
      </p:pic>
      <p:pic>
        <p:nvPicPr>
          <p:cNvPr id="5" name="Picture 2" descr="E:\аттестация дир важнаааа!\докум\фото отчет\1708404460013.jpg"/>
          <p:cNvPicPr>
            <a:picLocks noChangeAspect="1" noChangeArrowheads="1"/>
          </p:cNvPicPr>
          <p:nvPr/>
        </p:nvPicPr>
        <p:blipFill>
          <a:blip r:embed="rId4" cstate="print"/>
          <a:srcRect l="22414" t="13732" r="10927" b="21406"/>
          <a:stretch>
            <a:fillRect/>
          </a:stretch>
        </p:blipFill>
        <p:spPr bwMode="auto">
          <a:xfrm>
            <a:off x="6591300" y="1504950"/>
            <a:ext cx="5600700" cy="5353050"/>
          </a:xfrm>
          <a:prstGeom prst="rect">
            <a:avLst/>
          </a:prstGeom>
          <a:noFill/>
          <a:ln w="57150">
            <a:solidFill>
              <a:schemeClr val="accent1"/>
            </a:solidFill>
          </a:ln>
        </p:spPr>
      </p:pic>
      <p:sp>
        <p:nvSpPr>
          <p:cNvPr id="6" name="Прямоугольник 5"/>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35</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14350" y="365125"/>
            <a:ext cx="10839450" cy="1478915"/>
          </a:xfrm>
          <a:prstGeom prst="rect">
            <a:avLst/>
          </a:prstGeom>
          <a:noFill/>
          <a:ln>
            <a:noFill/>
          </a:ln>
        </p:spPr>
        <p:txBody>
          <a:bodyPr spcFirstLastPara="1" wrap="square" lIns="0" tIns="0" rIns="0" bIns="0" anchor="t" anchorCtr="0">
            <a:noAutofit/>
          </a:bodyPr>
          <a:lstStyle/>
          <a:p>
            <a:pPr algn="ctr">
              <a:lnSpc>
                <a:spcPct val="90000"/>
              </a:lnSpc>
              <a:buClr>
                <a:prstClr val="black"/>
              </a:buClr>
              <a:buSzPts val="1100"/>
              <a:defRPr/>
            </a:pPr>
            <a:r>
              <a:rPr kumimoji="0" lang="ru-RU" sz="2400" b="0" i="0" u="none" strike="noStrike" kern="1200" cap="none" spc="0" normalizeH="0" baseline="0" noProof="0" dirty="0" smtClean="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rPr>
              <a:t>ВОСПИТАТЕЛЬНАЯ </a:t>
            </a:r>
            <a:r>
              <a:rPr kumimoji="0" lang="ru-RU" sz="2400" b="0" i="0" u="none" strike="noStrike" kern="1200" cap="none" spc="0" normalizeH="0" baseline="0" noProof="0" dirty="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rPr>
              <a:t>РАБОТА </a:t>
            </a:r>
            <a:r>
              <a:rPr kumimoji="0" lang="ru-RU" sz="2400" b="0" i="0" u="none" strike="noStrike" kern="1200" cap="none" spc="0" normalizeH="0" baseline="0" noProof="0" dirty="0" smtClean="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a:t>
            </a:r>
            <a:r>
              <a:rPr lang="ru-RU" sz="2800" b="1" dirty="0" smtClean="0">
                <a:solidFill>
                  <a:schemeClr val="tx1">
                    <a:lumMod val="95000"/>
                    <a:lumOff val="5000"/>
                  </a:schemeClr>
                </a:solidFill>
                <a:latin typeface="Times New Roman" pitchFamily="18" charset="0"/>
                <a:ea typeface="Times New Roman" panose="02020603050405020304" pitchFamily="18" charset="0"/>
                <a:cs typeface="Times New Roman" pitchFamily="18" charset="0"/>
              </a:rPr>
              <a:t>МКОУ «</a:t>
            </a:r>
            <a:r>
              <a:rPr lang="ru-RU" sz="2800" b="1" dirty="0" err="1" smtClean="0">
                <a:solidFill>
                  <a:schemeClr val="tx1">
                    <a:lumMod val="95000"/>
                    <a:lumOff val="5000"/>
                  </a:schemeClr>
                </a:solidFill>
                <a:latin typeface="Times New Roman" pitchFamily="18" charset="0"/>
                <a:ea typeface="Times New Roman" panose="02020603050405020304" pitchFamily="18" charset="0"/>
                <a:cs typeface="Times New Roman" pitchFamily="18" charset="0"/>
              </a:rPr>
              <a:t>Аверьяновская</a:t>
            </a:r>
            <a:r>
              <a:rPr lang="ru-RU" sz="2800" b="1" dirty="0" smtClean="0">
                <a:solidFill>
                  <a:schemeClr val="tx1">
                    <a:lumMod val="95000"/>
                    <a:lumOff val="5000"/>
                  </a:schemeClr>
                </a:solidFill>
                <a:latin typeface="Times New Roman" pitchFamily="18" charset="0"/>
                <a:ea typeface="Times New Roman" panose="02020603050405020304" pitchFamily="18" charset="0"/>
                <a:cs typeface="Times New Roman" pitchFamily="18" charset="0"/>
              </a:rPr>
              <a:t> СОШ имени </a:t>
            </a:r>
            <a:r>
              <a:rPr lang="ru-RU" sz="2800" b="1" dirty="0" err="1" smtClean="0">
                <a:solidFill>
                  <a:schemeClr val="tx1">
                    <a:lumMod val="95000"/>
                    <a:lumOff val="5000"/>
                  </a:schemeClr>
                </a:solidFill>
                <a:latin typeface="Times New Roman" pitchFamily="18" charset="0"/>
                <a:ea typeface="Times New Roman" panose="02020603050405020304" pitchFamily="18" charset="0"/>
                <a:cs typeface="Times New Roman" pitchFamily="18" charset="0"/>
              </a:rPr>
              <a:t>Омарова</a:t>
            </a:r>
            <a:r>
              <a:rPr lang="ru-RU" sz="2800" b="1" dirty="0" smtClean="0">
                <a:solidFill>
                  <a:schemeClr val="tx1">
                    <a:lumMod val="95000"/>
                    <a:lumOff val="5000"/>
                  </a:schemeClr>
                </a:solidFill>
                <a:latin typeface="Times New Roman" pitchFamily="18" charset="0"/>
                <a:ea typeface="Times New Roman" panose="02020603050405020304" pitchFamily="18" charset="0"/>
                <a:cs typeface="Times New Roman" pitchFamily="18" charset="0"/>
              </a:rPr>
              <a:t> </a:t>
            </a:r>
            <a:r>
              <a:rPr lang="ru-RU" sz="2800" b="1" dirty="0" err="1" smtClean="0">
                <a:solidFill>
                  <a:schemeClr val="tx1">
                    <a:lumMod val="95000"/>
                    <a:lumOff val="5000"/>
                  </a:schemeClr>
                </a:solidFill>
                <a:latin typeface="Times New Roman" pitchFamily="18" charset="0"/>
                <a:ea typeface="Times New Roman" panose="02020603050405020304" pitchFamily="18" charset="0"/>
                <a:cs typeface="Times New Roman" pitchFamily="18" charset="0"/>
              </a:rPr>
              <a:t>Гусейна</a:t>
            </a:r>
            <a:r>
              <a:rPr lang="ru-RU" sz="2800" b="1" dirty="0" smtClean="0">
                <a:solidFill>
                  <a:schemeClr val="tx1">
                    <a:lumMod val="95000"/>
                    <a:lumOff val="5000"/>
                  </a:schemeClr>
                </a:solidFill>
                <a:latin typeface="Times New Roman" pitchFamily="18" charset="0"/>
                <a:ea typeface="Times New Roman" panose="02020603050405020304" pitchFamily="18" charset="0"/>
                <a:cs typeface="Times New Roman" pitchFamily="18" charset="0"/>
              </a:rPr>
              <a:t> </a:t>
            </a:r>
            <a:r>
              <a:rPr lang="ru-RU" sz="2800" b="1" dirty="0" err="1" smtClean="0">
                <a:solidFill>
                  <a:schemeClr val="tx1">
                    <a:lumMod val="95000"/>
                    <a:lumOff val="5000"/>
                  </a:schemeClr>
                </a:solidFill>
                <a:latin typeface="Times New Roman" pitchFamily="18" charset="0"/>
                <a:ea typeface="Times New Roman" panose="02020603050405020304" pitchFamily="18" charset="0"/>
                <a:cs typeface="Times New Roman" pitchFamily="18" charset="0"/>
              </a:rPr>
              <a:t>Омаровича</a:t>
            </a:r>
            <a:r>
              <a:rPr lang="ru-RU" sz="2800" b="1" dirty="0" smtClean="0">
                <a:solidFill>
                  <a:schemeClr val="tx1">
                    <a:lumMod val="95000"/>
                    <a:lumOff val="5000"/>
                  </a:schemeClr>
                </a:solidFill>
                <a:latin typeface="Times New Roman" pitchFamily="18" charset="0"/>
                <a:ea typeface="Times New Roman" panose="02020603050405020304" pitchFamily="18" charset="0"/>
                <a:cs typeface="Times New Roman" pitchFamily="18" charset="0"/>
              </a:rPr>
              <a:t>».</a:t>
            </a:r>
            <a:r>
              <a:rPr lang="ru-RU" sz="2800" b="1" dirty="0" smtClean="0">
                <a:latin typeface="Times New Roman" pitchFamily="18" charset="0"/>
                <a:cs typeface="Times New Roman" pitchFamily="18" charset="0"/>
              </a:rPr>
              <a:t> </a:t>
            </a:r>
            <a:r>
              <a:rPr lang="ru-RU" sz="2200" b="1" dirty="0" smtClean="0">
                <a:latin typeface="Times New Roman" pitchFamily="18" charset="0"/>
                <a:cs typeface="Times New Roman" pitchFamily="18" charset="0"/>
              </a:rPr>
              <a:t/>
            </a:r>
            <a:br>
              <a:rPr lang="ru-RU" sz="2200" b="1" dirty="0" smtClean="0">
                <a:latin typeface="Times New Roman" pitchFamily="18" charset="0"/>
                <a:cs typeface="Times New Roman" pitchFamily="18" charset="0"/>
              </a:rPr>
            </a:br>
            <a:r>
              <a:rPr lang="ru-RU" sz="2200" b="1" dirty="0" smtClean="0">
                <a:latin typeface="Times New Roman" pitchFamily="18" charset="0"/>
                <a:cs typeface="Times New Roman" pitchFamily="18" charset="0"/>
              </a:rPr>
              <a:t>Воспитательный процесс играет ключевую роль в становлении личности в соответствии с Федеральным законом об образовании в Российской Федерации</a:t>
            </a:r>
            <a:r>
              <a:rPr lang="ru-RU" sz="2400" b="1" dirty="0" smtClean="0">
                <a:latin typeface="Times New Roman" pitchFamily="18" charset="0"/>
                <a:cs typeface="Times New Roman" pitchFamily="18" charset="0"/>
              </a:rPr>
              <a:t>. </a:t>
            </a:r>
          </a:p>
          <a:p>
            <a:pPr marL="0" marR="0" lvl="0" indent="0" algn="ctr" defTabSz="914400" rtl="0" eaLnBrk="1" fontAlgn="auto" latinLnBrk="0" hangingPunct="1">
              <a:lnSpc>
                <a:spcPct val="90000"/>
              </a:lnSpc>
              <a:spcBef>
                <a:spcPts val="0"/>
              </a:spcBef>
              <a:spcAft>
                <a:spcPts val="0"/>
              </a:spcAft>
              <a:buClr>
                <a:prstClr val="black"/>
              </a:buClr>
              <a:buSzPts val="1100"/>
              <a:buFontTx/>
              <a:buNone/>
              <a:tabLst/>
              <a:defRPr/>
            </a:pPr>
            <a:endParaRPr kumimoji="0" lang="ru-RU" sz="2400" b="0" i="0" u="none" strike="noStrike" kern="1200" cap="none" spc="0" normalizeH="0" baseline="0" noProof="0" dirty="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endParaRPr>
          </a:p>
        </p:txBody>
      </p:sp>
      <p:pic>
        <p:nvPicPr>
          <p:cNvPr id="5" name="Рисунок 4"/>
          <p:cNvPicPr/>
          <p:nvPr/>
        </p:nvPicPr>
        <p:blipFill>
          <a:blip r:embed="rId2"/>
          <a:srcRect l="33758" t="17749" r="6400" b="6360"/>
          <a:stretch>
            <a:fillRect/>
          </a:stretch>
        </p:blipFill>
        <p:spPr bwMode="auto">
          <a:xfrm>
            <a:off x="0" y="1920240"/>
            <a:ext cx="6343650" cy="4937760"/>
          </a:xfrm>
          <a:prstGeom prst="rect">
            <a:avLst/>
          </a:prstGeom>
          <a:noFill/>
          <a:ln w="9525">
            <a:noFill/>
            <a:miter lim="800000"/>
            <a:headEnd/>
            <a:tailEnd/>
          </a:ln>
        </p:spPr>
      </p:pic>
      <p:pic>
        <p:nvPicPr>
          <p:cNvPr id="6" name="Рисунок 5"/>
          <p:cNvPicPr/>
          <p:nvPr/>
        </p:nvPicPr>
        <p:blipFill>
          <a:blip r:embed="rId3"/>
          <a:srcRect l="31169" t="21656" r="11901" b="5414"/>
          <a:stretch>
            <a:fillRect/>
          </a:stretch>
        </p:blipFill>
        <p:spPr bwMode="auto">
          <a:xfrm>
            <a:off x="6419850" y="1889760"/>
            <a:ext cx="5772150" cy="4968240"/>
          </a:xfrm>
          <a:prstGeom prst="rect">
            <a:avLst/>
          </a:prstGeom>
          <a:noFill/>
          <a:ln w="9525">
            <a:noFill/>
            <a:miter lim="800000"/>
            <a:headEnd/>
            <a:tailEnd/>
          </a:ln>
        </p:spPr>
      </p:pic>
      <p:sp>
        <p:nvSpPr>
          <p:cNvPr id="7" name="Прямоугольник 6"/>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36</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Прямоугольник 36"/>
          <p:cNvSpPr/>
          <p:nvPr/>
        </p:nvSpPr>
        <p:spPr>
          <a:xfrm>
            <a:off x="0" y="4759777"/>
            <a:ext cx="12192000" cy="10885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Прямоугольник 1"/>
          <p:cNvSpPr/>
          <p:nvPr/>
        </p:nvSpPr>
        <p:spPr>
          <a:xfrm>
            <a:off x="518147" y="277307"/>
            <a:ext cx="11096910" cy="884743"/>
          </a:xfrm>
          <a:prstGeom prst="rect">
            <a:avLst/>
          </a:prstGeom>
          <a:noFill/>
          <a:ln>
            <a:noFill/>
          </a:ln>
        </p:spPr>
        <p:txBody>
          <a:bodyPr spcFirstLastPara="1" wrap="square" lIns="0" tIns="0" rIns="0" bIns="0" anchor="t" anchorCtr="0">
            <a:noAutofit/>
          </a:bodyPr>
          <a:lstStyle/>
          <a:p>
            <a:pPr algn="ctr">
              <a:lnSpc>
                <a:spcPct val="90000"/>
              </a:lnSpc>
              <a:buClr>
                <a:prstClr val="black"/>
              </a:buClr>
              <a:buSzPts val="1100"/>
              <a:defRPr/>
            </a:pPr>
            <a:endParaRPr kumimoji="0" lang="ru-RU" sz="2400" b="0" i="0" u="none" strike="noStrike" kern="1200" cap="none" spc="0" normalizeH="0" baseline="0" noProof="0" dirty="0" smtClean="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endParaRPr>
          </a:p>
          <a:p>
            <a:pPr algn="ctr">
              <a:lnSpc>
                <a:spcPct val="90000"/>
              </a:lnSpc>
              <a:buClr>
                <a:prstClr val="black"/>
              </a:buClr>
              <a:buSzPts val="1100"/>
              <a:defRPr/>
            </a:pPr>
            <a:r>
              <a:rPr kumimoji="0" lang="ru-RU" sz="2400" b="0" i="0" u="none" strike="noStrike" kern="1200" cap="none" spc="0" normalizeH="0" baseline="0" noProof="0" dirty="0" smtClean="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rPr>
              <a:t>ВОСПИТАТЕЛЬНАЯ </a:t>
            </a:r>
            <a:r>
              <a:rPr kumimoji="0" lang="ru-RU" sz="2400" b="0" i="0" u="none" strike="noStrike" kern="1200" cap="none" spc="0" normalizeH="0" baseline="0" noProof="0" dirty="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rPr>
              <a:t>РАБОТА </a:t>
            </a:r>
            <a:endParaRPr kumimoji="0" lang="ru-RU" sz="2400" b="0" i="0" u="none" strike="noStrike" kern="1200" cap="none" spc="0" normalizeH="0" baseline="0" noProof="0" dirty="0" smtClean="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endParaRPr>
          </a:p>
          <a:p>
            <a:pPr algn="ctr">
              <a:lnSpc>
                <a:spcPct val="90000"/>
              </a:lnSpc>
              <a:buClr>
                <a:prstClr val="black"/>
              </a:buClr>
              <a:buSzPts val="1100"/>
              <a:defRPr/>
            </a:pPr>
            <a:r>
              <a:rPr lang="ru-RU" sz="2400" b="1" dirty="0" smtClean="0">
                <a:latin typeface="Times New Roman" pitchFamily="18" charset="0"/>
                <a:cs typeface="Times New Roman" pitchFamily="18" charset="0"/>
              </a:rPr>
              <a:t>. </a:t>
            </a:r>
          </a:p>
          <a:p>
            <a:pPr marL="0" marR="0" lvl="0" indent="0" algn="ctr" defTabSz="914400" rtl="0" eaLnBrk="1" fontAlgn="auto" latinLnBrk="0" hangingPunct="1">
              <a:lnSpc>
                <a:spcPct val="90000"/>
              </a:lnSpc>
              <a:spcBef>
                <a:spcPts val="0"/>
              </a:spcBef>
              <a:spcAft>
                <a:spcPts val="0"/>
              </a:spcAft>
              <a:buClr>
                <a:prstClr val="black"/>
              </a:buClr>
              <a:buSzPts val="1100"/>
              <a:buFontTx/>
              <a:buNone/>
              <a:tabLst/>
              <a:defRPr/>
            </a:pPr>
            <a:endParaRPr kumimoji="0" lang="ru-RU" sz="2400" b="0" i="0" u="none" strike="noStrike" kern="1200" cap="none" spc="0" normalizeH="0" baseline="0" noProof="0" dirty="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endParaRPr>
          </a:p>
        </p:txBody>
      </p:sp>
      <p:sp>
        <p:nvSpPr>
          <p:cNvPr id="4" name="Прямоугольник 3"/>
          <p:cNvSpPr/>
          <p:nvPr/>
        </p:nvSpPr>
        <p:spPr>
          <a:xfrm>
            <a:off x="1231642" y="1320527"/>
            <a:ext cx="9305793" cy="729430"/>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ru-RU" sz="1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(актуальный вопрос – профилактика правонарушений и преступлений (</a:t>
            </a:r>
            <a:r>
              <a:rPr kumimoji="0" lang="ru-RU" sz="1800" b="0" i="1"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девиантное</a:t>
            </a:r>
            <a:r>
              <a:rPr kumimoji="0" lang="ru-RU" sz="1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поведение)</a:t>
            </a:r>
            <a:endParaRPr kumimoji="0" lang="ru-RU" sz="14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9" name="Прямоугольник 8"/>
          <p:cNvSpPr/>
          <p:nvPr/>
        </p:nvSpPr>
        <p:spPr>
          <a:xfrm>
            <a:off x="345912" y="2161536"/>
            <a:ext cx="4269993" cy="92333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СОЦИАЛЬНО-ПСИХОЛОГИЧЕСКОМ ТЕСТИРОВАНИ </a:t>
            </a:r>
            <a:r>
              <a:rPr kumimoji="0" lang="ru-RU"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ПРИНЯЛО УЧАСТИЕ:</a:t>
            </a:r>
            <a:r>
              <a:rPr kumimoji="0" lang="ru-RU" sz="18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endParaRPr kumimoji="0" lang="ru-RU"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 name="Прямоугольник 10"/>
          <p:cNvSpPr/>
          <p:nvPr/>
        </p:nvSpPr>
        <p:spPr>
          <a:xfrm>
            <a:off x="340799" y="3399705"/>
            <a:ext cx="5878693"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3600" dirty="0" smtClean="0">
                <a:solidFill>
                  <a:srgbClr val="5C78B8"/>
                </a:solidFill>
                <a:latin typeface="Arial Black" panose="020B0A04020102020204" pitchFamily="34" charset="0"/>
                <a:ea typeface="Calibri" panose="020F0502020204030204" pitchFamily="34" charset="0"/>
              </a:rPr>
              <a:t>227 </a:t>
            </a:r>
            <a:r>
              <a:rPr kumimoji="0" lang="ru-RU" sz="18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несовершеннолетних, обучающихся в </a:t>
            </a:r>
            <a:r>
              <a:rPr kumimoji="0" lang="ru-RU" sz="18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МКОУ «</a:t>
            </a:r>
            <a:r>
              <a:rPr kumimoji="0" lang="ru-RU" sz="1800" b="1" i="0" u="none" strike="noStrike" kern="1200" cap="none" spc="0" normalizeH="0" baseline="0" noProof="0" dirty="0" err="1"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Аверьяновская</a:t>
            </a:r>
            <a:r>
              <a:rPr kumimoji="0" lang="ru-RU" sz="18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СОШ имени </a:t>
            </a:r>
            <a:r>
              <a:rPr kumimoji="0" lang="ru-RU" sz="1800" b="1" i="0" u="none" strike="noStrike" kern="1200" cap="none" spc="0" normalizeH="0" baseline="0" noProof="0" dirty="0" err="1"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Омарова</a:t>
            </a:r>
            <a:r>
              <a:rPr kumimoji="0" lang="ru-RU" sz="18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ru-RU" sz="1800" b="1" i="0" u="none" strike="noStrike" kern="1200" cap="none" spc="0" normalizeH="0" baseline="0" noProof="0" dirty="0" err="1"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Гусейна</a:t>
            </a:r>
            <a:r>
              <a:rPr kumimoji="0" lang="ru-RU" sz="18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ru-RU" sz="1800" b="1" i="0" u="none" strike="noStrike" kern="1200" cap="none" spc="0" normalizeH="0" baseline="0" noProof="0" dirty="0" err="1"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Омаровича</a:t>
            </a:r>
            <a:r>
              <a:rPr kumimoji="0" lang="ru-RU" sz="18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t>
            </a:r>
            <a:endParaRPr kumimoji="0" lang="ru-RU"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Прямоугольник 16"/>
          <p:cNvSpPr/>
          <p:nvPr/>
        </p:nvSpPr>
        <p:spPr>
          <a:xfrm>
            <a:off x="281912" y="4898979"/>
            <a:ext cx="4852398" cy="1200329"/>
          </a:xfrm>
          <a:prstGeom prst="rect">
            <a:avLst/>
          </a:prstGeom>
        </p:spPr>
        <p:txBody>
          <a:bodyPr wrap="square">
            <a:spAutoFit/>
          </a:bodyPr>
          <a:lstStyle/>
          <a:p>
            <a:pPr lvl="0">
              <a:defRPr/>
            </a:pPr>
            <a:r>
              <a:rPr kumimoji="0" lang="ru-RU" sz="1800" b="1"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 4,4 </a:t>
            </a:r>
            <a:r>
              <a:rPr kumimoji="0" lang="ru-RU" sz="1800" b="1"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 </a:t>
            </a:r>
            <a:r>
              <a:rPr lang="ru-RU" b="1" dirty="0" smtClean="0">
                <a:solidFill>
                  <a:prstClr val="black"/>
                </a:solidFill>
                <a:latin typeface="Arial Black" panose="020B0A04020102020204" pitchFamily="34" charset="0"/>
                <a:ea typeface="Calibri" panose="020F0502020204030204" pitchFamily="34" charset="0"/>
                <a:cs typeface="Arial" panose="020B0604020202020204" pitchFamily="34" charset="0"/>
              </a:rPr>
              <a:t>детей показали </a:t>
            </a:r>
            <a:r>
              <a:rPr kumimoji="0" lang="ru-RU" sz="1800" b="1"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явный риск </a:t>
            </a:r>
            <a:r>
              <a:rPr kumimoji="0" lang="ru-RU" sz="1800" b="1"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вовлечения </a:t>
            </a:r>
            <a:r>
              <a:rPr kumimoji="0" lang="ru-RU" sz="1800" b="1"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в </a:t>
            </a:r>
            <a:r>
              <a:rPr kumimoji="0" lang="ru-RU" sz="1800" b="1" i="0" u="none" strike="noStrike" kern="1200" cap="none" spc="0" normalizeH="0" baseline="0" noProof="0" dirty="0" err="1">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девиантное</a:t>
            </a:r>
            <a:r>
              <a:rPr kumimoji="0" lang="ru-RU" sz="1800" b="1"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 </a:t>
            </a:r>
            <a:r>
              <a:rPr kumimoji="0" lang="ru-RU" sz="1800" b="1"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поведение</a:t>
            </a:r>
            <a:endParaRPr kumimoji="0" lang="ru-RU" sz="1800" b="1"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endParaRPr kumimoji="0" lang="ru-RU"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Равнобедренный треугольник 30"/>
          <p:cNvSpPr/>
          <p:nvPr/>
        </p:nvSpPr>
        <p:spPr>
          <a:xfrm rot="10800000">
            <a:off x="1749892" y="3098845"/>
            <a:ext cx="1500134" cy="491931"/>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Прямоугольник 19"/>
          <p:cNvSpPr/>
          <p:nvPr/>
        </p:nvSpPr>
        <p:spPr>
          <a:xfrm>
            <a:off x="7086233" y="2209348"/>
            <a:ext cx="3834012"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ПОДВЕРЖЕНЫ ДЕВИАНТНОМУ ПОВЕДЕНИЮ:</a:t>
            </a:r>
          </a:p>
        </p:txBody>
      </p:sp>
      <p:sp>
        <p:nvSpPr>
          <p:cNvPr id="33" name="Прямоугольник 32"/>
          <p:cNvSpPr/>
          <p:nvPr/>
        </p:nvSpPr>
        <p:spPr>
          <a:xfrm>
            <a:off x="6882565" y="3206920"/>
            <a:ext cx="5309435" cy="123110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3600" b="0" i="0" u="none" strike="noStrike" kern="1200" cap="none" spc="0" normalizeH="0" baseline="0" noProof="0" dirty="0" smtClean="0">
                <a:ln>
                  <a:noFill/>
                </a:ln>
                <a:solidFill>
                  <a:srgbClr val="5C78B8"/>
                </a:solidFill>
                <a:effectLst/>
                <a:uLnTx/>
                <a:uFillTx/>
                <a:latin typeface="Arial Black" panose="020B0A04020102020204" pitchFamily="34" charset="0"/>
                <a:ea typeface="Calibri" panose="020F0502020204030204" pitchFamily="34" charset="0"/>
                <a:cs typeface="+mn-cs"/>
              </a:rPr>
              <a:t>0 </a:t>
            </a:r>
            <a:r>
              <a:rPr kumimoji="0" lang="ru-RU" sz="18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несовершеннолетних,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что составляет </a:t>
            </a:r>
            <a:r>
              <a:rPr kumimoji="0" lang="ru-RU" sz="2000" b="1" i="0" u="none" strike="noStrike" kern="1200" cap="none" spc="0" normalizeH="0" baseline="0" noProof="0" dirty="0" smtClean="0">
                <a:ln>
                  <a:noFill/>
                </a:ln>
                <a:solidFill>
                  <a:prstClr val="black"/>
                </a:solidFill>
                <a:effectLst/>
                <a:highlight>
                  <a:srgbClr val="FFFF00"/>
                </a:highlight>
                <a:uLnTx/>
                <a:uFillTx/>
                <a:latin typeface="Arial Black" panose="020B0A04020102020204" pitchFamily="34" charset="0"/>
                <a:ea typeface="Calibri" panose="020F0502020204030204" pitchFamily="34" charset="0"/>
                <a:cs typeface="Arial" panose="020B0604020202020204" pitchFamily="34" charset="0"/>
              </a:rPr>
              <a:t>0%</a:t>
            </a:r>
            <a:r>
              <a:rPr kumimoji="0" lang="ru-RU" sz="1800" b="1"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 </a:t>
            </a:r>
            <a:r>
              <a:rPr kumimoji="0" lang="ru-RU" sz="18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от общего числа несовершеннолетних, прошедших СПТ </a:t>
            </a:r>
            <a:endParaRPr kumimoji="0" lang="ru-RU" sz="14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34" name="Равнобедренный треугольник 33"/>
          <p:cNvSpPr/>
          <p:nvPr/>
        </p:nvSpPr>
        <p:spPr>
          <a:xfrm rot="10800000">
            <a:off x="8304879" y="2880172"/>
            <a:ext cx="1500134" cy="491931"/>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Прямоугольник 23"/>
          <p:cNvSpPr/>
          <p:nvPr/>
        </p:nvSpPr>
        <p:spPr>
          <a:xfrm>
            <a:off x="7284944" y="5139220"/>
            <a:ext cx="3070091" cy="400110"/>
          </a:xfrm>
          <a:prstGeom prst="rect">
            <a:avLst/>
          </a:prstGeom>
        </p:spPr>
        <p:txBody>
          <a:bodyPr wrap="square">
            <a:spAutoFit/>
          </a:bodyPr>
          <a:lstStyle/>
          <a:p>
            <a:pPr lvl="0" algn="ctr">
              <a:defRPr/>
            </a:pPr>
            <a:r>
              <a:rPr lang="ru-RU" sz="2000" dirty="0" smtClean="0">
                <a:solidFill>
                  <a:srgbClr val="5C78B8"/>
                </a:solidFill>
                <a:latin typeface="Arial Black" panose="020B0A04020102020204" pitchFamily="34" charset="0"/>
                <a:ea typeface="Calibri" panose="020F0502020204030204" pitchFamily="34" charset="0"/>
              </a:rPr>
              <a:t>10 человек </a:t>
            </a:r>
            <a:endParaRPr lang="ru-RU" sz="2000" dirty="0">
              <a:solidFill>
                <a:srgbClr val="5C78B8"/>
              </a:solidFill>
              <a:latin typeface="Arial Black" panose="020B0A04020102020204" pitchFamily="34" charset="0"/>
              <a:ea typeface="Calibri" panose="020F0502020204030204" pitchFamily="34" charset="0"/>
            </a:endParaRPr>
          </a:p>
        </p:txBody>
      </p:sp>
      <p:sp>
        <p:nvSpPr>
          <p:cNvPr id="38" name="Прямоугольник 37"/>
          <p:cNvSpPr/>
          <p:nvPr/>
        </p:nvSpPr>
        <p:spPr>
          <a:xfrm>
            <a:off x="494034" y="1185477"/>
            <a:ext cx="9982622" cy="631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Прямоугольник 2">
            <a:extLst>
              <a:ext uri="{FF2B5EF4-FFF2-40B4-BE49-F238E27FC236}">
                <a16:creationId xmlns:a16="http://schemas.microsoft.com/office/drawing/2014/main" xmlns="" id="{214174D7-7298-0E40-CBCA-7F8EFF49FEDD}"/>
              </a:ext>
            </a:extLst>
          </p:cNvPr>
          <p:cNvSpPr/>
          <p:nvPr/>
        </p:nvSpPr>
        <p:spPr>
          <a:xfrm>
            <a:off x="1131100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37</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5" name="Стрелка: штриховая вправо 4">
            <a:extLst>
              <a:ext uri="{FF2B5EF4-FFF2-40B4-BE49-F238E27FC236}">
                <a16:creationId xmlns:a16="http://schemas.microsoft.com/office/drawing/2014/main" xmlns="" id="{D1BD46B1-43CA-4F81-0FDB-B7085EEE6E3E}"/>
              </a:ext>
            </a:extLst>
          </p:cNvPr>
          <p:cNvSpPr/>
          <p:nvPr/>
        </p:nvSpPr>
        <p:spPr>
          <a:xfrm>
            <a:off x="5433389" y="5016043"/>
            <a:ext cx="1640908" cy="688931"/>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0" y="5829300"/>
            <a:ext cx="11620500" cy="646331"/>
          </a:xfrm>
          <a:prstGeom prst="rect">
            <a:avLst/>
          </a:prstGeom>
        </p:spPr>
        <p:txBody>
          <a:bodyPr wrap="square">
            <a:spAutoFit/>
          </a:bodyPr>
          <a:lstStyle/>
          <a:p>
            <a:r>
              <a:rPr lang="ru-RU" b="1" dirty="0" smtClean="0">
                <a:latin typeface="Times New Roman" pitchFamily="18" charset="0"/>
                <a:cs typeface="Times New Roman" pitchFamily="18" charset="0"/>
              </a:rPr>
              <a:t>Школьный психолог выявляет таких детей и начинает проводить с ними индивидуальную работу. В классах проводятся лекции, беседы социально-психологической службой школы. </a:t>
            </a:r>
            <a:endParaRPr lang="ru-RU" b="1" dirty="0">
              <a:latin typeface="Times New Roman" pitchFamily="18" charset="0"/>
              <a:cs typeface="Times New Roman" pitchFamily="18" charset="0"/>
            </a:endParaRPr>
          </a:p>
        </p:txBody>
      </p:sp>
      <p:pic>
        <p:nvPicPr>
          <p:cNvPr id="18" name="Picture 2" descr="C:\Users\1\Downloads\gerb.bmp"/>
          <p:cNvPicPr>
            <a:picLocks noChangeAspect="1" noChangeArrowheads="1"/>
          </p:cNvPicPr>
          <p:nvPr/>
        </p:nvPicPr>
        <p:blipFill>
          <a:blip r:embed="rId3" cstate="print"/>
          <a:srcRect/>
          <a:stretch>
            <a:fillRect/>
          </a:stretch>
        </p:blipFill>
        <p:spPr bwMode="auto">
          <a:xfrm>
            <a:off x="10397614" y="0"/>
            <a:ext cx="1794386" cy="1541844"/>
          </a:xfrm>
          <a:prstGeom prst="rect">
            <a:avLst/>
          </a:prstGeom>
          <a:noFill/>
        </p:spPr>
      </p:pic>
    </p:spTree>
    <p:extLst>
      <p:ext uri="{BB962C8B-B14F-4D97-AF65-F5344CB8AC3E}">
        <p14:creationId xmlns:p14="http://schemas.microsoft.com/office/powerpoint/2010/main" xmlns="" val="70921364"/>
      </p:ext>
    </p:extLst>
  </p:cSld>
  <p:clrMapOvr>
    <a:masterClrMapping/>
  </p:clrMapOvr>
  <p:transition advTm="7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Прямоугольник 29"/>
          <p:cNvSpPr/>
          <p:nvPr/>
        </p:nvSpPr>
        <p:spPr>
          <a:xfrm>
            <a:off x="634286" y="1880426"/>
            <a:ext cx="5874615" cy="2090632"/>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5C78B8"/>
              </a:solidFill>
            </a:endParaRPr>
          </a:p>
        </p:txBody>
      </p:sp>
      <p:sp>
        <p:nvSpPr>
          <p:cNvPr id="11" name="Прямоугольник 10"/>
          <p:cNvSpPr/>
          <p:nvPr/>
        </p:nvSpPr>
        <p:spPr>
          <a:xfrm>
            <a:off x="496419" y="1014851"/>
            <a:ext cx="11371274" cy="5748949"/>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Прямоугольник 35"/>
          <p:cNvSpPr/>
          <p:nvPr/>
        </p:nvSpPr>
        <p:spPr>
          <a:xfrm>
            <a:off x="11231312" y="6273662"/>
            <a:ext cx="550128"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latin typeface="Arial Black" panose="020B0A04020102020204" pitchFamily="34" charset="0"/>
              </a:rPr>
              <a:t>38</a:t>
            </a:r>
            <a:endParaRPr lang="ru-RU" sz="2000" dirty="0">
              <a:latin typeface="Arial Black" panose="020B0A04020102020204" pitchFamily="34" charset="0"/>
            </a:endParaRPr>
          </a:p>
        </p:txBody>
      </p:sp>
      <p:sp>
        <p:nvSpPr>
          <p:cNvPr id="13" name="Прямоугольник 12"/>
          <p:cNvSpPr/>
          <p:nvPr/>
        </p:nvSpPr>
        <p:spPr>
          <a:xfrm>
            <a:off x="476695" y="2051766"/>
            <a:ext cx="5815288" cy="1569660"/>
          </a:xfrm>
          <a:prstGeom prst="rect">
            <a:avLst/>
          </a:prstGeom>
        </p:spPr>
        <p:txBody>
          <a:bodyPr wrap="square">
            <a:spAutoFit/>
          </a:bodyPr>
          <a:lstStyle/>
          <a:p>
            <a:pPr algn="ctr"/>
            <a:r>
              <a:rPr lang="ru-RU" sz="2400" dirty="0">
                <a:solidFill>
                  <a:schemeClr val="bg1"/>
                </a:solidFill>
                <a:effectLst/>
                <a:latin typeface="Arial Black" panose="020B0A04020102020204" pitchFamily="34" charset="0"/>
                <a:ea typeface="Calibri" panose="020F0502020204030204" pitchFamily="34" charset="0"/>
                <a:cs typeface="Arial" panose="020B0604020202020204" pitchFamily="34" charset="0"/>
              </a:rPr>
              <a:t>В июле 2022 года </a:t>
            </a:r>
          </a:p>
          <a:p>
            <a:pPr algn="ctr"/>
            <a:r>
              <a:rPr lang="ru-RU" sz="2400" dirty="0">
                <a:solidFill>
                  <a:schemeClr val="bg1"/>
                </a:solidFill>
                <a:effectLst/>
                <a:latin typeface="Arial Black" panose="020B0A04020102020204" pitchFamily="34" charset="0"/>
                <a:ea typeface="Calibri" panose="020F0502020204030204" pitchFamily="34" charset="0"/>
                <a:cs typeface="Arial" panose="020B0604020202020204" pitchFamily="34" charset="0"/>
              </a:rPr>
              <a:t>вступил в силу Федеральный закон </a:t>
            </a:r>
            <a:r>
              <a:rPr lang="ru-RU" sz="2400" b="1" dirty="0">
                <a:solidFill>
                  <a:schemeClr val="bg1"/>
                </a:solidFill>
                <a:effectLst/>
                <a:latin typeface="Arial Black" panose="020B0A04020102020204" pitchFamily="34" charset="0"/>
                <a:ea typeface="Calibri" panose="020F0502020204030204" pitchFamily="34" charset="0"/>
                <a:cs typeface="Arial" panose="020B0604020202020204" pitchFamily="34" charset="0"/>
              </a:rPr>
              <a:t>«О российском движении детей и молодежи»</a:t>
            </a:r>
            <a:endParaRPr lang="ru-RU" sz="2400" dirty="0">
              <a:solidFill>
                <a:schemeClr val="bg1"/>
              </a:solidFill>
              <a:latin typeface="Arial Black" panose="020B0A04020102020204" pitchFamily="34" charset="0"/>
              <a:cs typeface="Arial" panose="020B0604020202020204" pitchFamily="34" charset="0"/>
            </a:endParaRPr>
          </a:p>
        </p:txBody>
      </p:sp>
      <p:sp>
        <p:nvSpPr>
          <p:cNvPr id="3" name="Прямоугольник 2"/>
          <p:cNvSpPr/>
          <p:nvPr/>
        </p:nvSpPr>
        <p:spPr>
          <a:xfrm>
            <a:off x="1083780" y="4319734"/>
            <a:ext cx="4862197" cy="2214416"/>
          </a:xfrm>
          <a:prstGeom prst="rect">
            <a:avLst/>
          </a:prstGeom>
        </p:spPr>
        <p:txBody>
          <a:bodyPr wrap="square">
            <a:spAutoFit/>
          </a:bodyPr>
          <a:lstStyle/>
          <a:p>
            <a:pPr algn="ctr">
              <a:lnSpc>
                <a:spcPct val="115000"/>
              </a:lnSpc>
              <a:spcAft>
                <a:spcPts val="0"/>
              </a:spcAft>
            </a:pPr>
            <a:r>
              <a:rPr lang="ru-RU" sz="2000" b="1" i="1" dirty="0">
                <a:latin typeface="Arial" panose="020B0604020202020204" pitchFamily="34" charset="0"/>
                <a:ea typeface="Calibri" panose="020F0502020204030204" pitchFamily="34" charset="0"/>
                <a:cs typeface="Arial" panose="020B0604020202020204" pitchFamily="34" charset="0"/>
              </a:rPr>
              <a:t>Сегодня, это особенно актуально, и наша с вами задача активно вовлекаться и вовлекать детей в деятельность российского движения детей и молодежи.</a:t>
            </a:r>
          </a:p>
        </p:txBody>
      </p:sp>
      <p:sp>
        <p:nvSpPr>
          <p:cNvPr id="31" name="Прямоугольник 30"/>
          <p:cNvSpPr/>
          <p:nvPr/>
        </p:nvSpPr>
        <p:spPr>
          <a:xfrm>
            <a:off x="438636" y="3838803"/>
            <a:ext cx="686644" cy="1323439"/>
          </a:xfrm>
          <a:prstGeom prst="rect">
            <a:avLst/>
          </a:prstGeom>
        </p:spPr>
        <p:txBody>
          <a:bodyPr wrap="square">
            <a:spAutoFit/>
          </a:bodyPr>
          <a:lstStyle/>
          <a:p>
            <a:r>
              <a:rPr lang="ru-RU" sz="8000" i="1" dirty="0">
                <a:solidFill>
                  <a:srgbClr val="5C78B8"/>
                </a:solidFill>
                <a:latin typeface="Arial Black" panose="020B0A04020102020204" pitchFamily="34" charset="0"/>
                <a:ea typeface="Calibri" panose="020F0502020204030204" pitchFamily="34" charset="0"/>
                <a:cs typeface="Arial" panose="020B0604020202020204" pitchFamily="34" charset="0"/>
              </a:rPr>
              <a:t>«</a:t>
            </a:r>
            <a:endParaRPr lang="ru-RU" sz="8000" i="1" dirty="0">
              <a:solidFill>
                <a:srgbClr val="5C78B8"/>
              </a:solidFill>
              <a:latin typeface="Arial Black" panose="020B0A04020102020204" pitchFamily="34" charset="0"/>
            </a:endParaRPr>
          </a:p>
        </p:txBody>
      </p:sp>
      <p:sp>
        <p:nvSpPr>
          <p:cNvPr id="32" name="Прямоугольник 31"/>
          <p:cNvSpPr/>
          <p:nvPr/>
        </p:nvSpPr>
        <p:spPr>
          <a:xfrm rot="10800000">
            <a:off x="5857408" y="5049864"/>
            <a:ext cx="869149" cy="1323439"/>
          </a:xfrm>
          <a:prstGeom prst="rect">
            <a:avLst/>
          </a:prstGeom>
        </p:spPr>
        <p:txBody>
          <a:bodyPr wrap="none">
            <a:spAutoFit/>
          </a:bodyPr>
          <a:lstStyle/>
          <a:p>
            <a:r>
              <a:rPr lang="ru-RU" sz="8000" i="1" dirty="0">
                <a:solidFill>
                  <a:srgbClr val="5C78B8"/>
                </a:solidFill>
                <a:latin typeface="Arial Black" panose="020B0A04020102020204" pitchFamily="34" charset="0"/>
                <a:ea typeface="Calibri" panose="020F0502020204030204" pitchFamily="34" charset="0"/>
                <a:cs typeface="Arial" panose="020B0604020202020204" pitchFamily="34" charset="0"/>
              </a:rPr>
              <a:t>«</a:t>
            </a:r>
            <a:endParaRPr lang="ru-RU" sz="8000" i="1" dirty="0">
              <a:solidFill>
                <a:srgbClr val="5C78B8"/>
              </a:solidFill>
              <a:latin typeface="Arial Black" panose="020B0A04020102020204" pitchFamily="34" charset="0"/>
            </a:endParaRPr>
          </a:p>
        </p:txBody>
      </p:sp>
      <p:pic>
        <p:nvPicPr>
          <p:cNvPr id="33" name="Рисунок 32"/>
          <p:cNvPicPr>
            <a:picLocks noChangeAspect="1"/>
          </p:cNvPicPr>
          <p:nvPr/>
        </p:nvPicPr>
        <p:blipFill>
          <a:blip r:embed="rId3" cstate="print">
            <a:lum bright="70000" contrast="-70000"/>
            <a:extLst>
              <a:ext uri="{28A0092B-C50C-407E-A947-70E740481C1C}">
                <a14:useLocalDpi xmlns:a14="http://schemas.microsoft.com/office/drawing/2010/main" xmlns="" val="0"/>
              </a:ext>
            </a:extLst>
          </a:blip>
          <a:stretch>
            <a:fillRect/>
          </a:stretch>
        </p:blipFill>
        <p:spPr>
          <a:xfrm>
            <a:off x="2672212" y="731376"/>
            <a:ext cx="1291590" cy="1291590"/>
          </a:xfrm>
          <a:prstGeom prst="rect">
            <a:avLst/>
          </a:prstGeom>
        </p:spPr>
      </p:pic>
      <p:sp>
        <p:nvSpPr>
          <p:cNvPr id="5" name="Прямоугольник 4">
            <a:extLst>
              <a:ext uri="{FF2B5EF4-FFF2-40B4-BE49-F238E27FC236}">
                <a16:creationId xmlns:a16="http://schemas.microsoft.com/office/drawing/2014/main" xmlns="" id="{28477509-3FA1-787C-F8AA-E9223980FC8E}"/>
              </a:ext>
            </a:extLst>
          </p:cNvPr>
          <p:cNvSpPr/>
          <p:nvPr/>
        </p:nvSpPr>
        <p:spPr>
          <a:xfrm>
            <a:off x="6291983" y="1186192"/>
            <a:ext cx="5575710" cy="92333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600" b="0" i="0" u="none" strike="noStrike" kern="1200" cap="none" spc="0" normalizeH="0" baseline="0" noProof="0" dirty="0">
                <a:ln>
                  <a:noFill/>
                </a:ln>
                <a:solidFill>
                  <a:srgbClr val="5C78B8"/>
                </a:solidFill>
                <a:effectLst/>
                <a:uLnTx/>
                <a:uFillTx/>
                <a:latin typeface="Arial Black" panose="020B0A04020102020204" pitchFamily="34" charset="0"/>
                <a:ea typeface="Calibri" panose="020F0502020204030204" pitchFamily="34" charset="0"/>
                <a:cs typeface="+mn-cs"/>
              </a:rPr>
              <a:t>в </a:t>
            </a:r>
            <a:r>
              <a:rPr kumimoji="0" lang="ru-RU" sz="3600" b="0" i="0" u="none" strike="noStrike" kern="1200" cap="none" spc="0" normalizeH="0" baseline="0" noProof="0" dirty="0" smtClean="0">
                <a:ln>
                  <a:noFill/>
                </a:ln>
                <a:solidFill>
                  <a:srgbClr val="5C78B8"/>
                </a:solidFill>
                <a:effectLst/>
                <a:uLnTx/>
                <a:uFillTx/>
                <a:latin typeface="Arial Black" panose="020B0A04020102020204" pitchFamily="34" charset="0"/>
                <a:ea typeface="Calibri" panose="020F0502020204030204" pitchFamily="34" charset="0"/>
                <a:cs typeface="+mn-cs"/>
              </a:rPr>
              <a:t>школе </a:t>
            </a:r>
            <a:r>
              <a:rPr kumimoji="0" lang="ru-RU" sz="1800" b="1"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создано первичное </a:t>
            </a:r>
            <a:r>
              <a:rPr kumimoji="0" lang="ru-RU" sz="1800" b="1"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отделения  «ДВИЖЕНИЯ ПЕРВЫХ»</a:t>
            </a:r>
            <a:endParaRPr kumimoji="0" lang="ru-RU" sz="1800" b="1" i="0" u="none" strike="noStrike" kern="1200" cap="none" spc="0" normalizeH="0" baseline="0" noProof="0" dirty="0">
              <a:ln>
                <a:noFill/>
              </a:ln>
              <a:solidFill>
                <a:prstClr val="black"/>
              </a:solidFill>
              <a:effectLst/>
              <a:uLnTx/>
              <a:uFillTx/>
              <a:latin typeface="Arial Black" panose="020B0A04020102020204" pitchFamily="34" charset="0"/>
              <a:cs typeface="Arial" panose="020B0604020202020204" pitchFamily="34" charset="0"/>
            </a:endParaRPr>
          </a:p>
        </p:txBody>
      </p:sp>
      <p:sp>
        <p:nvSpPr>
          <p:cNvPr id="6" name="Прямоугольник 5">
            <a:extLst>
              <a:ext uri="{FF2B5EF4-FFF2-40B4-BE49-F238E27FC236}">
                <a16:creationId xmlns:a16="http://schemas.microsoft.com/office/drawing/2014/main" xmlns="" id="{AC4126D4-02E8-EA2B-21CB-932853237A41}"/>
              </a:ext>
            </a:extLst>
          </p:cNvPr>
          <p:cNvSpPr/>
          <p:nvPr/>
        </p:nvSpPr>
        <p:spPr>
          <a:xfrm>
            <a:off x="6726556" y="2430427"/>
            <a:ext cx="4678505" cy="200054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4000" b="1" dirty="0" smtClean="0">
                <a:solidFill>
                  <a:schemeClr val="accent1">
                    <a:lumMod val="75000"/>
                  </a:schemeClr>
                </a:solidFill>
                <a:latin typeface="Arial Black" panose="020B0A04020102020204" pitchFamily="34" charset="0"/>
                <a:ea typeface="Calibri" panose="020F0502020204030204" pitchFamily="34" charset="0"/>
                <a:cs typeface="Arial" panose="020B0604020202020204" pitchFamily="34" charset="0"/>
              </a:rPr>
              <a:t>3</a:t>
            </a:r>
            <a:r>
              <a:rPr lang="ru-RU" sz="2800" b="1" dirty="0" smtClean="0">
                <a:solidFill>
                  <a:schemeClr val="accent1">
                    <a:lumMod val="75000"/>
                  </a:schemeClr>
                </a:solidFill>
                <a:latin typeface="Arial Black" panose="020B0A04020102020204" pitchFamily="34" charset="0"/>
                <a:ea typeface="Calibri" panose="020F0502020204030204" pitchFamily="34" charset="0"/>
                <a:cs typeface="Arial" panose="020B0604020202020204" pitchFamily="34" charset="0"/>
              </a:rPr>
              <a:t> класса-комплекта </a:t>
            </a:r>
            <a:r>
              <a:rPr lang="ru-RU" sz="2800" b="1" dirty="0">
                <a:solidFill>
                  <a:schemeClr val="accent1">
                    <a:lumMod val="75000"/>
                  </a:schemeClr>
                </a:solidFill>
                <a:latin typeface="Arial Black" panose="020B0A04020102020204" pitchFamily="34" charset="0"/>
                <a:ea typeface="Calibri" panose="020F0502020204030204" pitchFamily="34" charset="0"/>
                <a:cs typeface="Arial" panose="020B0604020202020204" pitchFamily="34" charset="0"/>
              </a:rPr>
              <a:t>зарегистрированы в проекте «Орлята России» из </a:t>
            </a:r>
            <a:r>
              <a:rPr lang="ru-RU" sz="2800" b="1" dirty="0" smtClean="0">
                <a:solidFill>
                  <a:schemeClr val="accent1">
                    <a:lumMod val="75000"/>
                  </a:schemeClr>
                </a:solidFill>
                <a:latin typeface="Arial Black" panose="020B0A04020102020204" pitchFamily="34" charset="0"/>
                <a:ea typeface="Calibri" panose="020F0502020204030204" pitchFamily="34" charset="0"/>
                <a:cs typeface="Arial" panose="020B0604020202020204" pitchFamily="34" charset="0"/>
              </a:rPr>
              <a:t>16 (19%)</a:t>
            </a:r>
            <a:endParaRPr kumimoji="0" lang="ru-RU" sz="2800" b="1" i="0" u="none" strike="noStrike" kern="1200" cap="none" spc="0" normalizeH="0" baseline="0" noProof="0" dirty="0">
              <a:ln>
                <a:noFill/>
              </a:ln>
              <a:solidFill>
                <a:schemeClr val="accent1">
                  <a:lumMod val="75000"/>
                </a:schemeClr>
              </a:solidFill>
              <a:effectLst/>
              <a:uLnTx/>
              <a:uFillTx/>
              <a:latin typeface="Arial Black" panose="020B0A04020102020204" pitchFamily="34" charset="0"/>
              <a:cs typeface="Arial" panose="020B0604020202020204" pitchFamily="34" charset="0"/>
            </a:endParaRPr>
          </a:p>
        </p:txBody>
      </p:sp>
      <p:sp>
        <p:nvSpPr>
          <p:cNvPr id="9" name="Прямоугольник 8">
            <a:extLst>
              <a:ext uri="{FF2B5EF4-FFF2-40B4-BE49-F238E27FC236}">
                <a16:creationId xmlns:a16="http://schemas.microsoft.com/office/drawing/2014/main" xmlns="" id="{BC9151FA-1931-F023-CC10-D74DDDD24C95}"/>
              </a:ext>
            </a:extLst>
          </p:cNvPr>
          <p:cNvSpPr/>
          <p:nvPr/>
        </p:nvSpPr>
        <p:spPr>
          <a:xfrm>
            <a:off x="518147" y="277308"/>
            <a:ext cx="9630001" cy="416528"/>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90000"/>
              </a:lnSpc>
              <a:spcBef>
                <a:spcPts val="0"/>
              </a:spcBef>
              <a:spcAft>
                <a:spcPts val="0"/>
              </a:spcAft>
              <a:buClr>
                <a:prstClr val="black"/>
              </a:buClr>
              <a:buSzPts val="1100"/>
              <a:buFontTx/>
              <a:buNone/>
              <a:tabLst/>
              <a:defRPr/>
            </a:pPr>
            <a:r>
              <a:rPr kumimoji="0" lang="ru-RU" sz="2400" b="0" i="0" u="none" strike="noStrike" kern="1200" cap="none" spc="0" normalizeH="0" baseline="0" noProof="0" dirty="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rPr>
              <a:t>РОССИЙСКОЕ ДВИЖЕНИЕ ДЕТЕЙ И МОЛОДЕЖИ (на июль 2024г.) и</a:t>
            </a:r>
            <a:r>
              <a:rPr kumimoji="0" lang="ru-RU" sz="2400" b="0" i="0" u="none" strike="noStrike" kern="1200" cap="none" spc="0" normalizeH="0" noProof="0" dirty="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rPr>
              <a:t> </a:t>
            </a:r>
            <a:r>
              <a:rPr kumimoji="0" lang="ru-RU" sz="2800" b="0" i="0" u="none" strike="noStrike" kern="1200" cap="none" spc="0" normalizeH="0" noProof="0" dirty="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rPr>
              <a:t>проект «Орлята России»</a:t>
            </a:r>
            <a:endParaRPr kumimoji="0" lang="ru-RU" sz="2800" b="0" i="0" u="none" strike="noStrike" kern="1200" cap="none" spc="0" normalizeH="0" baseline="0" noProof="0" dirty="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11526583"/>
      </p:ext>
    </p:extLst>
  </p:cSld>
  <p:clrMapOvr>
    <a:masterClrMapping/>
  </p:clrMapOvr>
  <p:transition advTm="7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rot="16200000">
            <a:off x="-560892" y="2026326"/>
            <a:ext cx="184056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dirty="0" smtClean="0">
                <a:ln>
                  <a:noFill/>
                </a:ln>
                <a:solidFill>
                  <a:prstClr val="black"/>
                </a:solidFill>
                <a:effectLst/>
                <a:uLnTx/>
                <a:uFillTx/>
                <a:latin typeface="Arial Black" panose="020B0A04020102020204" pitchFamily="34" charset="0"/>
                <a:ea typeface="Calibri" panose="020F0502020204030204" pitchFamily="34" charset="0"/>
                <a:cs typeface="+mn-cs"/>
              </a:rPr>
              <a:t>11</a:t>
            </a:r>
            <a:r>
              <a:rPr kumimoji="0" lang="ru-RU" sz="18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mn-cs"/>
              </a:rPr>
              <a:t>.03.2024г</a:t>
            </a:r>
            <a:r>
              <a:rPr kumimoji="0" lang="ru-RU" sz="18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mn-cs"/>
              </a:rPr>
              <a:t>. </a:t>
            </a:r>
            <a:endParaRPr kumimoji="0" lang="ru-RU" sz="1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p:txBody>
      </p:sp>
      <p:sp>
        <p:nvSpPr>
          <p:cNvPr id="2" name="Прямоугольник 1"/>
          <p:cNvSpPr/>
          <p:nvPr/>
        </p:nvSpPr>
        <p:spPr>
          <a:xfrm>
            <a:off x="451745" y="371564"/>
            <a:ext cx="9630001" cy="1809726"/>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90000"/>
              </a:lnSpc>
              <a:spcBef>
                <a:spcPts val="0"/>
              </a:spcBef>
              <a:spcAft>
                <a:spcPts val="0"/>
              </a:spcAft>
              <a:buClr>
                <a:prstClr val="black"/>
              </a:buClr>
              <a:buSzPts val="1100"/>
              <a:buFontTx/>
              <a:buNone/>
              <a:tabLst/>
              <a:defRPr/>
            </a:pPr>
            <a:r>
              <a:rPr kumimoji="0" lang="ru-RU" sz="2000" b="0" i="0" u="none" strike="noStrike" kern="1200" cap="none" spc="0" normalizeH="0" baseline="0" noProof="0" dirty="0">
                <a:ln>
                  <a:noFill/>
                </a:ln>
                <a:solidFill>
                  <a:schemeClr val="tx1">
                    <a:lumMod val="95000"/>
                    <a:lumOff val="5000"/>
                  </a:schemeClr>
                </a:solidFill>
                <a:effectLst/>
                <a:uLnTx/>
                <a:uFillTx/>
                <a:latin typeface="Arial Black" panose="020B0A04020102020204" pitchFamily="34" charset="0"/>
                <a:ea typeface="Times New Roman" panose="02020603050405020304" pitchFamily="18" charset="0"/>
                <a:cs typeface="Times New Roman" panose="02020603050405020304" pitchFamily="18" charset="0"/>
              </a:rPr>
              <a:t>ДОПОЛНИТЕЛЬНОЕ ОБРАЗОВАНИЕ</a:t>
            </a:r>
          </a:p>
        </p:txBody>
      </p:sp>
      <p:sp>
        <p:nvSpPr>
          <p:cNvPr id="26" name="Прямоугольник 25"/>
          <p:cNvSpPr/>
          <p:nvPr/>
        </p:nvSpPr>
        <p:spPr>
          <a:xfrm>
            <a:off x="544058" y="1178821"/>
            <a:ext cx="3580268" cy="55397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Прямоугольник 26"/>
          <p:cNvSpPr/>
          <p:nvPr/>
        </p:nvSpPr>
        <p:spPr>
          <a:xfrm>
            <a:off x="4247917" y="1178821"/>
            <a:ext cx="3967387" cy="55397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Прямоугольник 27"/>
          <p:cNvSpPr/>
          <p:nvPr/>
        </p:nvSpPr>
        <p:spPr>
          <a:xfrm>
            <a:off x="8249862" y="1125633"/>
            <a:ext cx="3580268" cy="55513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Прямоугольник 28"/>
          <p:cNvSpPr/>
          <p:nvPr/>
        </p:nvSpPr>
        <p:spPr>
          <a:xfrm>
            <a:off x="439044" y="1363967"/>
            <a:ext cx="3777355" cy="249299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600" b="0" i="0" u="none" strike="noStrike" kern="1200" cap="none" spc="0" normalizeH="0" baseline="0" noProof="0" dirty="0">
                <a:ln>
                  <a:noFill/>
                </a:ln>
                <a:solidFill>
                  <a:srgbClr val="5C78B8"/>
                </a:solidFill>
                <a:effectLst/>
                <a:uLnTx/>
                <a:uFillTx/>
                <a:latin typeface="Arial Black" panose="020B0A04020102020204" pitchFamily="34" charset="0"/>
                <a:ea typeface="Calibri" panose="020F0502020204030204" pitchFamily="34" charset="0"/>
                <a:cs typeface="+mn-cs"/>
              </a:rPr>
              <a:t>ОХВАТ</a:t>
            </a:r>
            <a:r>
              <a:rPr kumimoji="0" lang="ru-RU" sz="18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детей дополнительным образованием общеобразовательных учреждений</a:t>
            </a:r>
            <a:endParaRPr kumimoji="0" lang="ru-RU"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Прямоугольник 29"/>
          <p:cNvSpPr/>
          <p:nvPr/>
        </p:nvSpPr>
        <p:spPr>
          <a:xfrm>
            <a:off x="889385" y="6083155"/>
            <a:ext cx="272240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от общего </a:t>
            </a:r>
            <a:r>
              <a:rPr kumimoji="0" lang="ru-RU" sz="12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количества </a:t>
            </a:r>
            <a:endPar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школьников</a:t>
            </a:r>
            <a:endPar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p:txBody>
      </p:sp>
      <p:sp>
        <p:nvSpPr>
          <p:cNvPr id="31" name="Прямоугольник 30"/>
          <p:cNvSpPr/>
          <p:nvPr/>
        </p:nvSpPr>
        <p:spPr>
          <a:xfrm>
            <a:off x="758110" y="4870961"/>
            <a:ext cx="2797890"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3600" dirty="0" smtClean="0">
                <a:solidFill>
                  <a:srgbClr val="5C78B8"/>
                </a:solidFill>
                <a:latin typeface="Arial Black" panose="020B0A04020102020204" pitchFamily="34" charset="0"/>
                <a:ea typeface="Calibri" panose="020F0502020204030204" pitchFamily="34" charset="0"/>
              </a:rPr>
              <a:t>456</a:t>
            </a:r>
            <a:r>
              <a:rPr kumimoji="0" lang="ru-RU" sz="3600" b="0" i="0" u="none" strike="noStrike" kern="1200" cap="none" spc="0" normalizeH="0" baseline="0" noProof="0" dirty="0" smtClean="0">
                <a:ln>
                  <a:noFill/>
                </a:ln>
                <a:solidFill>
                  <a:srgbClr val="5C78B8"/>
                </a:solidFill>
                <a:effectLst/>
                <a:uLnTx/>
                <a:uFillTx/>
                <a:latin typeface="Arial Black" panose="020B0A04020102020204" pitchFamily="34" charset="0"/>
                <a:ea typeface="Calibri" panose="020F0502020204030204" pitchFamily="34" charset="0"/>
                <a:cs typeface="+mn-cs"/>
              </a:rPr>
              <a:t> </a:t>
            </a:r>
            <a:r>
              <a:rPr kumimoji="0" lang="ru-RU" sz="3600" b="0" i="0" u="none" strike="noStrike" kern="1200" cap="none" spc="0" normalizeH="0" baseline="0" noProof="0" dirty="0">
                <a:ln>
                  <a:noFill/>
                </a:ln>
                <a:solidFill>
                  <a:srgbClr val="5C78B8"/>
                </a:solidFill>
                <a:effectLst/>
                <a:uLnTx/>
                <a:uFillTx/>
                <a:latin typeface="Arial Black" panose="020B0A04020102020204" pitchFamily="34" charset="0"/>
                <a:ea typeface="Calibri" panose="020F0502020204030204" pitchFamily="34" charset="0"/>
                <a:cs typeface="+mn-cs"/>
              </a:rPr>
              <a:t>чел. </a:t>
            </a:r>
          </a:p>
        </p:txBody>
      </p:sp>
      <p:sp>
        <p:nvSpPr>
          <p:cNvPr id="32" name="Прямоугольник 31"/>
          <p:cNvSpPr/>
          <p:nvPr/>
        </p:nvSpPr>
        <p:spPr>
          <a:xfrm>
            <a:off x="1130300" y="5451261"/>
            <a:ext cx="2120900"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3600" dirty="0" smtClean="0">
                <a:solidFill>
                  <a:prstClr val="black"/>
                </a:solidFill>
                <a:latin typeface="Arial Black" panose="020B0A04020102020204" pitchFamily="34" charset="0"/>
                <a:ea typeface="Calibri" panose="020F0502020204030204" pitchFamily="34" charset="0"/>
              </a:rPr>
              <a:t>58,1</a:t>
            </a:r>
            <a:r>
              <a:rPr kumimoji="0" lang="ru-RU" sz="36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mn-cs"/>
              </a:rPr>
              <a:t> </a:t>
            </a:r>
            <a:r>
              <a:rPr kumimoji="0" lang="ru-RU" sz="36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mn-cs"/>
              </a:rPr>
              <a:t>%</a:t>
            </a:r>
          </a:p>
        </p:txBody>
      </p:sp>
      <p:sp>
        <p:nvSpPr>
          <p:cNvPr id="34" name="Равнобедренный треугольник 33"/>
          <p:cNvSpPr/>
          <p:nvPr/>
        </p:nvSpPr>
        <p:spPr>
          <a:xfrm rot="10800000">
            <a:off x="1487371" y="4122257"/>
            <a:ext cx="1500134" cy="491931"/>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Прямоугольник 34"/>
          <p:cNvSpPr/>
          <p:nvPr/>
        </p:nvSpPr>
        <p:spPr>
          <a:xfrm>
            <a:off x="5105782" y="1395929"/>
            <a:ext cx="3310547"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Поручения Президента РФ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В. Путина и Главы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Республики Дагестан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С. Меликова:</a:t>
            </a:r>
            <a:endParaRPr kumimoji="0" lang="ru-RU"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36" name="Рисунок 35"/>
          <p:cNvPicPr>
            <a:picLocks noChangeAspect="1"/>
          </p:cNvPicPr>
          <p:nvPr/>
        </p:nvPicPr>
        <p:blipFill>
          <a:blip r:embed="rId3" cstate="print">
            <a:lum bright="70000" contrast="-70000"/>
            <a:extLst>
              <a:ext uri="{28A0092B-C50C-407E-A947-70E740481C1C}">
                <a14:useLocalDpi xmlns:a14="http://schemas.microsoft.com/office/drawing/2010/main" xmlns="" val="0"/>
              </a:ext>
            </a:extLst>
          </a:blip>
          <a:stretch>
            <a:fillRect/>
          </a:stretch>
        </p:blipFill>
        <p:spPr>
          <a:xfrm>
            <a:off x="4187468" y="1356608"/>
            <a:ext cx="1141738" cy="1141738"/>
          </a:xfrm>
          <a:prstGeom prst="rect">
            <a:avLst/>
          </a:prstGeom>
        </p:spPr>
      </p:pic>
      <p:sp>
        <p:nvSpPr>
          <p:cNvPr id="37" name="Прямоугольник 36"/>
          <p:cNvSpPr/>
          <p:nvPr/>
        </p:nvSpPr>
        <p:spPr>
          <a:xfrm>
            <a:off x="4838471" y="5289957"/>
            <a:ext cx="2491758"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600" b="0" i="0" u="none" strike="noStrike" kern="1200" cap="none" spc="0" normalizeH="0" baseline="0" noProof="0" dirty="0" smtClean="0">
                <a:ln>
                  <a:noFill/>
                </a:ln>
                <a:solidFill>
                  <a:srgbClr val="5C78B8"/>
                </a:solidFill>
                <a:effectLst/>
                <a:uLnTx/>
                <a:uFillTx/>
                <a:latin typeface="Arial Black" panose="020B0A04020102020204" pitchFamily="34" charset="0"/>
                <a:ea typeface="Calibri" panose="020F0502020204030204" pitchFamily="34" charset="0"/>
                <a:cs typeface="+mn-cs"/>
              </a:rPr>
              <a:t>50 чел. </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 name="Прямоугольник 37"/>
          <p:cNvSpPr/>
          <p:nvPr/>
        </p:nvSpPr>
        <p:spPr>
          <a:xfrm>
            <a:off x="4528303" y="2672166"/>
            <a:ext cx="3193593" cy="587853"/>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СОЗДАНИЕ ТЕАТРАЛЬНЫХ КРУЖКОВ: </a:t>
            </a:r>
          </a:p>
        </p:txBody>
      </p:sp>
      <p:sp>
        <p:nvSpPr>
          <p:cNvPr id="39" name="Прямоугольник 38"/>
          <p:cNvSpPr/>
          <p:nvPr/>
        </p:nvSpPr>
        <p:spPr>
          <a:xfrm>
            <a:off x="4296563" y="3248004"/>
            <a:ext cx="3972620" cy="1508105"/>
          </a:xfrm>
          <a:prstGeom prst="rect">
            <a:avLst/>
          </a:prstGeom>
        </p:spPr>
        <p:txBody>
          <a:bodyPr wrap="square">
            <a:spAutoFit/>
          </a:bodyPr>
          <a:lstStyle/>
          <a:p>
            <a:pPr lvl="0" algn="ctr">
              <a:lnSpc>
                <a:spcPct val="115000"/>
              </a:lnSpc>
              <a:defRPr/>
            </a:pPr>
            <a:r>
              <a:rPr lang="ru-RU" sz="2000" b="1" dirty="0" smtClean="0">
                <a:latin typeface="Times New Roman" pitchFamily="18" charset="0"/>
                <a:cs typeface="Times New Roman" pitchFamily="18" charset="0"/>
              </a:rPr>
              <a:t>«Азбука театра»</a:t>
            </a:r>
          </a:p>
          <a:p>
            <a:pPr lvl="0" algn="ctr">
              <a:lnSpc>
                <a:spcPct val="115000"/>
              </a:lnSpc>
              <a:defRPr/>
            </a:pPr>
            <a:r>
              <a:rPr lang="ru-RU" sz="2000" b="1" dirty="0" smtClean="0">
                <a:latin typeface="Times New Roman" pitchFamily="18" charset="0"/>
                <a:cs typeface="Times New Roman" pitchFamily="18" charset="0"/>
              </a:rPr>
              <a:t>25 чел.</a:t>
            </a:r>
          </a:p>
          <a:p>
            <a:pPr lvl="0" algn="ctr">
              <a:lnSpc>
                <a:spcPct val="115000"/>
              </a:lnSpc>
              <a:defRPr/>
            </a:pPr>
            <a:r>
              <a:rPr lang="ru-RU" sz="2000" b="1" dirty="0" smtClean="0">
                <a:latin typeface="Times New Roman" pitchFamily="18" charset="0"/>
                <a:cs typeface="Times New Roman" pitchFamily="18" charset="0"/>
              </a:rPr>
              <a:t>3,1%</a:t>
            </a:r>
          </a:p>
          <a:p>
            <a:pPr lvl="0" algn="ctr">
              <a:lnSpc>
                <a:spcPct val="115000"/>
              </a:lnSpc>
              <a:defRPr/>
            </a:pPr>
            <a:r>
              <a:rPr lang="ru-RU" sz="2000" b="1" dirty="0" smtClean="0">
                <a:latin typeface="Times New Roman" pitchFamily="18" charset="0"/>
                <a:cs typeface="Times New Roman" pitchFamily="18" charset="0"/>
              </a:rPr>
              <a:t> </a:t>
            </a:r>
            <a:endParaRPr kumimoji="0" lang="ru-RU" sz="2000" b="1" i="1" u="none" strike="noStrike" kern="1200" cap="none" spc="0" normalizeH="0" baseline="0" noProof="0" dirty="0">
              <a:ln>
                <a:noFill/>
              </a:ln>
              <a:solidFill>
                <a:prstClr val="black"/>
              </a:solidFill>
              <a:effectLst/>
              <a:uLnTx/>
              <a:uFillTx/>
              <a:latin typeface="Times New Roman" pitchFamily="18" charset="0"/>
              <a:ea typeface="Calibri" panose="020F0502020204030204" pitchFamily="34" charset="0"/>
              <a:cs typeface="Times New Roman" pitchFamily="18" charset="0"/>
            </a:endParaRPr>
          </a:p>
        </p:txBody>
      </p:sp>
      <p:sp>
        <p:nvSpPr>
          <p:cNvPr id="40" name="Прямоугольник 39"/>
          <p:cNvSpPr/>
          <p:nvPr/>
        </p:nvSpPr>
        <p:spPr>
          <a:xfrm>
            <a:off x="4415927" y="4834910"/>
            <a:ext cx="3308415" cy="587853"/>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РЕГИСТРАЦИЯ ШКОЛЬНЫХ СПОРТИВНЫХ КЛУБОВ (ШСК):</a:t>
            </a:r>
          </a:p>
        </p:txBody>
      </p:sp>
      <p:sp>
        <p:nvSpPr>
          <p:cNvPr id="42" name="Прямоугольник 41"/>
          <p:cNvSpPr/>
          <p:nvPr/>
        </p:nvSpPr>
        <p:spPr>
          <a:xfrm>
            <a:off x="8144769" y="1621027"/>
            <a:ext cx="3623678" cy="150810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srgbClr val="5C78B8"/>
                </a:solidFill>
                <a:effectLst/>
                <a:uLnTx/>
                <a:uFillTx/>
                <a:latin typeface="Arial Black" panose="020B0A04020102020204" pitchFamily="34" charset="0"/>
                <a:ea typeface="Calibri" panose="020F0502020204030204" pitchFamily="34" charset="0"/>
                <a:cs typeface="+mn-cs"/>
              </a:rPr>
              <a:t>ПРОЕКТ «ШФЛ»</a:t>
            </a:r>
            <a:r>
              <a:rPr kumimoji="0" lang="ru-RU" sz="3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mn-cs"/>
              </a:rPr>
              <a:t> </a:t>
            </a:r>
          </a:p>
          <a:p>
            <a:pPr algn="ctr">
              <a:defRPr/>
            </a:pPr>
            <a:endParaRPr kumimoji="0" lang="ru-RU" sz="14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 name="Прямоугольник 42"/>
          <p:cNvSpPr/>
          <p:nvPr/>
        </p:nvSpPr>
        <p:spPr>
          <a:xfrm>
            <a:off x="8249003" y="4134361"/>
            <a:ext cx="3260828" cy="2000548"/>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800" b="0" i="0" u="none" strike="noStrike" kern="1200" cap="none" spc="0" normalizeH="0" baseline="0" noProof="0" dirty="0" smtClean="0">
              <a:ln>
                <a:noFill/>
              </a:ln>
              <a:solidFill>
                <a:srgbClr val="5C78B8"/>
              </a:solidFill>
              <a:effectLst/>
              <a:uLnTx/>
              <a:uFillTx/>
              <a:latin typeface="Arial Black" panose="020B0A04020102020204" pitchFamily="34" charset="0"/>
              <a:ea typeface="Calibri" panose="020F050202020403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0" i="0" u="none" strike="noStrike" kern="1200" cap="none" spc="0" normalizeH="0" baseline="0" noProof="0" dirty="0" smtClean="0">
                <a:ln>
                  <a:noFill/>
                </a:ln>
                <a:solidFill>
                  <a:srgbClr val="5C78B8"/>
                </a:solidFill>
                <a:effectLst/>
                <a:uLnTx/>
                <a:uFillTx/>
                <a:latin typeface="Arial Black" panose="020B0A04020102020204" pitchFamily="34" charset="0"/>
                <a:ea typeface="Calibri" panose="020F0502020204030204" pitchFamily="34" charset="0"/>
                <a:cs typeface="+mn-cs"/>
              </a:rPr>
              <a:t>Отдых </a:t>
            </a:r>
            <a:r>
              <a:rPr kumimoji="0" lang="ru-RU" sz="2800" b="0" i="0" u="none" strike="noStrike" kern="1200" cap="none" spc="0" normalizeH="0" baseline="0" noProof="0" dirty="0">
                <a:ln>
                  <a:noFill/>
                </a:ln>
                <a:solidFill>
                  <a:srgbClr val="5C78B8"/>
                </a:solidFill>
                <a:effectLst/>
                <a:uLnTx/>
                <a:uFillTx/>
                <a:latin typeface="Arial Black" panose="020B0A04020102020204" pitchFamily="34" charset="0"/>
                <a:ea typeface="Calibri" panose="020F0502020204030204" pitchFamily="34" charset="0"/>
                <a:cs typeface="+mn-cs"/>
              </a:rPr>
              <a:t>и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0" i="0" u="none" strike="noStrike" kern="1200" cap="none" spc="0" normalizeH="0" baseline="0" noProof="0" dirty="0">
                <a:ln>
                  <a:noFill/>
                </a:ln>
                <a:solidFill>
                  <a:srgbClr val="5C78B8"/>
                </a:solidFill>
                <a:effectLst/>
                <a:uLnTx/>
                <a:uFillTx/>
                <a:latin typeface="Arial Black" panose="020B0A04020102020204" pitchFamily="34" charset="0"/>
                <a:ea typeface="Calibri" panose="020F0502020204030204" pitchFamily="34" charset="0"/>
                <a:cs typeface="+mn-cs"/>
              </a:rPr>
              <a:t>оздоровление</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0" i="0" u="none" strike="noStrike" kern="1200" cap="none" spc="0" normalizeH="0" baseline="0" noProof="0" dirty="0" smtClean="0">
                <a:ln>
                  <a:noFill/>
                </a:ln>
                <a:solidFill>
                  <a:schemeClr val="accent2">
                    <a:lumMod val="50000"/>
                  </a:schemeClr>
                </a:solidFill>
                <a:effectLst/>
                <a:uLnTx/>
                <a:uFillTx/>
                <a:latin typeface="Arial Black" panose="020B0A04020102020204" pitchFamily="34" charset="0"/>
                <a:ea typeface="Calibri" panose="020F0502020204030204" pitchFamily="34" charset="0"/>
                <a:cs typeface="+mn-cs"/>
              </a:rPr>
              <a:t>В 2023 г. - </a:t>
            </a:r>
            <a:r>
              <a:rPr lang="ru-RU" sz="2400" dirty="0" smtClean="0">
                <a:solidFill>
                  <a:schemeClr val="accent2">
                    <a:lumMod val="50000"/>
                  </a:schemeClr>
                </a:solidFill>
                <a:latin typeface="Arial Black" panose="020B0A04020102020204" pitchFamily="34" charset="0"/>
                <a:ea typeface="Calibri" panose="020F0502020204030204" pitchFamily="34" charset="0"/>
              </a:rPr>
              <a:t>60</a:t>
            </a:r>
            <a:r>
              <a:rPr kumimoji="0" lang="ru-RU" sz="2400" b="0" i="0" u="none" strike="noStrike" kern="1200" cap="none" spc="0" normalizeH="0" baseline="0" noProof="0" dirty="0" smtClean="0">
                <a:ln>
                  <a:noFill/>
                </a:ln>
                <a:solidFill>
                  <a:schemeClr val="accent2">
                    <a:lumMod val="50000"/>
                  </a:schemeClr>
                </a:solidFill>
                <a:effectLst/>
                <a:uLnTx/>
                <a:uFillTx/>
                <a:latin typeface="Arial Black" panose="020B0A04020102020204" pitchFamily="34" charset="0"/>
                <a:ea typeface="Calibri" panose="020F0502020204030204" pitchFamily="34" charset="0"/>
                <a:cs typeface="+mn-cs"/>
              </a:rPr>
              <a:t> </a:t>
            </a:r>
            <a:r>
              <a:rPr kumimoji="0" lang="ru-RU" sz="2400" b="0" i="0" u="none" strike="noStrike" kern="1200" cap="none" spc="0" normalizeH="0" baseline="0" noProof="0" dirty="0">
                <a:ln>
                  <a:noFill/>
                </a:ln>
                <a:solidFill>
                  <a:schemeClr val="accent2">
                    <a:lumMod val="50000"/>
                  </a:schemeClr>
                </a:solidFill>
                <a:effectLst/>
                <a:uLnTx/>
                <a:uFillTx/>
                <a:latin typeface="Arial Black" panose="020B0A04020102020204" pitchFamily="34" charset="0"/>
                <a:ea typeface="Calibri" panose="020F0502020204030204" pitchFamily="34" charset="0"/>
                <a:cs typeface="+mn-cs"/>
              </a:rPr>
              <a:t>чел.</a:t>
            </a:r>
          </a:p>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dirty="0" smtClean="0">
                <a:latin typeface="Arial Black" panose="020B0A04020102020204" pitchFamily="34" charset="0"/>
                <a:ea typeface="Calibri" panose="020F0502020204030204" pitchFamily="34" charset="0"/>
              </a:rPr>
              <a:t>7,64%</a:t>
            </a:r>
            <a:r>
              <a:rPr lang="ru-RU" sz="1600" i="1" dirty="0" smtClean="0">
                <a:solidFill>
                  <a:srgbClr val="FF0000"/>
                </a:solidFill>
                <a:latin typeface="Arial Black" panose="020B0A04020102020204" pitchFamily="34" charset="0"/>
                <a:ea typeface="Calibri" panose="020F0502020204030204" pitchFamily="34" charset="0"/>
              </a:rPr>
              <a:t> </a:t>
            </a:r>
          </a:p>
        </p:txBody>
      </p:sp>
      <p:sp>
        <p:nvSpPr>
          <p:cNvPr id="46" name="Прямоугольник 45"/>
          <p:cNvSpPr/>
          <p:nvPr/>
        </p:nvSpPr>
        <p:spPr>
          <a:xfrm>
            <a:off x="377798" y="829247"/>
            <a:ext cx="9630001" cy="4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Прямоугольник 2">
            <a:extLst>
              <a:ext uri="{FF2B5EF4-FFF2-40B4-BE49-F238E27FC236}">
                <a16:creationId xmlns:a16="http://schemas.microsoft.com/office/drawing/2014/main" xmlns="" id="{DF28D9F3-2959-DACC-3BB8-488463A1C2FE}"/>
              </a:ext>
            </a:extLst>
          </p:cNvPr>
          <p:cNvSpPr/>
          <p:nvPr/>
        </p:nvSpPr>
        <p:spPr>
          <a:xfrm>
            <a:off x="11343807"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39</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4" name="Прямоугольник 3">
            <a:extLst>
              <a:ext uri="{FF2B5EF4-FFF2-40B4-BE49-F238E27FC236}">
                <a16:creationId xmlns:a16="http://schemas.microsoft.com/office/drawing/2014/main" xmlns="" id="{C6A9D67D-A64C-6957-E090-4C11F42B19B0}"/>
              </a:ext>
            </a:extLst>
          </p:cNvPr>
          <p:cNvSpPr/>
          <p:nvPr/>
        </p:nvSpPr>
        <p:spPr>
          <a:xfrm>
            <a:off x="4609353" y="5832884"/>
            <a:ext cx="3033193" cy="351378"/>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6,4%</a:t>
            </a:r>
            <a:endParaRPr kumimoji="0" lang="ru-RU" sz="16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Прямоугольник 23"/>
          <p:cNvSpPr/>
          <p:nvPr/>
        </p:nvSpPr>
        <p:spPr>
          <a:xfrm>
            <a:off x="4877185" y="4279755"/>
            <a:ext cx="272240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от общего </a:t>
            </a:r>
            <a:r>
              <a:rPr kumimoji="0" lang="ru-RU" sz="12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количества </a:t>
            </a:r>
            <a:endPar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школьников</a:t>
            </a:r>
            <a:endPar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p:txBody>
      </p:sp>
      <p:sp>
        <p:nvSpPr>
          <p:cNvPr id="25" name="Прямоугольник 24"/>
          <p:cNvSpPr/>
          <p:nvPr/>
        </p:nvSpPr>
        <p:spPr>
          <a:xfrm>
            <a:off x="4889885" y="6159355"/>
            <a:ext cx="272240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от общего </a:t>
            </a:r>
            <a:r>
              <a:rPr kumimoji="0" lang="ru-RU" sz="12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количества </a:t>
            </a:r>
            <a:endPar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школьников</a:t>
            </a:r>
            <a:endPar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p:txBody>
      </p:sp>
      <p:cxnSp>
        <p:nvCxnSpPr>
          <p:cNvPr id="41" name="Прямая соединительная линия 40"/>
          <p:cNvCxnSpPr/>
          <p:nvPr/>
        </p:nvCxnSpPr>
        <p:spPr>
          <a:xfrm>
            <a:off x="4406900" y="4711700"/>
            <a:ext cx="36449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6"/>
          <p:cNvCxnSpPr/>
          <p:nvPr/>
        </p:nvCxnSpPr>
        <p:spPr>
          <a:xfrm>
            <a:off x="8242300" y="4660900"/>
            <a:ext cx="36449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49" name="Прямоугольник 48"/>
          <p:cNvSpPr/>
          <p:nvPr/>
        </p:nvSpPr>
        <p:spPr>
          <a:xfrm>
            <a:off x="8572885" y="6146655"/>
            <a:ext cx="272240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от общего </a:t>
            </a:r>
            <a:r>
              <a:rPr kumimoji="0" lang="ru-RU" sz="12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количества </a:t>
            </a:r>
            <a:endPar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школьников</a:t>
            </a:r>
            <a:endPar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p:txBody>
      </p:sp>
      <p:sp>
        <p:nvSpPr>
          <p:cNvPr id="50" name="Прямоугольник 49"/>
          <p:cNvSpPr/>
          <p:nvPr/>
        </p:nvSpPr>
        <p:spPr>
          <a:xfrm>
            <a:off x="8788785" y="3822555"/>
            <a:ext cx="272240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от общего </a:t>
            </a:r>
            <a:r>
              <a:rPr kumimoji="0" lang="ru-RU" sz="12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количества </a:t>
            </a:r>
            <a:endPar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rPr>
              <a:t>школьников</a:t>
            </a:r>
            <a:endParaRPr kumimoji="0" lang="ru-RU" sz="1200" b="0" i="0" u="none" strike="noStrike" kern="1200" cap="none" spc="0" normalizeH="0" baseline="0" noProof="0" dirty="0">
              <a:ln>
                <a:noFill/>
              </a:ln>
              <a:solidFill>
                <a:prstClr val="black"/>
              </a:solidFill>
              <a:effectLst/>
              <a:uLnTx/>
              <a:uFillTx/>
              <a:latin typeface="Arial Black" panose="020B0A04020102020204" pitchFamily="34" charset="0"/>
              <a:ea typeface="Calibri" panose="020F0502020204030204" pitchFamily="34" charset="0"/>
              <a:cs typeface="Arial" panose="020B0604020202020204" pitchFamily="34" charset="0"/>
            </a:endParaRPr>
          </a:p>
        </p:txBody>
      </p:sp>
      <p:sp>
        <p:nvSpPr>
          <p:cNvPr id="51" name="Прямоугольник 50"/>
          <p:cNvSpPr/>
          <p:nvPr/>
        </p:nvSpPr>
        <p:spPr>
          <a:xfrm>
            <a:off x="8800871" y="2648357"/>
            <a:ext cx="2491758"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3600" b="0" i="0" u="none" strike="noStrike" kern="1200" cap="none" spc="0" normalizeH="0" baseline="0" noProof="0" dirty="0" smtClean="0">
                <a:ln>
                  <a:noFill/>
                </a:ln>
                <a:solidFill>
                  <a:srgbClr val="5C78B8"/>
                </a:solidFill>
                <a:effectLst/>
                <a:uLnTx/>
                <a:uFillTx/>
                <a:latin typeface="Arial Black" panose="020B0A04020102020204" pitchFamily="34" charset="0"/>
                <a:ea typeface="Calibri" panose="020F0502020204030204" pitchFamily="34" charset="0"/>
                <a:cs typeface="+mn-cs"/>
              </a:rPr>
              <a:t>50 чел. </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Прямоугольник 51">
            <a:extLst>
              <a:ext uri="{FF2B5EF4-FFF2-40B4-BE49-F238E27FC236}">
                <a16:creationId xmlns:a16="http://schemas.microsoft.com/office/drawing/2014/main" xmlns="" id="{C6A9D67D-A64C-6957-E090-4C11F42B19B0}"/>
              </a:ext>
            </a:extLst>
          </p:cNvPr>
          <p:cNvSpPr/>
          <p:nvPr/>
        </p:nvSpPr>
        <p:spPr>
          <a:xfrm>
            <a:off x="8673353" y="3330984"/>
            <a:ext cx="2794747" cy="351378"/>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6,4%</a:t>
            </a:r>
            <a:endParaRPr kumimoji="0" lang="ru-RU" sz="16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xmlns="" val="1599666719"/>
      </p:ext>
    </p:extLst>
  </p:cSld>
  <p:clrMapOvr>
    <a:masterClrMapping/>
  </p:clrMapOvr>
  <p:transition advTm="7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159745" y="3804665"/>
            <a:ext cx="2032635" cy="3053715"/>
          </a:xfrm>
          <a:custGeom>
            <a:avLst/>
            <a:gdLst/>
            <a:ahLst/>
            <a:cxnLst/>
            <a:rect l="l" t="t" r="r" b="b"/>
            <a:pathLst>
              <a:path w="2032634" h="3053715">
                <a:moveTo>
                  <a:pt x="0" y="1538477"/>
                </a:moveTo>
                <a:lnTo>
                  <a:pt x="1538477" y="0"/>
                </a:lnTo>
                <a:lnTo>
                  <a:pt x="2032253" y="493775"/>
                </a:lnTo>
              </a:path>
              <a:path w="2032634" h="3053715">
                <a:moveTo>
                  <a:pt x="2032253" y="2583179"/>
                </a:moveTo>
                <a:lnTo>
                  <a:pt x="1562102" y="3053331"/>
                </a:lnTo>
              </a:path>
              <a:path w="2032634" h="3053715">
                <a:moveTo>
                  <a:pt x="1514853" y="3053331"/>
                </a:moveTo>
                <a:lnTo>
                  <a:pt x="0" y="1538477"/>
                </a:lnTo>
              </a:path>
            </a:pathLst>
          </a:custGeom>
          <a:ln w="38100">
            <a:solidFill>
              <a:srgbClr val="FFFFFF"/>
            </a:solidFill>
            <a:prstDash val="dash"/>
          </a:ln>
        </p:spPr>
        <p:txBody>
          <a:bodyPr wrap="square" lIns="0" tIns="0" rIns="0" bIns="0" rtlCol="0"/>
          <a:lstStyle/>
          <a:p>
            <a:endParaRPr/>
          </a:p>
        </p:txBody>
      </p:sp>
      <p:sp>
        <p:nvSpPr>
          <p:cNvPr id="9" name="Заголовок 3">
            <a:extLst>
              <a:ext uri="{FF2B5EF4-FFF2-40B4-BE49-F238E27FC236}">
                <a16:creationId xmlns:a16="http://schemas.microsoft.com/office/drawing/2014/main" xmlns="" id="{01F2AAA4-D95E-45D9-B4B2-EB88C6B521CC}"/>
              </a:ext>
            </a:extLst>
          </p:cNvPr>
          <p:cNvSpPr txBox="1">
            <a:spLocks/>
          </p:cNvSpPr>
          <p:nvPr/>
        </p:nvSpPr>
        <p:spPr>
          <a:xfrm>
            <a:off x="0" y="0"/>
            <a:ext cx="12192000" cy="1200043"/>
          </a:xfrm>
          <a:prstGeom prst="rect">
            <a:avLst/>
          </a:prstGeom>
          <a:solidFill>
            <a:srgbClr val="0D9244"/>
          </a:solidFill>
          <a:ln>
            <a:noFill/>
          </a:ln>
        </p:spPr>
        <p:style>
          <a:lnRef idx="1">
            <a:schemeClr val="accent6"/>
          </a:lnRef>
          <a:fillRef idx="2">
            <a:schemeClr val="accent6"/>
          </a:fillRef>
          <a:effectRef idx="1">
            <a:schemeClr val="accent6"/>
          </a:effectRef>
          <a:fontRef idx="minor">
            <a:schemeClr val="dk1"/>
          </a:fontRef>
        </p:style>
        <p:txBody>
          <a:bodyPr>
            <a:normAutofit fontScale="97500"/>
          </a:bodyPr>
          <a:lstStyle>
            <a:lvl1pPr>
              <a:defRPr>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endParaRPr lang="ru-RU" sz="2800" b="1" dirty="0" smtClean="0">
              <a:solidFill>
                <a:schemeClr val="bg1"/>
              </a:solidFill>
              <a:latin typeface="Times New Roman" panose="02020603050405020304" pitchFamily="18" charset="0"/>
              <a:cs typeface="Times New Roman" panose="02020603050405020304" pitchFamily="18" charset="0"/>
            </a:endParaRPr>
          </a:p>
          <a:p>
            <a:pPr algn="ctr"/>
            <a:r>
              <a:rPr lang="ru-RU" sz="2800" b="1" dirty="0" smtClean="0">
                <a:solidFill>
                  <a:schemeClr val="bg1"/>
                </a:solidFill>
                <a:latin typeface="Times New Roman" panose="02020603050405020304" pitchFamily="18" charset="0"/>
                <a:cs typeface="Times New Roman" panose="02020603050405020304" pitchFamily="18" charset="0"/>
              </a:rPr>
              <a:t>Общие сведения</a:t>
            </a:r>
            <a:endParaRPr lang="ru-RU" sz="2800" b="1" dirty="0">
              <a:solidFill>
                <a:schemeClr val="bg1"/>
              </a:solidFill>
              <a:latin typeface="Times New Roman" panose="02020603050405020304" pitchFamily="18" charset="0"/>
              <a:cs typeface="Times New Roman" panose="02020603050405020304" pitchFamily="18" charset="0"/>
            </a:endParaRPr>
          </a:p>
        </p:txBody>
      </p:sp>
      <p:sp>
        <p:nvSpPr>
          <p:cNvPr id="4" name="Блок-схема: документ 3">
            <a:extLst>
              <a:ext uri="{FF2B5EF4-FFF2-40B4-BE49-F238E27FC236}">
                <a16:creationId xmlns:a16="http://schemas.microsoft.com/office/drawing/2014/main" xmlns="" id="{3F5A3DAC-15E2-46AE-9EDE-D99152AF83B6}"/>
              </a:ext>
            </a:extLst>
          </p:cNvPr>
          <p:cNvSpPr/>
          <p:nvPr/>
        </p:nvSpPr>
        <p:spPr>
          <a:xfrm>
            <a:off x="1" y="1828800"/>
            <a:ext cx="10058400" cy="4419600"/>
          </a:xfrm>
          <a:prstGeom prst="flowChartDocument">
            <a:avLst/>
          </a:prstGeom>
          <a:solidFill>
            <a:srgbClr val="841D80"/>
          </a:solidFill>
          <a:ln>
            <a:solidFill>
              <a:srgbClr val="841D8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
        <p:nvSpPr>
          <p:cNvPr id="8" name="TextBox 7"/>
          <p:cNvSpPr txBox="1"/>
          <p:nvPr/>
        </p:nvSpPr>
        <p:spPr>
          <a:xfrm>
            <a:off x="3162300" y="3075860"/>
            <a:ext cx="6096000" cy="523220"/>
          </a:xfrm>
          <a:prstGeom prst="rect">
            <a:avLst/>
          </a:prstGeom>
          <a:noFill/>
        </p:spPr>
        <p:txBody>
          <a:bodyPr wrap="square" rtlCol="0">
            <a:spAutoFit/>
          </a:bodyPr>
          <a:lstStyle/>
          <a:p>
            <a:pPr algn="ctr"/>
            <a:r>
              <a:rPr lang="ru-RU" sz="2800" b="1" dirty="0" smtClean="0">
                <a:solidFill>
                  <a:schemeClr val="bg1"/>
                </a:solidFill>
                <a:latin typeface="Times New Roman" panose="02020603050405020304" pitchFamily="18" charset="0"/>
                <a:ea typeface="Times New Roman" panose="02020603050405020304" pitchFamily="18" charset="0"/>
              </a:rPr>
              <a:t>Коллектив школы:</a:t>
            </a:r>
            <a:endParaRPr lang="ru-RU" sz="2800" b="1" dirty="0">
              <a:solidFill>
                <a:schemeClr val="bg1"/>
              </a:solidFill>
            </a:endParaRPr>
          </a:p>
        </p:txBody>
      </p:sp>
      <p:sp>
        <p:nvSpPr>
          <p:cNvPr id="17" name="TextBox 16"/>
          <p:cNvSpPr txBox="1"/>
          <p:nvPr/>
        </p:nvSpPr>
        <p:spPr>
          <a:xfrm>
            <a:off x="266700" y="3638550"/>
            <a:ext cx="6115051" cy="1815882"/>
          </a:xfrm>
          <a:prstGeom prst="rect">
            <a:avLst/>
          </a:prstGeom>
          <a:noFill/>
        </p:spPr>
        <p:txBody>
          <a:bodyPr wrap="square" rtlCol="0">
            <a:spAutoFit/>
          </a:bodyPr>
          <a:lstStyle/>
          <a:p>
            <a:pPr marL="457200" indent="-457200" algn="just">
              <a:buFont typeface="Wingdings" panose="05000000000000000000" pitchFamily="2" charset="2"/>
              <a:buChar char="ü"/>
            </a:pPr>
            <a:r>
              <a:rPr lang="ru-RU" sz="2800" b="1" dirty="0" smtClean="0">
                <a:solidFill>
                  <a:schemeClr val="bg1"/>
                </a:solidFill>
                <a:latin typeface="Times New Roman" pitchFamily="18" charset="0"/>
                <a:cs typeface="Times New Roman" pitchFamily="18" charset="0"/>
              </a:rPr>
              <a:t>Педагогические работники – </a:t>
            </a:r>
            <a:r>
              <a:rPr lang="ru-RU" sz="2800" b="1" dirty="0" smtClean="0">
                <a:solidFill>
                  <a:srgbClr val="FFFF00"/>
                </a:solidFill>
                <a:latin typeface="Times New Roman" pitchFamily="18" charset="0"/>
                <a:cs typeface="Times New Roman" pitchFamily="18" charset="0"/>
              </a:rPr>
              <a:t>53</a:t>
            </a:r>
            <a:r>
              <a:rPr lang="ru-RU" sz="2800" b="1" dirty="0" smtClean="0">
                <a:solidFill>
                  <a:schemeClr val="bg1"/>
                </a:solidFill>
                <a:latin typeface="Times New Roman" pitchFamily="18" charset="0"/>
                <a:cs typeface="Times New Roman" pitchFamily="18" charset="0"/>
              </a:rPr>
              <a:t>.</a:t>
            </a:r>
          </a:p>
          <a:p>
            <a:pPr marL="457200" indent="-457200" algn="just">
              <a:buFont typeface="Wingdings" panose="05000000000000000000" pitchFamily="2" charset="2"/>
              <a:buChar char="ü"/>
            </a:pPr>
            <a:r>
              <a:rPr lang="ru-RU" sz="2800" b="1" dirty="0" smtClean="0">
                <a:solidFill>
                  <a:schemeClr val="bg1"/>
                </a:solidFill>
                <a:latin typeface="Times New Roman" pitchFamily="18" charset="0"/>
                <a:cs typeface="Times New Roman" pitchFamily="18" charset="0"/>
              </a:rPr>
              <a:t>Учебно-вспомогательный персонал – </a:t>
            </a:r>
            <a:r>
              <a:rPr lang="ru-RU" sz="2800" b="1" dirty="0" smtClean="0">
                <a:solidFill>
                  <a:srgbClr val="FFFF00"/>
                </a:solidFill>
                <a:latin typeface="Times New Roman" pitchFamily="18" charset="0"/>
                <a:cs typeface="Times New Roman" pitchFamily="18" charset="0"/>
              </a:rPr>
              <a:t>3</a:t>
            </a:r>
            <a:r>
              <a:rPr lang="ru-RU" sz="2800" b="1" dirty="0" smtClean="0">
                <a:solidFill>
                  <a:schemeClr val="bg1"/>
                </a:solidFill>
                <a:latin typeface="Times New Roman" pitchFamily="18" charset="0"/>
                <a:cs typeface="Times New Roman" pitchFamily="18" charset="0"/>
              </a:rPr>
              <a:t>.</a:t>
            </a:r>
          </a:p>
          <a:p>
            <a:pPr marL="457200" indent="-457200" algn="just">
              <a:buFont typeface="Wingdings" panose="05000000000000000000" pitchFamily="2" charset="2"/>
              <a:buChar char="ü"/>
            </a:pPr>
            <a:r>
              <a:rPr lang="ru-RU" sz="2800" b="1" dirty="0" smtClean="0">
                <a:solidFill>
                  <a:schemeClr val="bg1"/>
                </a:solidFill>
                <a:latin typeface="Times New Roman" pitchFamily="18" charset="0"/>
                <a:cs typeface="Times New Roman" pitchFamily="18" charset="0"/>
              </a:rPr>
              <a:t>Вспомогательный персонал – </a:t>
            </a:r>
            <a:r>
              <a:rPr lang="ru-RU" sz="2800" b="1" dirty="0" smtClean="0">
                <a:solidFill>
                  <a:srgbClr val="FFFF00"/>
                </a:solidFill>
                <a:latin typeface="Times New Roman" pitchFamily="18" charset="0"/>
                <a:cs typeface="Times New Roman" pitchFamily="18" charset="0"/>
              </a:rPr>
              <a:t>16</a:t>
            </a:r>
            <a:r>
              <a:rPr lang="ru-RU" sz="2800" b="1" dirty="0" smtClean="0">
                <a:solidFill>
                  <a:schemeClr val="bg1"/>
                </a:solidFill>
                <a:latin typeface="Times New Roman" pitchFamily="18" charset="0"/>
                <a:cs typeface="Times New Roman" pitchFamily="18" charset="0"/>
              </a:rPr>
              <a:t>.</a:t>
            </a:r>
            <a:endParaRPr lang="ru-RU" sz="2800" b="1" dirty="0">
              <a:solidFill>
                <a:schemeClr val="bg1"/>
              </a:solidFill>
              <a:latin typeface="Times New Roman" pitchFamily="18" charset="0"/>
              <a:cs typeface="Times New Roman" pitchFamily="18" charset="0"/>
            </a:endParaRPr>
          </a:p>
        </p:txBody>
      </p:sp>
      <p:pic>
        <p:nvPicPr>
          <p:cNvPr id="10" name="Picture 2" descr="C:\Users\1\Downloads\gerb.bmp"/>
          <p:cNvPicPr>
            <a:picLocks noChangeAspect="1" noChangeArrowheads="1"/>
          </p:cNvPicPr>
          <p:nvPr/>
        </p:nvPicPr>
        <p:blipFill>
          <a:blip r:embed="rId2" cstate="print"/>
          <a:srcRect/>
          <a:stretch>
            <a:fillRect/>
          </a:stretch>
        </p:blipFill>
        <p:spPr bwMode="auto">
          <a:xfrm>
            <a:off x="10397614" y="0"/>
            <a:ext cx="1794386" cy="1541844"/>
          </a:xfrm>
          <a:prstGeom prst="rect">
            <a:avLst/>
          </a:prstGeom>
          <a:noFill/>
        </p:spPr>
      </p:pic>
      <p:pic>
        <p:nvPicPr>
          <p:cNvPr id="187394" name="Picture 2" descr="E:\аттестация дир важнаааа!\докум\фото отчет\45dbd792-4930-45c8-810d-d8de7e9c181d.JPG"/>
          <p:cNvPicPr>
            <a:picLocks noChangeAspect="1" noChangeArrowheads="1"/>
          </p:cNvPicPr>
          <p:nvPr/>
        </p:nvPicPr>
        <p:blipFill>
          <a:blip r:embed="rId3"/>
          <a:srcRect/>
          <a:stretch>
            <a:fillRect/>
          </a:stretch>
        </p:blipFill>
        <p:spPr bwMode="auto">
          <a:xfrm>
            <a:off x="6591300" y="3771900"/>
            <a:ext cx="5067300" cy="2667000"/>
          </a:xfrm>
          <a:prstGeom prst="rect">
            <a:avLst/>
          </a:prstGeom>
          <a:noFill/>
          <a:ln w="57150">
            <a:solidFill>
              <a:schemeClr val="accent1"/>
            </a:solidFill>
          </a:ln>
        </p:spPr>
      </p:pic>
      <p:sp>
        <p:nvSpPr>
          <p:cNvPr id="11" name="Прямоугольник 10"/>
          <p:cNvSpPr/>
          <p:nvPr/>
        </p:nvSpPr>
        <p:spPr>
          <a:xfrm>
            <a:off x="1165390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4</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graphicFrame>
        <p:nvGraphicFramePr>
          <p:cNvPr id="12" name="Таблица 11"/>
          <p:cNvGraphicFramePr>
            <a:graphicFrameLocks noGrp="1"/>
          </p:cNvGraphicFramePr>
          <p:nvPr>
            <p:extLst>
              <p:ext uri="{D42A27DB-BD31-4B8C-83A1-F6EECF244321}">
                <p14:modId xmlns:p14="http://schemas.microsoft.com/office/powerpoint/2010/main" xmlns="" val="1104196888"/>
              </p:ext>
            </p:extLst>
          </p:nvPr>
        </p:nvGraphicFramePr>
        <p:xfrm>
          <a:off x="609600" y="1776573"/>
          <a:ext cx="10820400" cy="1138077"/>
        </p:xfrm>
        <a:graphic>
          <a:graphicData uri="http://schemas.openxmlformats.org/drawingml/2006/table">
            <a:tbl>
              <a:tblPr firstRow="1" bandRow="1">
                <a:tableStyleId>{5C22544A-7EE6-4342-B048-85BDC9FD1C3A}</a:tableStyleId>
              </a:tblPr>
              <a:tblGrid>
                <a:gridCol w="2794843">
                  <a:extLst>
                    <a:ext uri="{9D8B030D-6E8A-4147-A177-3AD203B41FA5}">
                      <a16:colId xmlns:a16="http://schemas.microsoft.com/office/drawing/2014/main" xmlns="" val="2864559945"/>
                    </a:ext>
                  </a:extLst>
                </a:gridCol>
                <a:gridCol w="2589716">
                  <a:extLst>
                    <a:ext uri="{9D8B030D-6E8A-4147-A177-3AD203B41FA5}">
                      <a16:colId xmlns:a16="http://schemas.microsoft.com/office/drawing/2014/main" xmlns="" val="3324465464"/>
                    </a:ext>
                  </a:extLst>
                </a:gridCol>
                <a:gridCol w="2769201">
                  <a:extLst>
                    <a:ext uri="{9D8B030D-6E8A-4147-A177-3AD203B41FA5}">
                      <a16:colId xmlns:a16="http://schemas.microsoft.com/office/drawing/2014/main" xmlns="" val="209314560"/>
                    </a:ext>
                  </a:extLst>
                </a:gridCol>
                <a:gridCol w="2666640">
                  <a:extLst>
                    <a:ext uri="{9D8B030D-6E8A-4147-A177-3AD203B41FA5}">
                      <a16:colId xmlns:a16="http://schemas.microsoft.com/office/drawing/2014/main" xmlns="" val="4262204284"/>
                    </a:ext>
                  </a:extLst>
                </a:gridCol>
              </a:tblGrid>
              <a:tr h="527459">
                <a:tc>
                  <a:txBody>
                    <a:bodyPr/>
                    <a:lstStyle/>
                    <a:p>
                      <a:r>
                        <a:rPr lang="ru-RU" dirty="0" smtClean="0"/>
                        <a:t>Проектная мощность</a:t>
                      </a:r>
                      <a:endParaRPr lang="ru-RU" dirty="0"/>
                    </a:p>
                  </a:txBody>
                  <a:tcPr/>
                </a:tc>
                <a:tc>
                  <a:txBody>
                    <a:bodyPr/>
                    <a:lstStyle/>
                    <a:p>
                      <a:r>
                        <a:rPr lang="ru-RU" dirty="0" smtClean="0">
                          <a:latin typeface="Times New Roman" pitchFamily="18" charset="0"/>
                          <a:cs typeface="Times New Roman" pitchFamily="18" charset="0"/>
                        </a:rPr>
                        <a:t>2022-2023 уч. год</a:t>
                      </a:r>
                      <a:endParaRPr lang="ru-RU" dirty="0">
                        <a:latin typeface="Times New Roman" pitchFamily="18" charset="0"/>
                        <a:cs typeface="Times New Roman" pitchFamily="18" charset="0"/>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2023-2024 уч. год</a:t>
                      </a: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2024-2025 уч. год</a:t>
                      </a:r>
                    </a:p>
                  </a:txBody>
                  <a:tcPr/>
                </a:tc>
                <a:extLst>
                  <a:ext uri="{0D108BD9-81ED-4DB2-BD59-A6C34878D82A}">
                    <a16:rowId xmlns:a16="http://schemas.microsoft.com/office/drawing/2014/main" xmlns="" val="2102830165"/>
                  </a:ext>
                </a:extLst>
              </a:tr>
              <a:tr h="610618">
                <a:tc>
                  <a:txBody>
                    <a:bodyPr/>
                    <a:lstStyle/>
                    <a:p>
                      <a:pPr algn="ctr"/>
                      <a:r>
                        <a:rPr lang="ru-RU" sz="2400" b="1" dirty="0" smtClean="0"/>
                        <a:t>330уч.</a:t>
                      </a:r>
                      <a:endParaRPr lang="ru-RU" sz="2400" b="1" dirty="0"/>
                    </a:p>
                  </a:txBody>
                  <a:tcPr/>
                </a:tc>
                <a:tc>
                  <a:txBody>
                    <a:bodyPr/>
                    <a:lstStyle/>
                    <a:p>
                      <a:pPr algn="ctr"/>
                      <a:r>
                        <a:rPr lang="ru-RU" sz="2400" b="1" dirty="0" smtClean="0"/>
                        <a:t>770уч.</a:t>
                      </a:r>
                      <a:endParaRPr lang="ru-RU" sz="2400" b="1" dirty="0"/>
                    </a:p>
                  </a:txBody>
                  <a:tcPr/>
                </a:tc>
                <a:tc>
                  <a:txBody>
                    <a:bodyPr/>
                    <a:lstStyle/>
                    <a:p>
                      <a:pPr algn="ctr"/>
                      <a:r>
                        <a:rPr lang="ru-RU" sz="2400" b="1" dirty="0" smtClean="0"/>
                        <a:t>788уч.</a:t>
                      </a:r>
                      <a:endParaRPr lang="ru-RU" sz="2400" b="1" dirty="0"/>
                    </a:p>
                  </a:txBody>
                  <a:tcPr/>
                </a:tc>
                <a:tc>
                  <a:txBody>
                    <a:bodyPr/>
                    <a:lstStyle/>
                    <a:p>
                      <a:pPr algn="ctr"/>
                      <a:r>
                        <a:rPr lang="ru-RU" sz="2400" b="1" i="0" dirty="0" smtClean="0">
                          <a:solidFill>
                            <a:schemeClr val="dk1"/>
                          </a:solidFill>
                          <a:effectLst/>
                          <a:latin typeface="+mn-lt"/>
                          <a:ea typeface="+mn-ea"/>
                          <a:cs typeface="+mn-cs"/>
                        </a:rPr>
                        <a:t>≈850уч.</a:t>
                      </a:r>
                      <a:endParaRPr lang="ru-RU" sz="2400" b="1" dirty="0"/>
                    </a:p>
                  </a:txBody>
                  <a:tcPr/>
                </a:tc>
                <a:extLst>
                  <a:ext uri="{0D108BD9-81ED-4DB2-BD59-A6C34878D82A}">
                    <a16:rowId xmlns:a16="http://schemas.microsoft.com/office/drawing/2014/main" xmlns="" val="3657287561"/>
                  </a:ext>
                </a:extLst>
              </a:tr>
            </a:tbl>
          </a:graphicData>
        </a:graphic>
      </p:graphicFrame>
      <p:sp>
        <p:nvSpPr>
          <p:cNvPr id="13" name="TextBox 12"/>
          <p:cNvSpPr txBox="1"/>
          <p:nvPr/>
        </p:nvSpPr>
        <p:spPr>
          <a:xfrm>
            <a:off x="3295650" y="1257300"/>
            <a:ext cx="6096000" cy="523220"/>
          </a:xfrm>
          <a:prstGeom prst="rect">
            <a:avLst/>
          </a:prstGeom>
          <a:noFill/>
        </p:spPr>
        <p:txBody>
          <a:bodyPr wrap="square" rtlCol="0">
            <a:spAutoFit/>
          </a:bodyPr>
          <a:lstStyle/>
          <a:p>
            <a:pPr algn="ctr"/>
            <a:r>
              <a:rPr lang="ru-RU" sz="2800" b="1" dirty="0" smtClean="0">
                <a:latin typeface="Times New Roman" panose="02020603050405020304" pitchFamily="18" charset="0"/>
                <a:ea typeface="Times New Roman" panose="02020603050405020304" pitchFamily="18" charset="0"/>
              </a:rPr>
              <a:t>Количество учеников:</a:t>
            </a:r>
            <a:endParaRPr lang="ru-RU" sz="2800" b="1" dirty="0"/>
          </a:p>
        </p:txBody>
      </p:sp>
      <p:pic>
        <p:nvPicPr>
          <p:cNvPr id="14" name="Рисунок 1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297558"/>
            <a:ext cx="708865" cy="712376"/>
          </a:xfrm>
          <a:prstGeom prst="rect">
            <a:avLst/>
          </a:prstGeom>
        </p:spPr>
      </p:pic>
      <p:sp>
        <p:nvSpPr>
          <p:cNvPr id="15" name="Прямоугольник 14"/>
          <p:cNvSpPr/>
          <p:nvPr/>
        </p:nvSpPr>
        <p:spPr>
          <a:xfrm>
            <a:off x="837491" y="243850"/>
            <a:ext cx="3638975" cy="938719"/>
          </a:xfrm>
          <a:prstGeom prst="rect">
            <a:avLst/>
          </a:prstGeom>
        </p:spPr>
        <p:txBody>
          <a:bodyPr wrap="square">
            <a:spAutoFit/>
          </a:bodyPr>
          <a:lstStyle/>
          <a:p>
            <a:r>
              <a:rPr lang="ru-RU" sz="1100" b="1" dirty="0" smtClean="0">
                <a:solidFill>
                  <a:schemeClr val="bg1"/>
                </a:solidFill>
              </a:rPr>
              <a:t>РЕСПУБЛИКА ДАГЕСТАН</a:t>
            </a:r>
            <a:endParaRPr lang="ru-RU" sz="1100" dirty="0" smtClean="0">
              <a:solidFill>
                <a:schemeClr val="bg1"/>
              </a:solidFill>
            </a:endParaRPr>
          </a:p>
          <a:p>
            <a:r>
              <a:rPr lang="ru-RU" sz="1100" b="1" dirty="0" smtClean="0">
                <a:solidFill>
                  <a:schemeClr val="bg1"/>
                </a:solidFill>
              </a:rPr>
              <a:t>МУНИЦИПАЛЬНОЕ КАЗЕННОЕ ОБЩЕОБРАЗОВАТЕЛЬНОЕ УЧРЕЖДЕНИЕ «АВЕРЬЯНОВСКАЯ СРЕДНЯЯ ОБЩЕОБРАЗОВАТЕЛЬНАЯ ШКОЛА ИМЕНИ ОМАРОВА ГУСЕЙНА ОМАРОВИЧА»</a:t>
            </a:r>
            <a:endParaRPr lang="ru-RU" sz="1100" dirty="0">
              <a:solidFill>
                <a:schemeClr val="bg1"/>
              </a:solidFill>
            </a:endParaRPr>
          </a:p>
        </p:txBody>
      </p:sp>
    </p:spTree>
    <p:extLst>
      <p:ext uri="{BB962C8B-B14F-4D97-AF65-F5344CB8AC3E}">
        <p14:creationId xmlns:p14="http://schemas.microsoft.com/office/powerpoint/2010/main" xmlns="" val="2288822904"/>
      </p:ext>
    </p:extLst>
  </p:cSld>
  <p:clrMapOvr>
    <a:masterClrMapping/>
  </p:clrMapOvr>
  <p:transition advTm="700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Прямоугольник 14"/>
          <p:cNvSpPr/>
          <p:nvPr/>
        </p:nvSpPr>
        <p:spPr>
          <a:xfrm>
            <a:off x="760223" y="1436514"/>
            <a:ext cx="10666829" cy="4967296"/>
          </a:xfrm>
          <a:prstGeom prst="rect">
            <a:avLst/>
          </a:prstGeom>
          <a:noFill/>
          <a:ln w="190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1352549" y="5736771"/>
            <a:ext cx="9750879" cy="878045"/>
          </a:xfrm>
          <a:prstGeom prst="rect">
            <a:avLst/>
          </a:prstGeom>
          <a:solidFill>
            <a:srgbClr val="FF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1526721" y="5736771"/>
            <a:ext cx="9239250" cy="1107996"/>
          </a:xfrm>
          <a:prstGeom prst="rect">
            <a:avLst/>
          </a:prstGeom>
        </p:spPr>
        <p:txBody>
          <a:bodyPr wrap="square">
            <a:spAutoFit/>
          </a:bodyPr>
          <a:lstStyle/>
          <a:p>
            <a:pPr algn="ctr">
              <a:lnSpc>
                <a:spcPct val="115000"/>
              </a:lnSpc>
              <a:spcAft>
                <a:spcPts val="0"/>
              </a:spcAft>
            </a:pPr>
            <a:r>
              <a:rPr lang="ru-RU" sz="2000" b="1" dirty="0">
                <a:solidFill>
                  <a:srgbClr val="0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Важная роль дополнительного образования детей </a:t>
            </a:r>
            <a: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p>
          <a:p>
            <a:pPr algn="ctr">
              <a:lnSpc>
                <a:spcPct val="115000"/>
              </a:lnSpc>
              <a:spcAft>
                <a:spcPts val="0"/>
              </a:spcAft>
            </a:pPr>
            <a: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его воспитательная доминанта</a:t>
            </a:r>
          </a:p>
          <a:p>
            <a:pPr algn="ctr" fontAlgn="base"/>
            <a:r>
              <a:rPr lang="ru-RU"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p>
        </p:txBody>
      </p:sp>
      <p:sp>
        <p:nvSpPr>
          <p:cNvPr id="18" name="Прямоугольник 17"/>
          <p:cNvSpPr/>
          <p:nvPr/>
        </p:nvSpPr>
        <p:spPr>
          <a:xfrm>
            <a:off x="572264" y="927175"/>
            <a:ext cx="2375302" cy="2474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6" name="Рисунок 15"/>
          <p:cNvPicPr>
            <a:picLocks noChangeAspect="1"/>
          </p:cNvPicPr>
          <p:nvPr/>
        </p:nvPicPr>
        <p:blipFill>
          <a:blip r:embed="rId2" cstate="print">
            <a:lum bright="70000" contrast="-70000"/>
            <a:extLst>
              <a:ext uri="{28A0092B-C50C-407E-A947-70E740481C1C}">
                <a14:useLocalDpi xmlns:a14="http://schemas.microsoft.com/office/drawing/2010/main" xmlns="" val="0"/>
              </a:ext>
            </a:extLst>
          </a:blip>
          <a:stretch>
            <a:fillRect/>
          </a:stretch>
        </p:blipFill>
        <p:spPr>
          <a:xfrm>
            <a:off x="10286905" y="4533900"/>
            <a:ext cx="1905095" cy="1905095"/>
          </a:xfrm>
          <a:prstGeom prst="rect">
            <a:avLst/>
          </a:prstGeom>
        </p:spPr>
      </p:pic>
      <p:sp>
        <p:nvSpPr>
          <p:cNvPr id="19" name="Прямоугольник 18"/>
          <p:cNvSpPr/>
          <p:nvPr/>
        </p:nvSpPr>
        <p:spPr>
          <a:xfrm>
            <a:off x="816429" y="141208"/>
            <a:ext cx="10831285" cy="941796"/>
          </a:xfrm>
          <a:prstGeom prst="rect">
            <a:avLst/>
          </a:prstGeom>
        </p:spPr>
        <p:txBody>
          <a:bodyPr wrap="square">
            <a:spAutoFit/>
          </a:bodyPr>
          <a:lstStyle/>
          <a:p>
            <a:pPr algn="ctr">
              <a:lnSpc>
                <a:spcPct val="115000"/>
              </a:lnSpc>
              <a:spcAft>
                <a:spcPts val="0"/>
              </a:spcAft>
            </a:pPr>
            <a:r>
              <a:rPr lang="ru-RU" sz="2400" dirty="0">
                <a:solidFill>
                  <a:srgbClr val="002060"/>
                </a:solidFill>
                <a:latin typeface="Arial Black" panose="020B0A04020102020204" pitchFamily="34" charset="0"/>
                <a:ea typeface="Times New Roman" panose="02020603050405020304" pitchFamily="18" charset="0"/>
                <a:cs typeface="Arial" panose="020B0604020202020204" pitchFamily="34" charset="0"/>
              </a:rPr>
              <a:t>ОСНОВНАЯ </a:t>
            </a:r>
            <a:r>
              <a:rPr lang="ru-RU" sz="2400" dirty="0" smtClean="0">
                <a:solidFill>
                  <a:srgbClr val="002060"/>
                </a:solidFill>
                <a:latin typeface="Arial Black" panose="020B0A04020102020204" pitchFamily="34" charset="0"/>
                <a:ea typeface="Times New Roman" panose="02020603050405020304" pitchFamily="18" charset="0"/>
                <a:cs typeface="Arial" panose="020B0604020202020204" pitchFamily="34" charset="0"/>
              </a:rPr>
              <a:t>ЦЕЛЬ СФЕРЫ </a:t>
            </a:r>
            <a:r>
              <a:rPr lang="ru-RU" sz="2400" dirty="0">
                <a:solidFill>
                  <a:srgbClr val="002060"/>
                </a:solidFill>
                <a:latin typeface="Arial Black" panose="020B0A04020102020204" pitchFamily="34" charset="0"/>
                <a:ea typeface="Times New Roman" panose="02020603050405020304" pitchFamily="18" charset="0"/>
                <a:cs typeface="Arial" panose="020B0604020202020204" pitchFamily="34" charset="0"/>
              </a:rPr>
              <a:t>ДОПОЛНИТЕЛЬНОГО</a:t>
            </a:r>
          </a:p>
          <a:p>
            <a:pPr algn="ctr">
              <a:lnSpc>
                <a:spcPct val="115000"/>
              </a:lnSpc>
              <a:spcAft>
                <a:spcPts val="0"/>
              </a:spcAft>
            </a:pPr>
            <a:r>
              <a:rPr lang="ru-RU" sz="2400" dirty="0">
                <a:solidFill>
                  <a:srgbClr val="002060"/>
                </a:solidFill>
                <a:latin typeface="Arial Black" panose="020B0A04020102020204" pitchFamily="34" charset="0"/>
                <a:ea typeface="Times New Roman" panose="02020603050405020304" pitchFamily="18" charset="0"/>
                <a:cs typeface="Arial" panose="020B0604020202020204" pitchFamily="34" charset="0"/>
              </a:rPr>
              <a:t>ОБРАЗОВАНИЯ ДЕТЕЙ</a:t>
            </a:r>
          </a:p>
        </p:txBody>
      </p:sp>
      <p:sp>
        <p:nvSpPr>
          <p:cNvPr id="20" name="Прямоугольник 19"/>
          <p:cNvSpPr/>
          <p:nvPr/>
        </p:nvSpPr>
        <p:spPr>
          <a:xfrm>
            <a:off x="472440" y="4191000"/>
            <a:ext cx="11064240" cy="1154162"/>
          </a:xfrm>
          <a:prstGeom prst="rect">
            <a:avLst/>
          </a:prstGeom>
        </p:spPr>
        <p:txBody>
          <a:bodyPr wrap="square">
            <a:spAutoFit/>
          </a:bodyPr>
          <a:lstStyle/>
          <a:p>
            <a:pPr algn="just">
              <a:lnSpc>
                <a:spcPct val="115000"/>
              </a:lnSpc>
              <a:spcAft>
                <a:spcPts val="0"/>
              </a:spcAft>
            </a:pPr>
            <a:r>
              <a:rPr lang="ru-RU" sz="2000" dirty="0">
                <a:solidFill>
                  <a:srgbClr val="000000"/>
                </a:solidFill>
                <a:latin typeface="Times New Roman" pitchFamily="18" charset="0"/>
                <a:ea typeface="Times New Roman" panose="02020603050405020304" pitchFamily="18" charset="0"/>
                <a:cs typeface="Times New Roman" pitchFamily="18" charset="0"/>
              </a:rPr>
              <a:t>помочь ребенку использовать ресурс детства и  развития собственной   личности в  интересах общества и государства, формируя в нем функциональную грамотность, многофункциональные, </a:t>
            </a:r>
            <a:r>
              <a:rPr lang="ru-RU" sz="2000" dirty="0" err="1">
                <a:solidFill>
                  <a:srgbClr val="000000"/>
                </a:solidFill>
                <a:latin typeface="Times New Roman" pitchFamily="18" charset="0"/>
                <a:ea typeface="Times New Roman" panose="02020603050405020304" pitchFamily="18" charset="0"/>
                <a:cs typeface="Times New Roman" pitchFamily="18" charset="0"/>
              </a:rPr>
              <a:t>надпредметные</a:t>
            </a:r>
            <a:r>
              <a:rPr lang="ru-RU" sz="2000" dirty="0">
                <a:solidFill>
                  <a:srgbClr val="000000"/>
                </a:solidFill>
                <a:latin typeface="Times New Roman" pitchFamily="18" charset="0"/>
                <a:ea typeface="Times New Roman" panose="02020603050405020304" pitchFamily="18" charset="0"/>
                <a:cs typeface="Times New Roman" pitchFamily="18" charset="0"/>
              </a:rPr>
              <a:t> «ключевые» компетенции</a:t>
            </a:r>
            <a:r>
              <a:rPr lang="ru-RU" sz="2000" dirty="0" smtClean="0">
                <a:solidFill>
                  <a:srgbClr val="000000"/>
                </a:solidFill>
                <a:latin typeface="Times New Roman" pitchFamily="18" charset="0"/>
                <a:ea typeface="Times New Roman" panose="02020603050405020304" pitchFamily="18" charset="0"/>
                <a:cs typeface="Times New Roman" pitchFamily="18" charset="0"/>
              </a:rPr>
              <a:t>. </a:t>
            </a:r>
            <a:endParaRPr lang="ru-RU" sz="2000" b="1" i="1" dirty="0">
              <a:latin typeface="Times New Roman" pitchFamily="18" charset="0"/>
              <a:ea typeface="Times New Roman" panose="02020603050405020304" pitchFamily="18" charset="0"/>
              <a:cs typeface="Times New Roman" pitchFamily="18" charset="0"/>
            </a:endParaRPr>
          </a:p>
        </p:txBody>
      </p:sp>
      <p:sp>
        <p:nvSpPr>
          <p:cNvPr id="2" name="Прямоугольник 1">
            <a:extLst>
              <a:ext uri="{FF2B5EF4-FFF2-40B4-BE49-F238E27FC236}">
                <a16:creationId xmlns:a16="http://schemas.microsoft.com/office/drawing/2014/main" xmlns="" id="{B1194BED-58E6-7CD2-14FD-95CEEB03A644}"/>
              </a:ext>
            </a:extLst>
          </p:cNvPr>
          <p:cNvSpPr/>
          <p:nvPr/>
        </p:nvSpPr>
        <p:spPr>
          <a:xfrm>
            <a:off x="11277090" y="629748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40</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graphicFrame>
        <p:nvGraphicFramePr>
          <p:cNvPr id="11" name="Диаграмма 10"/>
          <p:cNvGraphicFramePr/>
          <p:nvPr/>
        </p:nvGraphicFramePr>
        <p:xfrm>
          <a:off x="428897" y="848361"/>
          <a:ext cx="10622643" cy="3577770"/>
        </p:xfrm>
        <a:graphic>
          <a:graphicData uri="http://schemas.openxmlformats.org/drawingml/2006/chart">
            <c:chart xmlns:c="http://schemas.openxmlformats.org/drawingml/2006/chart" xmlns:r="http://schemas.openxmlformats.org/officeDocument/2006/relationships" r:id="rId3"/>
          </a:graphicData>
        </a:graphic>
      </p:graphicFrame>
      <p:pic>
        <p:nvPicPr>
          <p:cNvPr id="12" name="Picture 2" descr="C:\Users\1\Downloads\gerb.bmp"/>
          <p:cNvPicPr>
            <a:picLocks noChangeAspect="1" noChangeArrowheads="1"/>
          </p:cNvPicPr>
          <p:nvPr/>
        </p:nvPicPr>
        <p:blipFill>
          <a:blip r:embed="rId4" cstate="print"/>
          <a:srcRect/>
          <a:stretch>
            <a:fillRect/>
          </a:stretch>
        </p:blipFill>
        <p:spPr bwMode="auto">
          <a:xfrm>
            <a:off x="10397614" y="0"/>
            <a:ext cx="1794386" cy="1541844"/>
          </a:xfrm>
          <a:prstGeom prst="rect">
            <a:avLst/>
          </a:prstGeom>
          <a:noFill/>
        </p:spPr>
      </p:pic>
    </p:spTree>
    <p:extLst>
      <p:ext uri="{BB962C8B-B14F-4D97-AF65-F5344CB8AC3E}">
        <p14:creationId xmlns:p14="http://schemas.microsoft.com/office/powerpoint/2010/main" xmlns="" val="3208221570"/>
      </p:ext>
    </p:extLst>
  </p:cSld>
  <p:clrMapOvr>
    <a:masterClrMapping/>
  </p:clrMapOvr>
  <p:transition advTm="700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9201150" cy="1325563"/>
          </a:xfrm>
        </p:spPr>
        <p:txBody>
          <a:bodyPr>
            <a:normAutofit/>
          </a:bodyPr>
          <a:lstStyle/>
          <a:p>
            <a:pPr algn="ctr"/>
            <a:r>
              <a:rPr lang="ru-RU" sz="2400" b="1" dirty="0" smtClean="0">
                <a:latin typeface="Times New Roman" pitchFamily="18" charset="0"/>
                <a:cs typeface="Times New Roman" pitchFamily="18" charset="0"/>
              </a:rPr>
              <a:t>Одним из критериев проекта «Школа </a:t>
            </a:r>
            <a:r>
              <a:rPr lang="ru-RU" sz="2400" b="1" dirty="0" err="1" smtClean="0">
                <a:latin typeface="Times New Roman" pitchFamily="18" charset="0"/>
                <a:cs typeface="Times New Roman" pitchFamily="18" charset="0"/>
              </a:rPr>
              <a:t>Минпросвещения</a:t>
            </a:r>
            <a:r>
              <a:rPr lang="ru-RU" sz="2400" b="1" dirty="0" smtClean="0">
                <a:latin typeface="Times New Roman" pitchFamily="18" charset="0"/>
                <a:cs typeface="Times New Roman" pitchFamily="18" charset="0"/>
              </a:rPr>
              <a:t> России» является обязательное создание в школе школьного театра. </a:t>
            </a:r>
            <a:endParaRPr lang="ru-RU" sz="2400" b="1" dirty="0">
              <a:latin typeface="Times New Roman" pitchFamily="18" charset="0"/>
              <a:cs typeface="Times New Roman" pitchFamily="18" charset="0"/>
            </a:endParaRPr>
          </a:p>
        </p:txBody>
      </p:sp>
      <p:pic>
        <p:nvPicPr>
          <p:cNvPr id="6" name="Содержимое 5" descr="E:\фото для З.О\фото музей\театр\photo1685371327.jpeg"/>
          <p:cNvPicPr>
            <a:picLocks noGrp="1"/>
          </p:cNvPicPr>
          <p:nvPr>
            <p:ph idx="1"/>
          </p:nvPr>
        </p:nvPicPr>
        <p:blipFill>
          <a:blip r:embed="rId2"/>
          <a:srcRect l="20962" t="41726" r="44111"/>
          <a:stretch>
            <a:fillRect/>
          </a:stretch>
        </p:blipFill>
        <p:spPr bwMode="auto">
          <a:xfrm>
            <a:off x="0" y="2038350"/>
            <a:ext cx="5905500" cy="4819650"/>
          </a:xfrm>
          <a:prstGeom prst="rect">
            <a:avLst/>
          </a:prstGeom>
          <a:noFill/>
          <a:ln w="57150">
            <a:solidFill>
              <a:schemeClr val="accent1"/>
            </a:solidFill>
            <a:miter lim="800000"/>
            <a:headEnd/>
            <a:tailEnd/>
          </a:ln>
        </p:spPr>
      </p:pic>
      <p:pic>
        <p:nvPicPr>
          <p:cNvPr id="38913" name="Picture 1" descr="E:\фото для З.О\фото музей\театр\d718a8de-2f10-4225-ad9f-7b8136eb65fc.jpg"/>
          <p:cNvPicPr>
            <a:picLocks noChangeAspect="1" noChangeArrowheads="1"/>
          </p:cNvPicPr>
          <p:nvPr/>
        </p:nvPicPr>
        <p:blipFill>
          <a:blip r:embed="rId3"/>
          <a:srcRect l="19091" r="22121"/>
          <a:stretch>
            <a:fillRect/>
          </a:stretch>
        </p:blipFill>
        <p:spPr bwMode="auto">
          <a:xfrm>
            <a:off x="6019800" y="2019300"/>
            <a:ext cx="6172200" cy="4838700"/>
          </a:xfrm>
          <a:prstGeom prst="rect">
            <a:avLst/>
          </a:prstGeom>
          <a:noFill/>
          <a:ln w="57150">
            <a:solidFill>
              <a:schemeClr val="accent1"/>
            </a:solidFill>
          </a:ln>
        </p:spPr>
      </p:pic>
      <p:sp>
        <p:nvSpPr>
          <p:cNvPr id="5" name="Прямоугольник 4"/>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41</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7" name="Picture 2" descr="C:\Users\1\Downloads\gerb.bmp"/>
          <p:cNvPicPr>
            <a:picLocks noChangeAspect="1" noChangeArrowheads="1"/>
          </p:cNvPicPr>
          <p:nvPr/>
        </p:nvPicPr>
        <p:blipFill>
          <a:blip r:embed="rId4" cstate="print"/>
          <a:srcRect/>
          <a:stretch>
            <a:fillRect/>
          </a:stretch>
        </p:blipFill>
        <p:spPr bwMode="auto">
          <a:xfrm>
            <a:off x="10397614" y="0"/>
            <a:ext cx="1794386" cy="1541844"/>
          </a:xfrm>
          <a:prstGeom prst="rect">
            <a:avLst/>
          </a:prstGeom>
          <a:noFill/>
        </p:spPr>
      </p:pic>
    </p:spTree>
  </p:cSld>
  <p:clrMapOvr>
    <a:masterClrMapping/>
  </p:clrMapOvr>
  <p:transition advTm="700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9258300" cy="1325563"/>
          </a:xfrm>
        </p:spPr>
        <p:txBody>
          <a:bodyPr>
            <a:normAutofit fontScale="90000"/>
          </a:bodyPr>
          <a:lstStyle/>
          <a:p>
            <a:pPr algn="ctr"/>
            <a:r>
              <a:rPr lang="ru-RU" sz="2700" b="1" dirty="0" smtClean="0">
                <a:latin typeface="Times New Roman" pitchFamily="18" charset="0"/>
                <a:cs typeface="Times New Roman" pitchFamily="18" charset="0"/>
              </a:rPr>
              <a:t>Обязательным критерием проекта и всей воспитательной системы школы является создание школьного музея.</a:t>
            </a:r>
            <a:r>
              <a:rPr lang="ru-RU" dirty="0" smtClean="0"/>
              <a:t/>
            </a:r>
            <a:br>
              <a:rPr lang="ru-RU" dirty="0" smtClean="0"/>
            </a:br>
            <a:endParaRPr lang="ru-RU" dirty="0"/>
          </a:p>
        </p:txBody>
      </p:sp>
      <p:pic>
        <p:nvPicPr>
          <p:cNvPr id="4" name="Picture 2" descr="E:\фото для З.О\фото музей\музей\Никто не забыт, ничто не забыто .jpeg"/>
          <p:cNvPicPr>
            <a:picLocks noChangeAspect="1" noChangeArrowheads="1"/>
          </p:cNvPicPr>
          <p:nvPr/>
        </p:nvPicPr>
        <p:blipFill>
          <a:blip r:embed="rId2"/>
          <a:srcRect/>
          <a:stretch>
            <a:fillRect/>
          </a:stretch>
        </p:blipFill>
        <p:spPr bwMode="auto">
          <a:xfrm>
            <a:off x="0" y="1352550"/>
            <a:ext cx="6248400" cy="2933700"/>
          </a:xfrm>
          <a:prstGeom prst="rect">
            <a:avLst/>
          </a:prstGeom>
          <a:noFill/>
          <a:ln w="57150">
            <a:solidFill>
              <a:schemeClr val="accent1"/>
            </a:solidFill>
          </a:ln>
        </p:spPr>
      </p:pic>
      <p:pic>
        <p:nvPicPr>
          <p:cNvPr id="5" name="Picture 2" descr="E:\фото для З.О\фото музей\музей\История села.jpeg"/>
          <p:cNvPicPr>
            <a:picLocks noChangeAspect="1" noChangeArrowheads="1"/>
          </p:cNvPicPr>
          <p:nvPr/>
        </p:nvPicPr>
        <p:blipFill>
          <a:blip r:embed="rId3"/>
          <a:srcRect/>
          <a:stretch>
            <a:fillRect/>
          </a:stretch>
        </p:blipFill>
        <p:spPr bwMode="auto">
          <a:xfrm>
            <a:off x="0" y="4332958"/>
            <a:ext cx="6229350" cy="2525042"/>
          </a:xfrm>
          <a:prstGeom prst="rect">
            <a:avLst/>
          </a:prstGeom>
          <a:noFill/>
          <a:ln w="57150">
            <a:solidFill>
              <a:schemeClr val="accent1"/>
            </a:solidFill>
          </a:ln>
        </p:spPr>
      </p:pic>
      <p:pic>
        <p:nvPicPr>
          <p:cNvPr id="6" name="Picture 2" descr="E:\фото для З.О\фото музей\музей\Дагестанцы -герои России!.jpeg"/>
          <p:cNvPicPr>
            <a:picLocks noChangeAspect="1" noChangeArrowheads="1"/>
          </p:cNvPicPr>
          <p:nvPr/>
        </p:nvPicPr>
        <p:blipFill>
          <a:blip r:embed="rId4"/>
          <a:srcRect/>
          <a:stretch>
            <a:fillRect/>
          </a:stretch>
        </p:blipFill>
        <p:spPr bwMode="auto">
          <a:xfrm>
            <a:off x="6286500" y="4286250"/>
            <a:ext cx="5905501" cy="2571750"/>
          </a:xfrm>
          <a:prstGeom prst="rect">
            <a:avLst/>
          </a:prstGeom>
          <a:noFill/>
          <a:ln w="57150">
            <a:solidFill>
              <a:schemeClr val="accent1"/>
            </a:solidFill>
          </a:ln>
        </p:spPr>
      </p:pic>
      <p:pic>
        <p:nvPicPr>
          <p:cNvPr id="7" name="Picture 2" descr="E:\фото для З.О\фото музей\музей\photo1708495653 (1).jpeg"/>
          <p:cNvPicPr>
            <a:picLocks noChangeAspect="1" noChangeArrowheads="1"/>
          </p:cNvPicPr>
          <p:nvPr/>
        </p:nvPicPr>
        <p:blipFill>
          <a:blip r:embed="rId5"/>
          <a:srcRect t="12175"/>
          <a:stretch>
            <a:fillRect/>
          </a:stretch>
        </p:blipFill>
        <p:spPr bwMode="auto">
          <a:xfrm>
            <a:off x="6248400" y="1352550"/>
            <a:ext cx="5943600" cy="2876550"/>
          </a:xfrm>
          <a:prstGeom prst="rect">
            <a:avLst/>
          </a:prstGeom>
          <a:noFill/>
          <a:ln w="57150">
            <a:solidFill>
              <a:schemeClr val="accent1"/>
            </a:solidFill>
          </a:ln>
        </p:spPr>
      </p:pic>
      <p:sp>
        <p:nvSpPr>
          <p:cNvPr id="8" name="Содержимое 7"/>
          <p:cNvSpPr>
            <a:spLocks noGrp="1"/>
          </p:cNvSpPr>
          <p:nvPr>
            <p:ph idx="1"/>
          </p:nvPr>
        </p:nvSpPr>
        <p:spPr>
          <a:xfrm>
            <a:off x="838200" y="5791199"/>
            <a:ext cx="10515600" cy="385763"/>
          </a:xfrm>
        </p:spPr>
        <p:txBody>
          <a:bodyPr>
            <a:normAutofit fontScale="92500" lnSpcReduction="20000"/>
          </a:bodyPr>
          <a:lstStyle/>
          <a:p>
            <a:endParaRPr lang="ru-RU" dirty="0"/>
          </a:p>
        </p:txBody>
      </p:sp>
      <p:sp>
        <p:nvSpPr>
          <p:cNvPr id="9" name="Прямоугольник 8"/>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42</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10" name="Picture 2" descr="C:\Users\1\Downloads\gerb.bmp"/>
          <p:cNvPicPr>
            <a:picLocks noChangeAspect="1" noChangeArrowheads="1"/>
          </p:cNvPicPr>
          <p:nvPr/>
        </p:nvPicPr>
        <p:blipFill>
          <a:blip r:embed="rId6" cstate="print"/>
          <a:srcRect/>
          <a:stretch>
            <a:fillRect/>
          </a:stretch>
        </p:blipFill>
        <p:spPr bwMode="auto">
          <a:xfrm>
            <a:off x="10397614" y="0"/>
            <a:ext cx="1794386" cy="1541844"/>
          </a:xfrm>
          <a:prstGeom prst="rect">
            <a:avLst/>
          </a:prstGeom>
          <a:noFill/>
        </p:spPr>
      </p:pic>
    </p:spTree>
  </p:cSld>
  <p:clrMapOvr>
    <a:masterClrMapping/>
  </p:clrMapOvr>
  <p:transition advTm="700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4699000" cy="1325563"/>
          </a:xfrm>
        </p:spPr>
        <p:txBody>
          <a:bodyPr>
            <a:normAutofit/>
          </a:bodyPr>
          <a:lstStyle/>
          <a:p>
            <a:pPr algn="ctr"/>
            <a:r>
              <a:rPr lang="ru-RU" sz="2400" b="1" dirty="0" smtClean="0">
                <a:latin typeface="Times New Roman" pitchFamily="18" charset="0"/>
                <a:cs typeface="Times New Roman" pitchFamily="18" charset="0"/>
              </a:rPr>
              <a:t>Школьная футбольная лига</a:t>
            </a:r>
            <a:endParaRPr lang="ru-RU" sz="2400" b="1" dirty="0">
              <a:latin typeface="Times New Roman" pitchFamily="18" charset="0"/>
              <a:cs typeface="Times New Roman" pitchFamily="18" charset="0"/>
            </a:endParaRPr>
          </a:p>
        </p:txBody>
      </p:sp>
      <p:pic>
        <p:nvPicPr>
          <p:cNvPr id="112643" name="Picture 3" descr="E:\фото для З.О\ШСК\photo1695650186.jpeg"/>
          <p:cNvPicPr>
            <a:picLocks noChangeAspect="1" noChangeArrowheads="1"/>
          </p:cNvPicPr>
          <p:nvPr/>
        </p:nvPicPr>
        <p:blipFill>
          <a:blip r:embed="rId2"/>
          <a:srcRect/>
          <a:stretch>
            <a:fillRect/>
          </a:stretch>
        </p:blipFill>
        <p:spPr bwMode="auto">
          <a:xfrm>
            <a:off x="0" y="3219450"/>
            <a:ext cx="6343649" cy="3638550"/>
          </a:xfrm>
          <a:prstGeom prst="rect">
            <a:avLst/>
          </a:prstGeom>
          <a:noFill/>
          <a:ln w="57150">
            <a:solidFill>
              <a:schemeClr val="accent1"/>
            </a:solidFill>
          </a:ln>
        </p:spPr>
      </p:pic>
      <p:pic>
        <p:nvPicPr>
          <p:cNvPr id="6" name="Рисунок 5" descr="E:\фото для З.О\ШСК\photo1702386513.jpeg"/>
          <p:cNvPicPr/>
          <p:nvPr/>
        </p:nvPicPr>
        <p:blipFill>
          <a:blip r:embed="rId3"/>
          <a:srcRect t="9818" b="18367"/>
          <a:stretch>
            <a:fillRect/>
          </a:stretch>
        </p:blipFill>
        <p:spPr bwMode="auto">
          <a:xfrm>
            <a:off x="6172200" y="0"/>
            <a:ext cx="6019800" cy="3200400"/>
          </a:xfrm>
          <a:prstGeom prst="rect">
            <a:avLst/>
          </a:prstGeom>
          <a:noFill/>
          <a:ln w="57150">
            <a:solidFill>
              <a:schemeClr val="accent1"/>
            </a:solidFill>
            <a:miter lim="800000"/>
            <a:headEnd/>
            <a:tailEnd/>
          </a:ln>
        </p:spPr>
      </p:pic>
      <p:pic>
        <p:nvPicPr>
          <p:cNvPr id="112642" name="Picture 2" descr="E:\фото для З.О\ШСК\IMG-20220423-WA0037.jpg"/>
          <p:cNvPicPr>
            <a:picLocks noGrp="1" noChangeAspect="1" noChangeArrowheads="1"/>
          </p:cNvPicPr>
          <p:nvPr>
            <p:ph idx="1"/>
          </p:nvPr>
        </p:nvPicPr>
        <p:blipFill>
          <a:blip r:embed="rId4"/>
          <a:srcRect/>
          <a:stretch>
            <a:fillRect/>
          </a:stretch>
        </p:blipFill>
        <p:spPr bwMode="auto">
          <a:xfrm>
            <a:off x="6153150" y="3162300"/>
            <a:ext cx="6038850" cy="3695700"/>
          </a:xfrm>
          <a:prstGeom prst="rect">
            <a:avLst/>
          </a:prstGeom>
          <a:noFill/>
          <a:ln w="57150">
            <a:solidFill>
              <a:schemeClr val="accent1"/>
            </a:solidFill>
          </a:ln>
        </p:spPr>
      </p:pic>
      <p:sp>
        <p:nvSpPr>
          <p:cNvPr id="7" name="Прямоугольник 6"/>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43</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аттестация дир важнаааа!\докум\фото отчет\073e4251-2598-4ffc-9361-4822cf8b211d.JPG"/>
          <p:cNvPicPr>
            <a:picLocks noGrp="1" noChangeAspect="1" noChangeArrowheads="1"/>
          </p:cNvPicPr>
          <p:nvPr>
            <p:ph idx="1"/>
          </p:nvPr>
        </p:nvPicPr>
        <p:blipFill>
          <a:blip r:embed="rId2"/>
          <a:srcRect/>
          <a:stretch>
            <a:fillRect/>
          </a:stretch>
        </p:blipFill>
        <p:spPr bwMode="auto">
          <a:xfrm>
            <a:off x="0" y="2506662"/>
            <a:ext cx="7735712" cy="4351338"/>
          </a:xfrm>
          <a:prstGeom prst="rect">
            <a:avLst/>
          </a:prstGeom>
          <a:noFill/>
        </p:spPr>
      </p:pic>
      <p:pic>
        <p:nvPicPr>
          <p:cNvPr id="4" name="Picture 2" descr="C:\Users\1\Desktop\фото для З.О\патр. я рожден в России\1.jpg"/>
          <p:cNvPicPr>
            <a:picLocks noChangeAspect="1" noChangeArrowheads="1"/>
          </p:cNvPicPr>
          <p:nvPr/>
        </p:nvPicPr>
        <p:blipFill>
          <a:blip r:embed="rId3"/>
          <a:srcRect t="33017"/>
          <a:stretch>
            <a:fillRect/>
          </a:stretch>
        </p:blipFill>
        <p:spPr bwMode="auto">
          <a:xfrm>
            <a:off x="5671156" y="0"/>
            <a:ext cx="6520844" cy="3867150"/>
          </a:xfrm>
          <a:prstGeom prst="rect">
            <a:avLst/>
          </a:prstGeom>
          <a:noFill/>
        </p:spPr>
      </p:pic>
      <p:sp>
        <p:nvSpPr>
          <p:cNvPr id="5" name="Заголовок 1"/>
          <p:cNvSpPr>
            <a:spLocks noGrp="1"/>
          </p:cNvSpPr>
          <p:nvPr>
            <p:ph type="title"/>
          </p:nvPr>
        </p:nvSpPr>
        <p:spPr>
          <a:xfrm>
            <a:off x="838200" y="365125"/>
            <a:ext cx="4774324" cy="1325563"/>
          </a:xfrm>
        </p:spPr>
        <p:txBody>
          <a:bodyPr>
            <a:normAutofit fontScale="90000"/>
          </a:bodyPr>
          <a:lstStyle/>
          <a:p>
            <a:pPr algn="ctr"/>
            <a:r>
              <a:rPr lang="ru-RU" sz="2400" b="1" dirty="0" smtClean="0">
                <a:latin typeface="Times New Roman" pitchFamily="18" charset="0"/>
                <a:cs typeface="Times New Roman" pitchFamily="18" charset="0"/>
              </a:rPr>
              <a:t>Особую роль в воспитании подрастающего поколения отводится патриотическому воспитанию.</a:t>
            </a:r>
            <a:endParaRPr lang="ru-RU" sz="2400" b="1" dirty="0">
              <a:latin typeface="Times New Roman" pitchFamily="18" charset="0"/>
              <a:cs typeface="Times New Roman" pitchFamily="18" charset="0"/>
            </a:endParaRPr>
          </a:p>
        </p:txBody>
      </p:sp>
      <p:pic>
        <p:nvPicPr>
          <p:cNvPr id="6" name="Содержимое 3" descr="https://avery.dagestanschool.ru/upload/dagscavery_new/images/big/52/ab/52ab9e23735cc58d0fe0ebfd3f88db0a.jpg"/>
          <p:cNvPicPr>
            <a:picLocks/>
          </p:cNvPicPr>
          <p:nvPr/>
        </p:nvPicPr>
        <p:blipFill>
          <a:blip r:embed="rId4"/>
          <a:srcRect t="8284"/>
          <a:stretch>
            <a:fillRect/>
          </a:stretch>
        </p:blipFill>
        <p:spPr bwMode="auto">
          <a:xfrm>
            <a:off x="7734300" y="3829050"/>
            <a:ext cx="4457700" cy="3028950"/>
          </a:xfrm>
          <a:prstGeom prst="rect">
            <a:avLst/>
          </a:prstGeom>
          <a:noFill/>
          <a:ln w="9525">
            <a:noFill/>
            <a:miter lim="800000"/>
            <a:headEnd/>
            <a:tailEnd/>
          </a:ln>
        </p:spPr>
      </p:pic>
      <p:sp>
        <p:nvSpPr>
          <p:cNvPr id="7" name="Прямоугольник 6"/>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44</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аттестация дир важнаааа!\докум\фото отчет\IMG_4837.jpg"/>
          <p:cNvPicPr>
            <a:picLocks noGrp="1" noChangeAspect="1" noChangeArrowheads="1"/>
          </p:cNvPicPr>
          <p:nvPr>
            <p:ph idx="1"/>
          </p:nvPr>
        </p:nvPicPr>
        <p:blipFill>
          <a:blip r:embed="rId2"/>
          <a:srcRect/>
          <a:stretch>
            <a:fillRect/>
          </a:stretch>
        </p:blipFill>
        <p:spPr bwMode="auto">
          <a:xfrm>
            <a:off x="762000" y="1390650"/>
            <a:ext cx="10477500" cy="5010150"/>
          </a:xfrm>
          <a:prstGeom prst="rect">
            <a:avLst/>
          </a:prstGeom>
          <a:noFill/>
        </p:spPr>
      </p:pic>
      <p:sp>
        <p:nvSpPr>
          <p:cNvPr id="4" name="Заголовок 3"/>
          <p:cNvSpPr>
            <a:spLocks noGrp="1"/>
          </p:cNvSpPr>
          <p:nvPr>
            <p:ph type="title"/>
          </p:nvPr>
        </p:nvSpPr>
        <p:spPr>
          <a:xfrm>
            <a:off x="838200" y="365125"/>
            <a:ext cx="10515600" cy="911225"/>
          </a:xfrm>
        </p:spPr>
        <p:txBody>
          <a:bodyPr>
            <a:normAutofit/>
          </a:bodyPr>
          <a:lstStyle/>
          <a:p>
            <a:pPr algn="ctr"/>
            <a:r>
              <a:rPr lang="ru-RU" sz="3200" b="1" dirty="0" smtClean="0">
                <a:latin typeface="Times New Roman" pitchFamily="18" charset="0"/>
                <a:cs typeface="Times New Roman" pitchFamily="18" charset="0"/>
              </a:rPr>
              <a:t>Присвоение школе имени героя </a:t>
            </a:r>
            <a:endParaRPr lang="ru-RU" sz="3200" b="1" dirty="0">
              <a:latin typeface="Times New Roman" pitchFamily="18" charset="0"/>
              <a:cs typeface="Times New Roman" pitchFamily="18" charset="0"/>
            </a:endParaRPr>
          </a:p>
        </p:txBody>
      </p:sp>
      <p:sp>
        <p:nvSpPr>
          <p:cNvPr id="6" name="Прямоугольник 5"/>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45</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smtClean="0">
                <a:latin typeface="Times New Roman" pitchFamily="18" charset="0"/>
                <a:cs typeface="Times New Roman" pitchFamily="18" charset="0"/>
              </a:rPr>
              <a:t>Встреча с участниками афганской войны и СВО</a:t>
            </a:r>
            <a:endParaRPr lang="ru-RU" sz="3200" b="1" dirty="0">
              <a:latin typeface="Times New Roman" pitchFamily="18" charset="0"/>
              <a:cs typeface="Times New Roman" pitchFamily="18" charset="0"/>
            </a:endParaRPr>
          </a:p>
        </p:txBody>
      </p:sp>
      <p:pic>
        <p:nvPicPr>
          <p:cNvPr id="4" name="Picture 2" descr="E:\аттестация дир важнаааа!\докум\фото отчет\1708404459966.jpg"/>
          <p:cNvPicPr>
            <a:picLocks noGrp="1" noChangeAspect="1" noChangeArrowheads="1"/>
          </p:cNvPicPr>
          <p:nvPr>
            <p:ph idx="1"/>
          </p:nvPr>
        </p:nvPicPr>
        <p:blipFill>
          <a:blip r:embed="rId2"/>
          <a:srcRect l="3636" r="9697"/>
          <a:stretch>
            <a:fillRect/>
          </a:stretch>
        </p:blipFill>
        <p:spPr bwMode="auto">
          <a:xfrm>
            <a:off x="6248400" y="2000250"/>
            <a:ext cx="5943600" cy="4857750"/>
          </a:xfrm>
          <a:prstGeom prst="rect">
            <a:avLst/>
          </a:prstGeom>
          <a:noFill/>
          <a:ln w="57150">
            <a:solidFill>
              <a:schemeClr val="accent1"/>
            </a:solidFill>
          </a:ln>
        </p:spPr>
      </p:pic>
      <p:pic>
        <p:nvPicPr>
          <p:cNvPr id="5" name="Picture 2" descr="E:\фото для З.О\IMG-20240221-WA0011.jpg"/>
          <p:cNvPicPr>
            <a:picLocks noChangeAspect="1" noChangeArrowheads="1"/>
          </p:cNvPicPr>
          <p:nvPr/>
        </p:nvPicPr>
        <p:blipFill>
          <a:blip r:embed="rId3"/>
          <a:srcRect r="5731"/>
          <a:stretch>
            <a:fillRect/>
          </a:stretch>
        </p:blipFill>
        <p:spPr bwMode="auto">
          <a:xfrm>
            <a:off x="0" y="1981200"/>
            <a:ext cx="6267450" cy="4876800"/>
          </a:xfrm>
          <a:prstGeom prst="rect">
            <a:avLst/>
          </a:prstGeom>
          <a:noFill/>
          <a:ln w="57150">
            <a:solidFill>
              <a:schemeClr val="accent1"/>
            </a:solidFill>
          </a:ln>
        </p:spPr>
      </p:pic>
      <p:sp>
        <p:nvSpPr>
          <p:cNvPr id="6" name="Прямоугольник 5"/>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46</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625475"/>
          </a:xfrm>
        </p:spPr>
        <p:txBody>
          <a:bodyPr>
            <a:normAutofit/>
          </a:bodyPr>
          <a:lstStyle/>
          <a:p>
            <a:pPr algn="ctr"/>
            <a:r>
              <a:rPr lang="ru-RU" sz="2400" b="1" dirty="0" smtClean="0">
                <a:latin typeface="Times New Roman" pitchFamily="18" charset="0"/>
                <a:cs typeface="Times New Roman" pitchFamily="18" charset="0"/>
              </a:rPr>
              <a:t>Поздравление ветеранов педагогического труда, доступная среда</a:t>
            </a:r>
            <a:endParaRPr lang="ru-RU" sz="2400" b="1" dirty="0">
              <a:latin typeface="Times New Roman" pitchFamily="18" charset="0"/>
              <a:cs typeface="Times New Roman" pitchFamily="18" charset="0"/>
            </a:endParaRPr>
          </a:p>
        </p:txBody>
      </p:sp>
      <p:pic>
        <p:nvPicPr>
          <p:cNvPr id="4" name="Picture 2" descr="E:\IMG_2289.JPG"/>
          <p:cNvPicPr>
            <a:picLocks noGrp="1" noChangeAspect="1" noChangeArrowheads="1"/>
          </p:cNvPicPr>
          <p:nvPr>
            <p:ph idx="1"/>
          </p:nvPr>
        </p:nvPicPr>
        <p:blipFill>
          <a:blip r:embed="rId2" cstate="print"/>
          <a:srcRect/>
          <a:stretch>
            <a:fillRect/>
          </a:stretch>
        </p:blipFill>
        <p:spPr bwMode="auto">
          <a:xfrm>
            <a:off x="5840418" y="3867150"/>
            <a:ext cx="3861178" cy="2990850"/>
          </a:xfrm>
          <a:prstGeom prst="rect">
            <a:avLst/>
          </a:prstGeom>
          <a:noFill/>
          <a:ln w="57150">
            <a:solidFill>
              <a:schemeClr val="accent1"/>
            </a:solidFill>
          </a:ln>
        </p:spPr>
      </p:pic>
      <p:pic>
        <p:nvPicPr>
          <p:cNvPr id="5" name="Picture 2" descr="E:\аттестация дир важнаааа!\докум\фото отчет\1708404460042.jpg"/>
          <p:cNvPicPr>
            <a:picLocks noChangeAspect="1" noChangeArrowheads="1"/>
          </p:cNvPicPr>
          <p:nvPr/>
        </p:nvPicPr>
        <p:blipFill>
          <a:blip r:embed="rId3"/>
          <a:srcRect l="7524" r="22257"/>
          <a:stretch>
            <a:fillRect/>
          </a:stretch>
        </p:blipFill>
        <p:spPr bwMode="auto">
          <a:xfrm>
            <a:off x="0" y="1409700"/>
            <a:ext cx="5791200" cy="5448300"/>
          </a:xfrm>
          <a:prstGeom prst="rect">
            <a:avLst/>
          </a:prstGeom>
          <a:noFill/>
          <a:ln w="57150">
            <a:solidFill>
              <a:schemeClr val="accent1"/>
            </a:solidFill>
          </a:ln>
        </p:spPr>
      </p:pic>
      <p:pic>
        <p:nvPicPr>
          <p:cNvPr id="6" name="Рисунок 5" descr="C:\Users\max\Desktop\d4de4091-ef43-4465-ad26-c69257c168c6.jpg"/>
          <p:cNvPicPr/>
          <p:nvPr/>
        </p:nvPicPr>
        <p:blipFill>
          <a:blip r:embed="rId4" cstate="print"/>
          <a:srcRect t="9292"/>
          <a:stretch>
            <a:fillRect/>
          </a:stretch>
        </p:blipFill>
        <p:spPr bwMode="auto">
          <a:xfrm>
            <a:off x="8743950" y="1386662"/>
            <a:ext cx="3448050" cy="2728138"/>
          </a:xfrm>
          <a:prstGeom prst="rect">
            <a:avLst/>
          </a:prstGeom>
          <a:noFill/>
          <a:ln w="57150">
            <a:solidFill>
              <a:schemeClr val="accent1"/>
            </a:solidFill>
            <a:miter lim="800000"/>
            <a:headEnd/>
            <a:tailEnd/>
          </a:ln>
        </p:spPr>
      </p:pic>
      <p:pic>
        <p:nvPicPr>
          <p:cNvPr id="7" name="Рисунок 6" descr="C:\Users\1\Desktop\photo_5201688309150110256_y.jpg"/>
          <p:cNvPicPr/>
          <p:nvPr/>
        </p:nvPicPr>
        <p:blipFill>
          <a:blip r:embed="rId5" cstate="print"/>
          <a:srcRect/>
          <a:stretch>
            <a:fillRect/>
          </a:stretch>
        </p:blipFill>
        <p:spPr bwMode="auto">
          <a:xfrm>
            <a:off x="5856514" y="1404257"/>
            <a:ext cx="2797629" cy="2427514"/>
          </a:xfrm>
          <a:prstGeom prst="rect">
            <a:avLst/>
          </a:prstGeom>
          <a:noFill/>
          <a:ln w="57150">
            <a:solidFill>
              <a:schemeClr val="accent1"/>
            </a:solidFill>
            <a:miter lim="800000"/>
            <a:headEnd/>
            <a:tailEnd/>
          </a:ln>
        </p:spPr>
      </p:pic>
      <p:sp>
        <p:nvSpPr>
          <p:cNvPr id="8" name="Прямоугольник 7"/>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47</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Прямоугольник 16"/>
          <p:cNvSpPr/>
          <p:nvPr/>
        </p:nvSpPr>
        <p:spPr>
          <a:xfrm>
            <a:off x="2490951" y="1450428"/>
            <a:ext cx="4183537" cy="2804801"/>
          </a:xfrm>
          <a:prstGeom prst="rect">
            <a:avLst/>
          </a:prstGeom>
          <a:solidFill>
            <a:srgbClr val="2F55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Прямоугольник 10"/>
          <p:cNvSpPr/>
          <p:nvPr/>
        </p:nvSpPr>
        <p:spPr>
          <a:xfrm>
            <a:off x="344032" y="751437"/>
            <a:ext cx="11371274" cy="5748949"/>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Рисунок 19"/>
          <p:cNvPicPr>
            <a:picLocks noChangeAspect="1"/>
          </p:cNvPicPr>
          <p:nvPr/>
        </p:nvPicPr>
        <p:blipFill rotWithShape="1">
          <a:blip r:embed="rId2" cstate="print">
            <a:extLst>
              <a:ext uri="{28A0092B-C50C-407E-A947-70E740481C1C}">
                <a14:useLocalDpi xmlns="" xmlns:a14="http://schemas.microsoft.com/office/drawing/2010/main" val="0"/>
              </a:ext>
            </a:extLst>
          </a:blip>
          <a:srcRect l="14174" t="26083" r="12852" b="21367"/>
          <a:stretch/>
        </p:blipFill>
        <p:spPr>
          <a:xfrm>
            <a:off x="696535" y="4255229"/>
            <a:ext cx="4054727" cy="2296484"/>
          </a:xfrm>
          <a:prstGeom prst="rect">
            <a:avLst/>
          </a:prstGeom>
        </p:spPr>
      </p:pic>
      <p:sp>
        <p:nvSpPr>
          <p:cNvPr id="16" name="Прямоугольник 15"/>
          <p:cNvSpPr/>
          <p:nvPr/>
        </p:nvSpPr>
        <p:spPr>
          <a:xfrm>
            <a:off x="2381250" y="1340069"/>
            <a:ext cx="4076700" cy="258532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smtClean="0">
              <a:ln>
                <a:noFill/>
              </a:ln>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smtClean="0">
              <a:ln>
                <a:noFill/>
              </a:ln>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solidFill>
                  <a:schemeClr val="bg1"/>
                </a:solidFill>
                <a:effectLst/>
                <a:uLnTx/>
                <a:uFillTx/>
                <a:latin typeface="Arial" panose="020B0604020202020204" pitchFamily="34" charset="0"/>
                <a:ea typeface="Times New Roman" panose="02020603050405020304" pitchFamily="18" charset="0"/>
                <a:cs typeface="Arial" panose="020B0604020202020204" pitchFamily="34" charset="0"/>
              </a:rPr>
              <a:t>более </a:t>
            </a:r>
            <a:r>
              <a:rPr kumimoji="0" lang="ru-RU" sz="7200" b="0" i="0" u="none" strike="noStrike" kern="1200" cap="none" spc="0" normalizeH="0" baseline="0" noProof="0" dirty="0">
                <a:ln>
                  <a:noFill/>
                </a:ln>
                <a:solidFill>
                  <a:schemeClr val="bg1"/>
                </a:solidFill>
                <a:effectLst/>
                <a:uLnTx/>
                <a:uFillTx/>
                <a:latin typeface="Arial Black" panose="020B0A04020102020204" pitchFamily="34" charset="0"/>
                <a:ea typeface="Times New Roman" panose="02020603050405020304" pitchFamily="18" charset="0"/>
                <a:cs typeface="Arial" panose="020B0604020202020204" pitchFamily="34" charset="0"/>
              </a:rPr>
              <a:t>2</a:t>
            </a:r>
            <a:r>
              <a:rPr kumimoji="0" lang="ru-RU" sz="7200" b="0" i="0" u="none" strike="noStrike" kern="1200" cap="none" spc="0" normalizeH="0" baseline="0" noProof="0" dirty="0" smtClean="0">
                <a:ln>
                  <a:noFill/>
                </a:ln>
                <a:solidFill>
                  <a:schemeClr val="bg1"/>
                </a:solidFill>
                <a:effectLst/>
                <a:uLnTx/>
                <a:uFillTx/>
                <a:latin typeface="Arial Black" panose="020B0A04020102020204" pitchFamily="34" charset="0"/>
                <a:ea typeface="Times New Roman" panose="02020603050405020304" pitchFamily="18" charset="0"/>
                <a:cs typeface="Arial" panose="020B0604020202020204" pitchFamily="34" charset="0"/>
              </a:rPr>
              <a:t>0</a:t>
            </a:r>
            <a:r>
              <a:rPr kumimoji="0" lang="ru-RU" sz="1800" b="0" i="0" u="none" strike="noStrike" kern="1200" cap="none" spc="0" normalizeH="0" baseline="0" noProof="0" dirty="0" smtClean="0">
                <a:ln>
                  <a:noFill/>
                </a:ln>
                <a:solidFill>
                  <a:schemeClr val="bg1"/>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ru-RU" sz="1800" b="0" i="0" u="none" strike="noStrike" kern="1200" cap="none" spc="0" normalizeH="0" baseline="0" noProof="0" dirty="0">
                <a:ln>
                  <a:noFill/>
                </a:ln>
                <a:solidFill>
                  <a:schemeClr val="bg1"/>
                </a:solidFill>
                <a:effectLst/>
                <a:uLnTx/>
                <a:uFillTx/>
                <a:latin typeface="Arial" panose="020B0604020202020204" pitchFamily="34" charset="0"/>
                <a:ea typeface="Times New Roman" panose="02020603050405020304" pitchFamily="18" charset="0"/>
                <a:cs typeface="Arial" panose="020B0604020202020204" pitchFamily="34" charset="0"/>
              </a:rPr>
              <a:t>основных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chemeClr val="bg1"/>
                </a:solidFill>
                <a:effectLst/>
                <a:uLnTx/>
                <a:uFillTx/>
                <a:latin typeface="Arial" panose="020B0604020202020204" pitchFamily="34" charset="0"/>
                <a:ea typeface="Times New Roman" panose="02020603050405020304" pitchFamily="18" charset="0"/>
                <a:cs typeface="Arial" panose="020B0604020202020204" pitchFamily="34" charset="0"/>
              </a:rPr>
              <a:t>и дополнительных мероприятий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chemeClr val="bg1"/>
                </a:solidFill>
                <a:effectLst/>
                <a:uLnTx/>
                <a:uFillTx/>
                <a:latin typeface="Arial" panose="020B0604020202020204" pitchFamily="34" charset="0"/>
                <a:ea typeface="Times New Roman" panose="02020603050405020304" pitchFamily="18" charset="0"/>
                <a:cs typeface="Arial" panose="020B0604020202020204" pitchFamily="34" charset="0"/>
              </a:rPr>
              <a:t>по проведению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schemeClr val="bg1"/>
                </a:solidFill>
                <a:effectLst/>
                <a:uLnTx/>
                <a:uFillTx/>
                <a:latin typeface="Arial" panose="020B0604020202020204" pitchFamily="34" charset="0"/>
                <a:ea typeface="Times New Roman" panose="02020603050405020304" pitchFamily="18" charset="0"/>
                <a:cs typeface="Arial" panose="020B0604020202020204" pitchFamily="34" charset="0"/>
              </a:rPr>
              <a:t>Года педагога и наставника</a:t>
            </a:r>
            <a:endParaRPr kumimoji="0" lang="ru-RU"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33" name="Рисунок 3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2440" y="751437"/>
            <a:ext cx="2316483" cy="1329094"/>
          </a:xfrm>
          <a:prstGeom prst="rect">
            <a:avLst/>
          </a:prstGeom>
        </p:spPr>
      </p:pic>
      <p:pic>
        <p:nvPicPr>
          <p:cNvPr id="10" name="Picture 2" descr="E:\фото шк\IMG_0275.JPG"/>
          <p:cNvPicPr>
            <a:picLocks noGrp="1" noChangeAspect="1" noChangeArrowheads="1"/>
          </p:cNvPicPr>
          <p:nvPr>
            <p:ph idx="1"/>
          </p:nvPr>
        </p:nvPicPr>
        <p:blipFill>
          <a:blip r:embed="rId4" cstate="print"/>
          <a:srcRect/>
          <a:stretch>
            <a:fillRect/>
          </a:stretch>
        </p:blipFill>
        <p:spPr bwMode="auto">
          <a:xfrm>
            <a:off x="6800850" y="530226"/>
            <a:ext cx="5048250" cy="3034096"/>
          </a:xfrm>
          <a:prstGeom prst="rect">
            <a:avLst/>
          </a:prstGeom>
          <a:noFill/>
        </p:spPr>
      </p:pic>
      <p:pic>
        <p:nvPicPr>
          <p:cNvPr id="12" name="Picture 2" descr="E:\фото шк\IMG_0292.JPG"/>
          <p:cNvPicPr>
            <a:picLocks noChangeAspect="1" noChangeArrowheads="1"/>
          </p:cNvPicPr>
          <p:nvPr/>
        </p:nvPicPr>
        <p:blipFill>
          <a:blip r:embed="rId5" cstate="print"/>
          <a:srcRect/>
          <a:stretch>
            <a:fillRect/>
          </a:stretch>
        </p:blipFill>
        <p:spPr bwMode="auto">
          <a:xfrm>
            <a:off x="6819900" y="3676650"/>
            <a:ext cx="5067300" cy="2819400"/>
          </a:xfrm>
          <a:prstGeom prst="rect">
            <a:avLst/>
          </a:prstGeom>
          <a:noFill/>
        </p:spPr>
      </p:pic>
      <p:sp>
        <p:nvSpPr>
          <p:cNvPr id="9" name="Прямоугольник 8"/>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48</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extLst>
      <p:ext uri="{BB962C8B-B14F-4D97-AF65-F5344CB8AC3E}">
        <p14:creationId xmlns="" xmlns:p14="http://schemas.microsoft.com/office/powerpoint/2010/main" val="3544290813"/>
      </p:ext>
    </p:extLst>
  </p:cSld>
  <p:clrMapOvr>
    <a:masterClrMapping/>
  </p:clrMapOvr>
  <p:transition advTm="700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838200" y="365125"/>
            <a:ext cx="9601200" cy="758825"/>
          </a:xfrm>
          <a:prstGeom prst="rect">
            <a:avLst/>
          </a:prstGeom>
        </p:spPr>
        <p:txBody>
          <a:bodyPr>
            <a:normAutofit/>
          </a:bodyPr>
          <a:lstStyle/>
          <a:p>
            <a:pPr lvl="0" algn="ctr">
              <a:lnSpc>
                <a:spcPct val="90000"/>
              </a:lnSpc>
              <a:spcBef>
                <a:spcPct val="0"/>
              </a:spcBef>
              <a:defRPr/>
            </a:pPr>
            <a:r>
              <a:rPr kumimoji="0" lang="ru-RU" sz="24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П</a:t>
            </a:r>
            <a:r>
              <a:rPr lang="ru-RU" sz="2400" b="1" dirty="0" err="1" smtClean="0">
                <a:latin typeface="Times New Roman" pitchFamily="18" charset="0"/>
                <a:cs typeface="Times New Roman" pitchFamily="18" charset="0"/>
              </a:rPr>
              <a:t>рофориентационная</a:t>
            </a:r>
            <a:r>
              <a:rPr lang="ru-RU" sz="2400" b="1" dirty="0" smtClean="0">
                <a:latin typeface="Times New Roman" pitchFamily="18" charset="0"/>
                <a:cs typeface="Times New Roman" pitchFamily="18" charset="0"/>
              </a:rPr>
              <a:t> работа </a:t>
            </a:r>
            <a:r>
              <a:rPr kumimoji="0" lang="ru-RU" sz="24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подрастающего поколения.</a:t>
            </a:r>
            <a:endParaRPr kumimoji="0" lang="ru-RU" sz="2400" b="1"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1027" name="Picture 3" descr="E:\фото для З.О\Россия - мои горизонты\qknY6IlOgb5XfQRNKpJtiOwtGfqlKjVPJfwerJHu.jpg"/>
          <p:cNvPicPr>
            <a:picLocks noChangeAspect="1" noChangeArrowheads="1"/>
          </p:cNvPicPr>
          <p:nvPr/>
        </p:nvPicPr>
        <p:blipFill>
          <a:blip r:embed="rId2"/>
          <a:srcRect/>
          <a:stretch>
            <a:fillRect/>
          </a:stretch>
        </p:blipFill>
        <p:spPr bwMode="auto">
          <a:xfrm>
            <a:off x="1066800" y="1219200"/>
            <a:ext cx="9201150" cy="5314950"/>
          </a:xfrm>
          <a:prstGeom prst="rect">
            <a:avLst/>
          </a:prstGeom>
          <a:noFill/>
          <a:ln w="57150">
            <a:solidFill>
              <a:schemeClr val="accent1"/>
            </a:solidFill>
          </a:ln>
        </p:spPr>
      </p:pic>
      <p:sp>
        <p:nvSpPr>
          <p:cNvPr id="4" name="Прямоугольник 3"/>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49</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5" name="Picture 2" descr="C:\Users\1\Downloads\gerb.bmp"/>
          <p:cNvPicPr>
            <a:picLocks noChangeAspect="1" noChangeArrowheads="1"/>
          </p:cNvPicPr>
          <p:nvPr/>
        </p:nvPicPr>
        <p:blipFill>
          <a:blip r:embed="rId3" cstate="print"/>
          <a:srcRect/>
          <a:stretch>
            <a:fillRect/>
          </a:stretch>
        </p:blipFill>
        <p:spPr bwMode="auto">
          <a:xfrm>
            <a:off x="10397614" y="0"/>
            <a:ext cx="1794386" cy="1541844"/>
          </a:xfrm>
          <a:prstGeom prst="rect">
            <a:avLst/>
          </a:prstGeom>
          <a:noFill/>
        </p:spPr>
      </p:pic>
    </p:spTree>
  </p:cSld>
  <p:clrMapOvr>
    <a:masterClrMapping/>
  </p:clrMapOvr>
  <p:transition advTm="7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159745" y="3804665"/>
            <a:ext cx="2032635" cy="3053715"/>
          </a:xfrm>
          <a:custGeom>
            <a:avLst/>
            <a:gdLst/>
            <a:ahLst/>
            <a:cxnLst/>
            <a:rect l="l" t="t" r="r" b="b"/>
            <a:pathLst>
              <a:path w="2032634" h="3053715">
                <a:moveTo>
                  <a:pt x="0" y="1538477"/>
                </a:moveTo>
                <a:lnTo>
                  <a:pt x="1538477" y="0"/>
                </a:lnTo>
                <a:lnTo>
                  <a:pt x="2032253" y="493775"/>
                </a:lnTo>
              </a:path>
              <a:path w="2032634" h="3053715">
                <a:moveTo>
                  <a:pt x="2032253" y="2583179"/>
                </a:moveTo>
                <a:lnTo>
                  <a:pt x="1562102" y="3053331"/>
                </a:lnTo>
              </a:path>
              <a:path w="2032634" h="3053715">
                <a:moveTo>
                  <a:pt x="1514853" y="3053331"/>
                </a:moveTo>
                <a:lnTo>
                  <a:pt x="0" y="1538477"/>
                </a:lnTo>
              </a:path>
            </a:pathLst>
          </a:custGeom>
          <a:ln w="38100">
            <a:solidFill>
              <a:srgbClr val="FFFFFF"/>
            </a:solidFill>
            <a:prstDash val="dash"/>
          </a:ln>
        </p:spPr>
        <p:txBody>
          <a:bodyPr wrap="square" lIns="0" tIns="0" rIns="0" bIns="0" rtlCol="0"/>
          <a:lstStyle/>
          <a:p>
            <a:endParaRPr/>
          </a:p>
        </p:txBody>
      </p:sp>
      <p:sp>
        <p:nvSpPr>
          <p:cNvPr id="9" name="Заголовок 3">
            <a:extLst>
              <a:ext uri="{FF2B5EF4-FFF2-40B4-BE49-F238E27FC236}">
                <a16:creationId xmlns:a16="http://schemas.microsoft.com/office/drawing/2014/main" xmlns="" id="{01F2AAA4-D95E-45D9-B4B2-EB88C6B521CC}"/>
              </a:ext>
            </a:extLst>
          </p:cNvPr>
          <p:cNvSpPr txBox="1">
            <a:spLocks/>
          </p:cNvSpPr>
          <p:nvPr/>
        </p:nvSpPr>
        <p:spPr>
          <a:xfrm>
            <a:off x="0" y="0"/>
            <a:ext cx="12192000" cy="1200043"/>
          </a:xfrm>
          <a:prstGeom prst="rect">
            <a:avLst/>
          </a:prstGeom>
          <a:solidFill>
            <a:srgbClr val="0D9244"/>
          </a:solidFill>
          <a:ln>
            <a:noFill/>
          </a:ln>
        </p:spPr>
        <p:style>
          <a:lnRef idx="1">
            <a:schemeClr val="accent6"/>
          </a:lnRef>
          <a:fillRef idx="2">
            <a:schemeClr val="accent6"/>
          </a:fillRef>
          <a:effectRef idx="1">
            <a:schemeClr val="accent6"/>
          </a:effectRef>
          <a:fontRef idx="minor">
            <a:schemeClr val="dk1"/>
          </a:fontRef>
        </p:style>
        <p:txBody>
          <a:bodyPr>
            <a:normAutofit fontScale="97500"/>
          </a:bodyPr>
          <a:lstStyle>
            <a:lvl1pPr>
              <a:defRPr>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ru-RU" sz="2800" b="1" dirty="0" smtClean="0">
                <a:solidFill>
                  <a:schemeClr val="bg1"/>
                </a:solidFill>
                <a:latin typeface="Times New Roman" panose="02020603050405020304" pitchFamily="18" charset="0"/>
                <a:cs typeface="Times New Roman" panose="02020603050405020304" pitchFamily="18" charset="0"/>
              </a:rPr>
              <a:t>Цель </a:t>
            </a:r>
          </a:p>
          <a:p>
            <a:pPr algn="ctr"/>
            <a:r>
              <a:rPr lang="ru-RU" sz="2800" b="1" dirty="0" smtClean="0">
                <a:solidFill>
                  <a:schemeClr val="bg1"/>
                </a:solidFill>
                <a:latin typeface="Times New Roman" panose="02020603050405020304" pitchFamily="18" charset="0"/>
                <a:cs typeface="Times New Roman" panose="02020603050405020304" pitchFamily="18" charset="0"/>
              </a:rPr>
              <a:t>программы развития</a:t>
            </a:r>
            <a:endParaRPr lang="ru-RU" sz="2800" b="1" dirty="0">
              <a:solidFill>
                <a:schemeClr val="bg1"/>
              </a:solidFill>
              <a:latin typeface="Times New Roman" panose="02020603050405020304" pitchFamily="18" charset="0"/>
              <a:cs typeface="Times New Roman" panose="02020603050405020304" pitchFamily="18" charset="0"/>
            </a:endParaRPr>
          </a:p>
        </p:txBody>
      </p:sp>
      <p:sp>
        <p:nvSpPr>
          <p:cNvPr id="4" name="Блок-схема: документ 3">
            <a:extLst>
              <a:ext uri="{FF2B5EF4-FFF2-40B4-BE49-F238E27FC236}">
                <a16:creationId xmlns:a16="http://schemas.microsoft.com/office/drawing/2014/main" xmlns="" id="{3F5A3DAC-15E2-46AE-9EDE-D99152AF83B6}"/>
              </a:ext>
            </a:extLst>
          </p:cNvPr>
          <p:cNvSpPr/>
          <p:nvPr/>
        </p:nvSpPr>
        <p:spPr>
          <a:xfrm>
            <a:off x="1" y="1828800"/>
            <a:ext cx="10058400" cy="4419600"/>
          </a:xfrm>
          <a:prstGeom prst="flowChartDocument">
            <a:avLst/>
          </a:prstGeom>
          <a:solidFill>
            <a:srgbClr val="841D80"/>
          </a:solidFill>
          <a:ln>
            <a:solidFill>
              <a:srgbClr val="841D8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pic>
        <p:nvPicPr>
          <p:cNvPr id="13" name="Рисунок 12" descr="C:\Users\1\Pictures\2023-12-27 Прорамма развития\Прорамма развития 001.jpg"/>
          <p:cNvPicPr/>
          <p:nvPr/>
        </p:nvPicPr>
        <p:blipFill>
          <a:blip r:embed="rId2"/>
          <a:srcRect l="9892" t="1201" r="6567" b="31358"/>
          <a:stretch>
            <a:fillRect/>
          </a:stretch>
        </p:blipFill>
        <p:spPr bwMode="auto">
          <a:xfrm>
            <a:off x="0" y="1491916"/>
            <a:ext cx="4018547" cy="5005136"/>
          </a:xfrm>
          <a:prstGeom prst="rect">
            <a:avLst/>
          </a:prstGeom>
          <a:noFill/>
          <a:ln w="9525">
            <a:noFill/>
            <a:miter lim="800000"/>
            <a:headEnd/>
            <a:tailEnd/>
          </a:ln>
        </p:spPr>
      </p:pic>
      <p:pic>
        <p:nvPicPr>
          <p:cNvPr id="14" name="Picture 2" descr="C:\Users\1\Downloads\gerb.bmp"/>
          <p:cNvPicPr>
            <a:picLocks noChangeAspect="1" noChangeArrowheads="1"/>
          </p:cNvPicPr>
          <p:nvPr/>
        </p:nvPicPr>
        <p:blipFill>
          <a:blip r:embed="rId3" cstate="print"/>
          <a:srcRect/>
          <a:stretch>
            <a:fillRect/>
          </a:stretch>
        </p:blipFill>
        <p:spPr bwMode="auto">
          <a:xfrm>
            <a:off x="10397613" y="1"/>
            <a:ext cx="1794386" cy="1541844"/>
          </a:xfrm>
          <a:prstGeom prst="rect">
            <a:avLst/>
          </a:prstGeom>
          <a:noFill/>
        </p:spPr>
      </p:pic>
      <p:sp>
        <p:nvSpPr>
          <p:cNvPr id="164865" name="Rectangle 1"/>
          <p:cNvSpPr>
            <a:spLocks noChangeArrowheads="1"/>
          </p:cNvSpPr>
          <p:nvPr/>
        </p:nvSpPr>
        <p:spPr bwMode="auto">
          <a:xfrm>
            <a:off x="4038600" y="1162051"/>
            <a:ext cx="8153400" cy="5536387"/>
          </a:xfrm>
          <a:prstGeom prst="rect">
            <a:avLst/>
          </a:prstGeom>
          <a:solidFill>
            <a:schemeClr val="accent6">
              <a:lumMod val="5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ru-RU" sz="2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1</a:t>
            </a:r>
            <a:r>
              <a:rPr kumimoji="0" lang="ru-RU" sz="20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a:t>
            </a:r>
            <a:r>
              <a:rPr kumimoji="0" lang="ru-RU"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Повышение конкурентных преимуществ школы как образовательной организации, ориентированной на создание условий для формирования успешной личности ученика.</a:t>
            </a:r>
            <a:endParaRPr kumimoji="0" lang="ru-RU" b="0" i="0" u="none" strike="noStrike" cap="none" normalizeH="0" baseline="0" dirty="0" smtClean="0">
              <a:ln>
                <a:noFill/>
              </a:ln>
              <a:solidFill>
                <a:schemeClr val="bg1"/>
              </a:solidFill>
              <a:effectLst/>
              <a:latin typeface="Times New Roman" pitchFamily="18" charset="0"/>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2. </a:t>
            </a:r>
            <a:r>
              <a:rPr kumimoji="0" lang="ru-RU"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Цифровизация</a:t>
            </a:r>
            <a:r>
              <a:rPr kumimoji="0" lang="ru-RU"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образовательной деятельности, делопроизводства.</a:t>
            </a:r>
            <a:endParaRPr kumimoji="0" lang="ru-RU" b="0" i="0" u="none" strike="noStrike" cap="none" normalizeH="0" baseline="0" dirty="0" smtClean="0">
              <a:ln>
                <a:noFill/>
              </a:ln>
              <a:solidFill>
                <a:schemeClr val="bg1"/>
              </a:solidFill>
              <a:effectLst/>
              <a:latin typeface="Times New Roman" pitchFamily="18" charset="0"/>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3. Внедрение ФГОС-2021 и проведение внутреннего мониторинга соответствия </a:t>
            </a:r>
            <a:r>
              <a:rPr kumimoji="0" lang="ru-RU" b="0" i="0" u="none" strike="noStrike" cap="none" normalizeH="0" baseline="0" dirty="0" err="1" smtClean="0">
                <a:ln>
                  <a:noFill/>
                </a:ln>
                <a:solidFill>
                  <a:schemeClr val="bg1"/>
                </a:solidFill>
                <a:effectLst/>
                <a:latin typeface="Times New Roman" pitchFamily="18" charset="0"/>
                <a:ea typeface="Times New Roman" pitchFamily="18" charset="0"/>
                <a:cs typeface="Times New Roman" pitchFamily="18" charset="0"/>
              </a:rPr>
              <a:t>аккредитационным</a:t>
            </a:r>
            <a:r>
              <a:rPr kumimoji="0" lang="ru-RU"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показателям.</a:t>
            </a:r>
            <a:endParaRPr kumimoji="0" lang="ru-RU" b="0" i="0" u="none" strike="noStrike" cap="none" normalizeH="0" baseline="0" dirty="0" smtClean="0">
              <a:ln>
                <a:noFill/>
              </a:ln>
              <a:solidFill>
                <a:schemeClr val="bg1"/>
              </a:solidFill>
              <a:effectLst/>
              <a:latin typeface="Times New Roman" pitchFamily="18" charset="0"/>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4. Внедрение ФООП и корректировка образовательного процесса в соответствии с ними, в том числе развитие воспитательной работы и введение должности советника по воспитанию.</a:t>
            </a:r>
            <a:endParaRPr kumimoji="0" lang="ru-RU" b="0" i="0" u="none" strike="noStrike" cap="none" normalizeH="0" baseline="0" dirty="0" smtClean="0">
              <a:ln>
                <a:noFill/>
              </a:ln>
              <a:solidFill>
                <a:schemeClr val="bg1"/>
              </a:solidFill>
              <a:effectLst/>
              <a:latin typeface="Times New Roman" pitchFamily="18" charset="0"/>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5. Обеспечение разнообразия и доступности дополнительного образования с учётом потребностей и возможностей детей.</a:t>
            </a:r>
          </a:p>
          <a:p>
            <a:pPr marL="0" marR="0" lvl="0" indent="0" algn="l" defTabSz="914400" rtl="0" eaLnBrk="0" fontAlgn="base" latinLnBrk="0" hangingPunct="0">
              <a:lnSpc>
                <a:spcPct val="150000"/>
              </a:lnSpc>
              <a:spcBef>
                <a:spcPct val="0"/>
              </a:spcBef>
              <a:spcAft>
                <a:spcPct val="0"/>
              </a:spcAft>
              <a:buClrTx/>
              <a:buSzTx/>
              <a:buFontTx/>
              <a:buNone/>
              <a:tabLst/>
            </a:pPr>
            <a:r>
              <a:rPr kumimoji="0" lang="ru-RU"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6. Повышение уровня безопасности, в том числе усиление антитеррористической защищенности объектов организации</a:t>
            </a:r>
            <a:r>
              <a:rPr kumimoji="0" lang="ru-RU" b="0" i="0" u="none" strike="noStrike" cap="none" normalizeH="0" baseline="0" dirty="0" smtClean="0">
                <a:ln>
                  <a:noFill/>
                </a:ln>
                <a:solidFill>
                  <a:schemeClr val="bg1"/>
                </a:solidFill>
                <a:effectLst/>
                <a:latin typeface="Times New Roman" pitchFamily="18" charset="0"/>
                <a:cs typeface="Times New Roman" pitchFamily="18" charset="0"/>
              </a:rPr>
              <a:t> </a:t>
            </a:r>
          </a:p>
        </p:txBody>
      </p:sp>
      <p:sp>
        <p:nvSpPr>
          <p:cNvPr id="10" name="Прямоугольник 9"/>
          <p:cNvSpPr/>
          <p:nvPr/>
        </p:nvSpPr>
        <p:spPr>
          <a:xfrm>
            <a:off x="11324083"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5</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11" name="Рисунок 10"/>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177421"/>
            <a:ext cx="639743" cy="615032"/>
          </a:xfrm>
          <a:prstGeom prst="rect">
            <a:avLst/>
          </a:prstGeom>
        </p:spPr>
      </p:pic>
      <p:sp>
        <p:nvSpPr>
          <p:cNvPr id="12" name="Прямоугольник 11"/>
          <p:cNvSpPr/>
          <p:nvPr/>
        </p:nvSpPr>
        <p:spPr>
          <a:xfrm>
            <a:off x="750627" y="0"/>
            <a:ext cx="3370997" cy="1107996"/>
          </a:xfrm>
          <a:prstGeom prst="rect">
            <a:avLst/>
          </a:prstGeom>
        </p:spPr>
        <p:txBody>
          <a:bodyPr wrap="square">
            <a:spAutoFit/>
          </a:bodyPr>
          <a:lstStyle/>
          <a:p>
            <a:r>
              <a:rPr lang="ru-RU" sz="1100" b="1" dirty="0" smtClean="0">
                <a:solidFill>
                  <a:schemeClr val="bg1"/>
                </a:solidFill>
              </a:rPr>
              <a:t>РЕСПУБЛИКА ДАГЕСТАН</a:t>
            </a:r>
            <a:endParaRPr lang="ru-RU" sz="1100" dirty="0" smtClean="0">
              <a:solidFill>
                <a:schemeClr val="bg1"/>
              </a:solidFill>
            </a:endParaRPr>
          </a:p>
          <a:p>
            <a:r>
              <a:rPr lang="ru-RU" sz="1100" b="1" dirty="0" smtClean="0">
                <a:solidFill>
                  <a:schemeClr val="bg1"/>
                </a:solidFill>
              </a:rPr>
              <a:t>МУНИЦИПАЛЬНОЕ КАЗЕННОЕ ОБЩЕОБРАЗОВАТЕЛЬНОЕ УЧРЕЖДЕНИЕ «АВЕРЬЯНОВСКАЯ СРЕДНЯЯ ОБЩЕОБРАЗОВАТЕЛЬНАЯ ШКОЛА ИМЕНИ ОМАРОВА ГУСЕЙНА ОМАРОВИЧА»</a:t>
            </a:r>
            <a:endParaRPr lang="ru-RU" sz="1100" dirty="0">
              <a:solidFill>
                <a:schemeClr val="bg1"/>
              </a:solidFill>
            </a:endParaRPr>
          </a:p>
        </p:txBody>
      </p:sp>
    </p:spTree>
    <p:extLst>
      <p:ext uri="{BB962C8B-B14F-4D97-AF65-F5344CB8AC3E}">
        <p14:creationId xmlns:p14="http://schemas.microsoft.com/office/powerpoint/2010/main" xmlns="" val="2852057523"/>
      </p:ext>
    </p:extLst>
  </p:cSld>
  <p:clrMapOvr>
    <a:masterClrMapping/>
  </p:clrMapOvr>
  <p:transition advTm="700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5669" y="365125"/>
            <a:ext cx="9880381" cy="1325563"/>
          </a:xfrm>
        </p:spPr>
        <p:txBody>
          <a:bodyPr>
            <a:normAutofit/>
          </a:bodyPr>
          <a:lstStyle/>
          <a:p>
            <a:pPr algn="ctr"/>
            <a:r>
              <a:rPr lang="ru-RU" sz="2000" b="1" dirty="0" smtClean="0">
                <a:latin typeface="Times New Roman" pitchFamily="18" charset="0"/>
                <a:cs typeface="Times New Roman" pitchFamily="18" charset="0"/>
              </a:rPr>
              <a:t>Волонтеры  МКОУ «</a:t>
            </a:r>
            <a:r>
              <a:rPr lang="ru-RU" sz="2000" b="1" dirty="0" err="1" smtClean="0">
                <a:latin typeface="Times New Roman" pitchFamily="18" charset="0"/>
                <a:cs typeface="Times New Roman" pitchFamily="18" charset="0"/>
              </a:rPr>
              <a:t>Аверьяновская</a:t>
            </a:r>
            <a:r>
              <a:rPr lang="ru-RU" sz="2000" b="1" dirty="0" smtClean="0">
                <a:latin typeface="Times New Roman" pitchFamily="18" charset="0"/>
                <a:cs typeface="Times New Roman" pitchFamily="18" charset="0"/>
              </a:rPr>
              <a:t> СОШ имени </a:t>
            </a:r>
            <a:r>
              <a:rPr lang="ru-RU" sz="2000" b="1" dirty="0" err="1" smtClean="0">
                <a:latin typeface="Times New Roman" pitchFamily="18" charset="0"/>
                <a:cs typeface="Times New Roman" pitchFamily="18" charset="0"/>
              </a:rPr>
              <a:t>Омарова</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Гусейна</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Омаровича</a:t>
            </a:r>
            <a:r>
              <a:rPr lang="ru-RU" sz="2000" b="1" dirty="0" smtClean="0">
                <a:latin typeface="Times New Roman" pitchFamily="18" charset="0"/>
                <a:cs typeface="Times New Roman" pitchFamily="18" charset="0"/>
              </a:rPr>
              <a:t>» активно отправляют гуманитарную помощь (продукты питания-50 тыс., медикаменты-47 тыс., тушенка-30 тыс.) для участников СВО на Украине. </a:t>
            </a:r>
            <a:r>
              <a:rPr lang="ru-RU" sz="2000" b="1" dirty="0" smtClean="0"/>
              <a:t/>
            </a:r>
            <a:br>
              <a:rPr lang="ru-RU" sz="2000" b="1" dirty="0" smtClean="0"/>
            </a:br>
            <a:endParaRPr lang="ru-RU" sz="2000" b="1" dirty="0"/>
          </a:p>
        </p:txBody>
      </p:sp>
      <p:pic>
        <p:nvPicPr>
          <p:cNvPr id="4" name="Содержимое 3" descr="https://avery.dagestanschool.ru/upload/dagscavery_new/images/big/32/e7/32e73e27702f3b402628039b782b4d18.jpg"/>
          <p:cNvPicPr>
            <a:picLocks noGrp="1"/>
          </p:cNvPicPr>
          <p:nvPr>
            <p:ph idx="1"/>
          </p:nvPr>
        </p:nvPicPr>
        <p:blipFill>
          <a:blip r:embed="rId2"/>
          <a:srcRect/>
          <a:stretch>
            <a:fillRect/>
          </a:stretch>
        </p:blipFill>
        <p:spPr bwMode="auto">
          <a:xfrm>
            <a:off x="6999890" y="1718442"/>
            <a:ext cx="4698173" cy="3074275"/>
          </a:xfrm>
          <a:prstGeom prst="rect">
            <a:avLst/>
          </a:prstGeom>
          <a:noFill/>
          <a:ln w="57150">
            <a:solidFill>
              <a:schemeClr val="accent1"/>
            </a:solidFill>
            <a:miter lim="800000"/>
            <a:headEnd/>
            <a:tailEnd/>
          </a:ln>
        </p:spPr>
      </p:pic>
      <p:pic>
        <p:nvPicPr>
          <p:cNvPr id="1026" name="Picture 2" descr="E:\фото для З.О\Волонтерский отряд\1fbda074-227b-49ce-8955-3e97aa0ff23c.jpg"/>
          <p:cNvPicPr>
            <a:picLocks noChangeAspect="1" noChangeArrowheads="1"/>
          </p:cNvPicPr>
          <p:nvPr/>
        </p:nvPicPr>
        <p:blipFill>
          <a:blip r:embed="rId3"/>
          <a:srcRect/>
          <a:stretch>
            <a:fillRect/>
          </a:stretch>
        </p:blipFill>
        <p:spPr bwMode="auto">
          <a:xfrm>
            <a:off x="331077" y="1781503"/>
            <a:ext cx="6416566" cy="4714547"/>
          </a:xfrm>
          <a:prstGeom prst="rect">
            <a:avLst/>
          </a:prstGeom>
          <a:noFill/>
          <a:ln w="57150">
            <a:solidFill>
              <a:schemeClr val="accent1"/>
            </a:solidFill>
          </a:ln>
        </p:spPr>
      </p:pic>
      <p:pic>
        <p:nvPicPr>
          <p:cNvPr id="5" name="Рисунок 4" descr="C:\Users\max\Desktop\99b24243-6c80-40f9-af13-1dd90de31e84.jpg"/>
          <p:cNvPicPr/>
          <p:nvPr/>
        </p:nvPicPr>
        <p:blipFill>
          <a:blip r:embed="rId4" cstate="print"/>
          <a:srcRect/>
          <a:stretch>
            <a:fillRect/>
          </a:stretch>
        </p:blipFill>
        <p:spPr bwMode="auto">
          <a:xfrm>
            <a:off x="7010400" y="4883688"/>
            <a:ext cx="4686300" cy="1612362"/>
          </a:xfrm>
          <a:prstGeom prst="rect">
            <a:avLst/>
          </a:prstGeom>
          <a:noFill/>
          <a:ln w="57150">
            <a:solidFill>
              <a:schemeClr val="accent1"/>
            </a:solidFill>
            <a:miter lim="800000"/>
            <a:headEnd/>
            <a:tailEnd/>
          </a:ln>
        </p:spPr>
      </p:pic>
      <p:sp>
        <p:nvSpPr>
          <p:cNvPr id="6" name="Прямоугольник 5"/>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50</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7" name="Picture 2" descr="C:\Users\1\Downloads\gerb.bmp"/>
          <p:cNvPicPr>
            <a:picLocks noChangeAspect="1" noChangeArrowheads="1"/>
          </p:cNvPicPr>
          <p:nvPr/>
        </p:nvPicPr>
        <p:blipFill>
          <a:blip r:embed="rId5" cstate="print"/>
          <a:srcRect/>
          <a:stretch>
            <a:fillRect/>
          </a:stretch>
        </p:blipFill>
        <p:spPr bwMode="auto">
          <a:xfrm>
            <a:off x="10397614" y="0"/>
            <a:ext cx="1794386" cy="1541844"/>
          </a:xfrm>
          <a:prstGeom prst="rect">
            <a:avLst/>
          </a:prstGeom>
          <a:noFill/>
        </p:spPr>
      </p:pic>
    </p:spTree>
  </p:cSld>
  <p:clrMapOvr>
    <a:masterClrMapping/>
  </p:clrMapOvr>
  <p:transition advTm="700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pic>
        <p:nvPicPr>
          <p:cNvPr id="554" name="Google Shape;554;p101" descr="0 main 58.jpg"/>
          <p:cNvPicPr preferRelativeResize="0"/>
          <p:nvPr/>
        </p:nvPicPr>
        <p:blipFill rotWithShape="1">
          <a:blip r:embed="rId3" cstate="print">
            <a:alphaModFix/>
          </a:blip>
          <a:srcRect b="1599"/>
          <a:stretch/>
        </p:blipFill>
        <p:spPr>
          <a:xfrm>
            <a:off x="1692322" y="2811438"/>
            <a:ext cx="2742631" cy="1443890"/>
          </a:xfrm>
          <a:prstGeom prst="rect">
            <a:avLst/>
          </a:prstGeom>
          <a:noFill/>
          <a:ln w="9525" cap="flat" cmpd="sng">
            <a:solidFill>
              <a:srgbClr val="CED6E0"/>
            </a:solidFill>
            <a:prstDash val="solid"/>
            <a:miter lim="400000"/>
            <a:headEnd type="none" w="sm" len="sm"/>
            <a:tailEnd type="none" w="sm" len="sm"/>
          </a:ln>
        </p:spPr>
      </p:pic>
      <p:grpSp>
        <p:nvGrpSpPr>
          <p:cNvPr id="7" name="Google Shape;556;p101"/>
          <p:cNvGrpSpPr/>
          <p:nvPr/>
        </p:nvGrpSpPr>
        <p:grpSpPr>
          <a:xfrm>
            <a:off x="1422611" y="5731346"/>
            <a:ext cx="3911602" cy="885623"/>
            <a:chOff x="-2" y="-1"/>
            <a:chExt cx="2933700" cy="664215"/>
          </a:xfrm>
        </p:grpSpPr>
        <p:sp>
          <p:nvSpPr>
            <p:cNvPr id="557" name="Google Shape;557;p101"/>
            <p:cNvSpPr txBox="1"/>
            <p:nvPr/>
          </p:nvSpPr>
          <p:spPr>
            <a:xfrm>
              <a:off x="-2" y="417898"/>
              <a:ext cx="2933700" cy="246316"/>
            </a:xfrm>
            <a:prstGeom prst="rect">
              <a:avLst/>
            </a:prstGeom>
            <a:noFill/>
            <a:ln>
              <a:noFill/>
            </a:ln>
          </p:spPr>
          <p:txBody>
            <a:bodyPr spcFirstLastPara="1" wrap="square" lIns="0" tIns="0" rIns="0" bIns="0" anchor="t" anchorCtr="0">
              <a:spAutoFit/>
            </a:bodyPr>
            <a:lstStyle/>
            <a:p>
              <a:pPr algn="ctr">
                <a:buClr>
                  <a:srgbClr val="47494E"/>
                </a:buClr>
                <a:buSzPts val="900"/>
              </a:pPr>
              <a:r>
                <a:rPr lang="ru" sz="1067" dirty="0">
                  <a:solidFill>
                    <a:srgbClr val="17479C"/>
                  </a:solidFill>
                  <a:latin typeface="Arial" panose="020B0604020202020204" pitchFamily="34" charset="0"/>
                  <a:ea typeface="Montserrat"/>
                  <a:cs typeface="Arial" panose="020B0604020202020204" pitchFamily="34" charset="0"/>
                  <a:sym typeface="Montserrat"/>
                </a:rPr>
                <a:t>Доступ к образовательному сервису осуществляется с с помощью портала Госуслуг</a:t>
              </a:r>
              <a:endParaRPr sz="2400" dirty="0">
                <a:latin typeface="Arial" panose="020B0604020202020204" pitchFamily="34" charset="0"/>
                <a:cs typeface="Arial" panose="020B0604020202020204" pitchFamily="34" charset="0"/>
              </a:endParaRPr>
            </a:p>
          </p:txBody>
        </p:sp>
        <p:grpSp>
          <p:nvGrpSpPr>
            <p:cNvPr id="8" name="Google Shape;558;p101"/>
            <p:cNvGrpSpPr/>
            <p:nvPr/>
          </p:nvGrpSpPr>
          <p:grpSpPr>
            <a:xfrm>
              <a:off x="7941" y="-1"/>
              <a:ext cx="2917870" cy="329020"/>
              <a:chOff x="-2" y="-1"/>
              <a:chExt cx="2917869" cy="329019"/>
            </a:xfrm>
          </p:grpSpPr>
          <p:sp>
            <p:nvSpPr>
              <p:cNvPr id="559" name="Google Shape;559;p101"/>
              <p:cNvSpPr/>
              <p:nvPr/>
            </p:nvSpPr>
            <p:spPr>
              <a:xfrm>
                <a:off x="-2" y="-1"/>
                <a:ext cx="1329994" cy="329019"/>
              </a:xfrm>
              <a:prstGeom prst="roundRect">
                <a:avLst>
                  <a:gd name="adj" fmla="val 50000"/>
                </a:avLst>
              </a:prstGeom>
              <a:solidFill>
                <a:srgbClr val="FFFFFF"/>
              </a:solidFill>
              <a:ln w="9525" cap="flat" cmpd="sng">
                <a:solidFill>
                  <a:srgbClr val="CED6E0"/>
                </a:solidFill>
                <a:prstDash val="solid"/>
                <a:miter lim="400000"/>
                <a:headEnd type="none" w="sm" len="sm"/>
                <a:tailEnd type="none" w="sm" len="sm"/>
              </a:ln>
            </p:spPr>
            <p:txBody>
              <a:bodyPr spcFirstLastPara="1" wrap="square" lIns="60934" tIns="60934" rIns="60934" bIns="60934" anchor="ctr" anchorCtr="0">
                <a:noAutofit/>
              </a:bodyPr>
              <a:lstStyle/>
              <a:p>
                <a:pPr algn="ctr">
                  <a:buClr>
                    <a:srgbClr val="47494E"/>
                  </a:buClr>
                  <a:buSzPts val="1400"/>
                </a:pPr>
                <a:endParaRPr sz="1867">
                  <a:solidFill>
                    <a:srgbClr val="000000"/>
                  </a:solidFill>
                  <a:latin typeface="Arial" panose="020B0604020202020204" pitchFamily="34" charset="0"/>
                  <a:ea typeface="Arial"/>
                  <a:cs typeface="Arial" panose="020B0604020202020204" pitchFamily="34" charset="0"/>
                  <a:sym typeface="Arial"/>
                </a:endParaRPr>
              </a:p>
            </p:txBody>
          </p:sp>
          <p:pic>
            <p:nvPicPr>
              <p:cNvPr id="560" name="Google Shape;560;p101" descr="logo.png"/>
              <p:cNvPicPr preferRelativeResize="0"/>
              <p:nvPr/>
            </p:nvPicPr>
            <p:blipFill rotWithShape="1">
              <a:blip r:embed="rId4">
                <a:alphaModFix/>
              </a:blip>
              <a:srcRect/>
              <a:stretch/>
            </p:blipFill>
            <p:spPr>
              <a:xfrm>
                <a:off x="172190" y="110912"/>
                <a:ext cx="1000435" cy="107192"/>
              </a:xfrm>
              <a:prstGeom prst="rect">
                <a:avLst/>
              </a:prstGeom>
              <a:noFill/>
              <a:ln>
                <a:noFill/>
              </a:ln>
            </p:spPr>
          </p:pic>
          <p:sp>
            <p:nvSpPr>
              <p:cNvPr id="561" name="Google Shape;561;p101"/>
              <p:cNvSpPr/>
              <p:nvPr/>
            </p:nvSpPr>
            <p:spPr>
              <a:xfrm>
                <a:off x="1699309" y="-1"/>
                <a:ext cx="1218558" cy="329019"/>
              </a:xfrm>
              <a:prstGeom prst="roundRect">
                <a:avLst>
                  <a:gd name="adj" fmla="val 50000"/>
                </a:avLst>
              </a:prstGeom>
              <a:solidFill>
                <a:srgbClr val="FFFFFF"/>
              </a:solidFill>
              <a:ln w="9525" cap="flat" cmpd="sng">
                <a:solidFill>
                  <a:srgbClr val="CED6E0"/>
                </a:solidFill>
                <a:prstDash val="solid"/>
                <a:miter lim="400000"/>
                <a:headEnd type="none" w="sm" len="sm"/>
                <a:tailEnd type="none" w="sm" len="sm"/>
              </a:ln>
            </p:spPr>
            <p:txBody>
              <a:bodyPr spcFirstLastPara="1" wrap="square" lIns="60934" tIns="60934" rIns="60934" bIns="60934" anchor="ctr" anchorCtr="0">
                <a:noAutofit/>
              </a:bodyPr>
              <a:lstStyle/>
              <a:p>
                <a:pPr algn="ctr">
                  <a:buClr>
                    <a:srgbClr val="47494E"/>
                  </a:buClr>
                  <a:buSzPts val="1400"/>
                </a:pPr>
                <a:endParaRPr sz="1867">
                  <a:solidFill>
                    <a:srgbClr val="000000"/>
                  </a:solidFill>
                  <a:latin typeface="Arial" panose="020B0604020202020204" pitchFamily="34" charset="0"/>
                  <a:ea typeface="Arial"/>
                  <a:cs typeface="Arial" panose="020B0604020202020204" pitchFamily="34" charset="0"/>
                  <a:sym typeface="Arial"/>
                </a:endParaRPr>
              </a:p>
            </p:txBody>
          </p:sp>
          <p:pic>
            <p:nvPicPr>
              <p:cNvPr id="562" name="Google Shape;562;p101" descr="gosuslugi.png"/>
              <p:cNvPicPr preferRelativeResize="0"/>
              <p:nvPr/>
            </p:nvPicPr>
            <p:blipFill rotWithShape="1">
              <a:blip r:embed="rId5" cstate="print">
                <a:alphaModFix/>
              </a:blip>
              <a:srcRect/>
              <a:stretch/>
            </p:blipFill>
            <p:spPr>
              <a:xfrm>
                <a:off x="1865319" y="110488"/>
                <a:ext cx="886538" cy="139458"/>
              </a:xfrm>
              <a:prstGeom prst="rect">
                <a:avLst/>
              </a:prstGeom>
              <a:noFill/>
              <a:ln>
                <a:noFill/>
              </a:ln>
            </p:spPr>
          </p:pic>
          <p:pic>
            <p:nvPicPr>
              <p:cNvPr id="563" name="Google Shape;563;p101" descr="Vector.png"/>
              <p:cNvPicPr preferRelativeResize="0"/>
              <p:nvPr/>
            </p:nvPicPr>
            <p:blipFill rotWithShape="1">
              <a:blip r:embed="rId6" cstate="print">
                <a:alphaModFix/>
              </a:blip>
              <a:srcRect/>
              <a:stretch/>
            </p:blipFill>
            <p:spPr>
              <a:xfrm rot="1500000">
                <a:off x="1416634" y="51904"/>
                <a:ext cx="181303" cy="120454"/>
              </a:xfrm>
              <a:prstGeom prst="rect">
                <a:avLst/>
              </a:prstGeom>
              <a:noFill/>
              <a:ln>
                <a:noFill/>
              </a:ln>
            </p:spPr>
          </p:pic>
          <p:pic>
            <p:nvPicPr>
              <p:cNvPr id="564" name="Google Shape;564;p101" descr="Vector.png"/>
              <p:cNvPicPr preferRelativeResize="0"/>
              <p:nvPr/>
            </p:nvPicPr>
            <p:blipFill rotWithShape="1">
              <a:blip r:embed="rId6" cstate="print">
                <a:alphaModFix/>
              </a:blip>
              <a:srcRect/>
              <a:stretch/>
            </p:blipFill>
            <p:spPr>
              <a:xfrm rot="-9300000">
                <a:off x="1416642" y="171817"/>
                <a:ext cx="181304" cy="120454"/>
              </a:xfrm>
              <a:prstGeom prst="rect">
                <a:avLst/>
              </a:prstGeom>
              <a:noFill/>
              <a:ln>
                <a:noFill/>
              </a:ln>
            </p:spPr>
          </p:pic>
        </p:grpSp>
      </p:grpSp>
      <p:grpSp>
        <p:nvGrpSpPr>
          <p:cNvPr id="9" name="Google Shape;565;p101"/>
          <p:cNvGrpSpPr/>
          <p:nvPr/>
        </p:nvGrpSpPr>
        <p:grpSpPr>
          <a:xfrm>
            <a:off x="1032159" y="1517039"/>
            <a:ext cx="5053833" cy="1457809"/>
            <a:chOff x="1406671" y="363572"/>
            <a:chExt cx="3790375" cy="1093357"/>
          </a:xfrm>
        </p:grpSpPr>
        <p:sp>
          <p:nvSpPr>
            <p:cNvPr id="567" name="Google Shape;567;p101"/>
            <p:cNvSpPr txBox="1"/>
            <p:nvPr/>
          </p:nvSpPr>
          <p:spPr>
            <a:xfrm>
              <a:off x="1424848" y="1087453"/>
              <a:ext cx="3385800" cy="369476"/>
            </a:xfrm>
            <a:prstGeom prst="rect">
              <a:avLst/>
            </a:prstGeom>
            <a:noFill/>
            <a:ln>
              <a:noFill/>
            </a:ln>
          </p:spPr>
          <p:txBody>
            <a:bodyPr spcFirstLastPara="1" wrap="square" lIns="0" tIns="0" rIns="0" bIns="0" anchor="t" anchorCtr="0">
              <a:spAutoFit/>
            </a:bodyPr>
            <a:lstStyle/>
            <a:p>
              <a:pPr>
                <a:buClr>
                  <a:srgbClr val="47494E"/>
                </a:buClr>
                <a:buSzPts val="900"/>
              </a:pPr>
              <a:r>
                <a:rPr lang="ru" sz="1067" dirty="0">
                  <a:latin typeface="Montserrat"/>
                  <a:ea typeface="Montserrat"/>
                  <a:cs typeface="Montserrat"/>
                  <a:sym typeface="Montserrat"/>
                </a:rPr>
                <a:t>заработал единый доступ к образовательным сервисам </a:t>
              </a:r>
              <a:br>
                <a:rPr lang="ru" sz="1067" dirty="0">
                  <a:latin typeface="Montserrat"/>
                  <a:ea typeface="Montserrat"/>
                  <a:cs typeface="Montserrat"/>
                  <a:sym typeface="Montserrat"/>
                </a:rPr>
              </a:br>
              <a:r>
                <a:rPr lang="ru" sz="1067" dirty="0">
                  <a:latin typeface="Montserrat"/>
                  <a:ea typeface="Montserrat"/>
                  <a:cs typeface="Montserrat"/>
                  <a:sym typeface="Montserrat"/>
                </a:rPr>
                <a:t>и цифровым учебным материалам ФГИС «Моя школа» </a:t>
              </a:r>
              <a:br>
                <a:rPr lang="ru" sz="1067" dirty="0">
                  <a:latin typeface="Montserrat"/>
                  <a:ea typeface="Montserrat"/>
                  <a:cs typeface="Montserrat"/>
                  <a:sym typeface="Montserrat"/>
                </a:rPr>
              </a:br>
              <a:r>
                <a:rPr lang="ru" sz="1067" dirty="0">
                  <a:latin typeface="Montserrat"/>
                  <a:ea typeface="Montserrat"/>
                  <a:cs typeface="Montserrat"/>
                  <a:sym typeface="Montserrat"/>
                </a:rPr>
                <a:t>для учителей.</a:t>
              </a:r>
              <a:endParaRPr sz="2400" dirty="0"/>
            </a:p>
          </p:txBody>
        </p:sp>
        <p:sp>
          <p:nvSpPr>
            <p:cNvPr id="568" name="Google Shape;568;p101"/>
            <p:cNvSpPr txBox="1"/>
            <p:nvPr/>
          </p:nvSpPr>
          <p:spPr>
            <a:xfrm>
              <a:off x="1424847" y="689762"/>
              <a:ext cx="3772199" cy="369332"/>
            </a:xfrm>
            <a:prstGeom prst="rect">
              <a:avLst/>
            </a:prstGeom>
            <a:noFill/>
            <a:ln>
              <a:noFill/>
            </a:ln>
          </p:spPr>
          <p:txBody>
            <a:bodyPr spcFirstLastPara="1" wrap="square" lIns="0" tIns="0" rIns="0" bIns="0" anchor="ctr" anchorCtr="0">
              <a:spAutoFit/>
            </a:bodyPr>
            <a:lstStyle/>
            <a:p>
              <a:pPr>
                <a:buClr>
                  <a:srgbClr val="3FAFBC"/>
                </a:buClr>
                <a:buSzPts val="2400"/>
              </a:pPr>
              <a:r>
                <a:rPr lang="en-US" sz="3200" dirty="0">
                  <a:solidFill>
                    <a:schemeClr val="accent1">
                      <a:lumMod val="75000"/>
                    </a:schemeClr>
                  </a:solidFill>
                  <a:latin typeface="Arial Black" panose="020B0A04020102020204" pitchFamily="34" charset="0"/>
                  <a:ea typeface="Montserrat SemiBold"/>
                  <a:cs typeface="Montserrat SemiBold"/>
                  <a:sym typeface="Montserrat SemiBold"/>
                </a:rPr>
                <a:t>C 1 </a:t>
              </a:r>
              <a:r>
                <a:rPr lang="ru-RU" sz="3200" dirty="0">
                  <a:solidFill>
                    <a:schemeClr val="accent1">
                      <a:lumMod val="75000"/>
                    </a:schemeClr>
                  </a:solidFill>
                  <a:latin typeface="Arial Black" panose="020B0A04020102020204" pitchFamily="34" charset="0"/>
                  <a:ea typeface="Montserrat SemiBold"/>
                  <a:cs typeface="Montserrat SemiBold"/>
                  <a:sym typeface="Montserrat SemiBold"/>
                </a:rPr>
                <a:t>СЕНТЯБРЯ 2022</a:t>
              </a:r>
              <a:endParaRPr lang="ru-RU" sz="2400" dirty="0">
                <a:solidFill>
                  <a:schemeClr val="accent1">
                    <a:lumMod val="75000"/>
                  </a:schemeClr>
                </a:solidFill>
                <a:latin typeface="Arial Black" panose="020B0A04020102020204" pitchFamily="34" charset="0"/>
                <a:ea typeface="Montserrat SemiBold"/>
                <a:cs typeface="Montserrat SemiBold"/>
                <a:sym typeface="Montserrat SemiBold"/>
              </a:endParaRPr>
            </a:p>
          </p:txBody>
        </p:sp>
        <p:sp>
          <p:nvSpPr>
            <p:cNvPr id="569" name="Google Shape;569;p101"/>
            <p:cNvSpPr txBox="1"/>
            <p:nvPr/>
          </p:nvSpPr>
          <p:spPr>
            <a:xfrm>
              <a:off x="1406671" y="363572"/>
              <a:ext cx="3385800" cy="369476"/>
            </a:xfrm>
            <a:prstGeom prst="rect">
              <a:avLst/>
            </a:prstGeom>
            <a:noFill/>
            <a:ln>
              <a:noFill/>
            </a:ln>
          </p:spPr>
          <p:txBody>
            <a:bodyPr spcFirstLastPara="1" wrap="square" lIns="0" tIns="0" rIns="0" bIns="0" anchor="t" anchorCtr="0">
              <a:spAutoFit/>
            </a:bodyPr>
            <a:lstStyle/>
            <a:p>
              <a:pPr>
                <a:buClr>
                  <a:srgbClr val="47494E"/>
                </a:buClr>
                <a:buSzPts val="900"/>
              </a:pPr>
              <a:r>
                <a:rPr lang="ru" sz="1067" dirty="0">
                  <a:latin typeface="Montserrat"/>
                  <a:ea typeface="Montserrat"/>
                  <a:cs typeface="Montserrat"/>
                  <a:sym typeface="Montserrat"/>
                </a:rPr>
                <a:t>Постановление Правительства РФ от 13 июля 2022 г. </a:t>
              </a:r>
              <a:br>
                <a:rPr lang="ru" sz="1067" dirty="0">
                  <a:latin typeface="Montserrat"/>
                  <a:ea typeface="Montserrat"/>
                  <a:cs typeface="Montserrat"/>
                  <a:sym typeface="Montserrat"/>
                </a:rPr>
              </a:br>
              <a:r>
                <a:rPr lang="ru" sz="1067" dirty="0">
                  <a:latin typeface="Montserrat"/>
                  <a:ea typeface="Montserrat"/>
                  <a:cs typeface="Montserrat"/>
                  <a:sym typeface="Montserrat"/>
                </a:rPr>
                <a:t>№ 1241 «О федеральной государственной информационной системе «Моя школа»»</a:t>
              </a:r>
              <a:endParaRPr sz="2400" dirty="0"/>
            </a:p>
          </p:txBody>
        </p:sp>
      </p:grpSp>
      <p:grpSp>
        <p:nvGrpSpPr>
          <p:cNvPr id="10" name="Google Shape;570;p101"/>
          <p:cNvGrpSpPr/>
          <p:nvPr/>
        </p:nvGrpSpPr>
        <p:grpSpPr>
          <a:xfrm>
            <a:off x="1032159" y="4308945"/>
            <a:ext cx="4447869" cy="1453911"/>
            <a:chOff x="1584956" y="414494"/>
            <a:chExt cx="3136800" cy="1090433"/>
          </a:xfrm>
        </p:grpSpPr>
        <p:sp>
          <p:nvSpPr>
            <p:cNvPr id="572" name="Google Shape;572;p101"/>
            <p:cNvSpPr txBox="1"/>
            <p:nvPr/>
          </p:nvSpPr>
          <p:spPr>
            <a:xfrm>
              <a:off x="1584956" y="1135451"/>
              <a:ext cx="3136800" cy="369476"/>
            </a:xfrm>
            <a:prstGeom prst="rect">
              <a:avLst/>
            </a:prstGeom>
            <a:noFill/>
            <a:ln>
              <a:noFill/>
            </a:ln>
          </p:spPr>
          <p:txBody>
            <a:bodyPr spcFirstLastPara="1" wrap="square" lIns="0" tIns="0" rIns="0" bIns="0" anchor="t" anchorCtr="0">
              <a:spAutoFit/>
            </a:bodyPr>
            <a:lstStyle/>
            <a:p>
              <a:pPr>
                <a:buClr>
                  <a:srgbClr val="47494E"/>
                </a:buClr>
                <a:buSzPts val="900"/>
              </a:pPr>
              <a:r>
                <a:rPr lang="ru" sz="1067" dirty="0">
                  <a:latin typeface="Montserrat"/>
                  <a:ea typeface="Montserrat"/>
                  <a:cs typeface="Montserrat"/>
                  <a:sym typeface="Montserrat"/>
                </a:rPr>
                <a:t>использование исключительно государственных информационных систем (ресурсов) при реализации основных общеобразовательных программ.</a:t>
              </a:r>
              <a:endParaRPr sz="2400"/>
            </a:p>
          </p:txBody>
        </p:sp>
        <p:sp>
          <p:nvSpPr>
            <p:cNvPr id="573" name="Google Shape;573;p101"/>
            <p:cNvSpPr txBox="1"/>
            <p:nvPr/>
          </p:nvSpPr>
          <p:spPr>
            <a:xfrm>
              <a:off x="1584956" y="746588"/>
              <a:ext cx="3136800" cy="369332"/>
            </a:xfrm>
            <a:prstGeom prst="rect">
              <a:avLst/>
            </a:prstGeom>
            <a:noFill/>
            <a:ln>
              <a:noFill/>
            </a:ln>
          </p:spPr>
          <p:txBody>
            <a:bodyPr spcFirstLastPara="1" wrap="square" lIns="0" tIns="0" rIns="0" bIns="0" anchor="ctr" anchorCtr="0">
              <a:spAutoFit/>
            </a:bodyPr>
            <a:lstStyle/>
            <a:p>
              <a:pPr>
                <a:buClr>
                  <a:srgbClr val="3FAFBC"/>
                </a:buClr>
                <a:buSzPts val="2400"/>
              </a:pPr>
              <a:r>
                <a:rPr lang="ru" sz="3200" dirty="0">
                  <a:solidFill>
                    <a:schemeClr val="accent1">
                      <a:lumMod val="75000"/>
                    </a:schemeClr>
                  </a:solidFill>
                  <a:latin typeface="Arial Black" panose="020B0A04020102020204" pitchFamily="34" charset="0"/>
                  <a:ea typeface="Montserrat SemiBold"/>
                  <a:cs typeface="Montserrat SemiBold"/>
                  <a:sym typeface="Montserrat SemiBold"/>
                </a:rPr>
                <a:t>c 1 января 2023</a:t>
              </a:r>
              <a:endParaRPr sz="3200" dirty="0">
                <a:solidFill>
                  <a:schemeClr val="accent1">
                    <a:lumMod val="75000"/>
                  </a:schemeClr>
                </a:solidFill>
                <a:latin typeface="Arial Black" panose="020B0A04020102020204" pitchFamily="34" charset="0"/>
                <a:ea typeface="Montserrat SemiBold"/>
                <a:cs typeface="Montserrat SemiBold"/>
                <a:sym typeface="Montserrat SemiBold"/>
              </a:endParaRPr>
            </a:p>
          </p:txBody>
        </p:sp>
        <p:sp>
          <p:nvSpPr>
            <p:cNvPr id="574" name="Google Shape;574;p101"/>
            <p:cNvSpPr txBox="1"/>
            <p:nvPr/>
          </p:nvSpPr>
          <p:spPr>
            <a:xfrm>
              <a:off x="1602048" y="414494"/>
              <a:ext cx="3011067" cy="369476"/>
            </a:xfrm>
            <a:prstGeom prst="rect">
              <a:avLst/>
            </a:prstGeom>
            <a:noFill/>
            <a:ln>
              <a:noFill/>
            </a:ln>
          </p:spPr>
          <p:txBody>
            <a:bodyPr spcFirstLastPara="1" wrap="square" lIns="0" tIns="0" rIns="0" bIns="0" anchor="t" anchorCtr="0">
              <a:spAutoFit/>
            </a:bodyPr>
            <a:lstStyle/>
            <a:p>
              <a:pPr>
                <a:buClr>
                  <a:srgbClr val="47494E"/>
                </a:buClr>
                <a:buSzPts val="900"/>
              </a:pPr>
              <a:r>
                <a:rPr lang="ru" sz="1067" dirty="0">
                  <a:latin typeface="Montserrat"/>
                  <a:ea typeface="Montserrat"/>
                  <a:cs typeface="Montserrat"/>
                  <a:sym typeface="Montserrat"/>
                </a:rPr>
                <a:t>Федеральный закон от 30.12.2021 г. № 472-ФЗ О внесении изменений в Федеральный закон «Об образовании </a:t>
              </a:r>
            </a:p>
            <a:p>
              <a:pPr>
                <a:buClr>
                  <a:srgbClr val="47494E"/>
                </a:buClr>
                <a:buSzPts val="900"/>
              </a:pPr>
              <a:r>
                <a:rPr lang="ru" sz="1067" dirty="0">
                  <a:latin typeface="Montserrat"/>
                  <a:ea typeface="Montserrat"/>
                  <a:cs typeface="Montserrat"/>
                  <a:sym typeface="Montserrat"/>
                </a:rPr>
                <a:t>в Российской Федерации»</a:t>
              </a:r>
              <a:endParaRPr sz="2400" dirty="0"/>
            </a:p>
          </p:txBody>
        </p:sp>
      </p:grpSp>
      <p:sp>
        <p:nvSpPr>
          <p:cNvPr id="2" name="TextBox 1"/>
          <p:cNvSpPr txBox="1"/>
          <p:nvPr/>
        </p:nvSpPr>
        <p:spPr>
          <a:xfrm>
            <a:off x="6075401" y="6309989"/>
            <a:ext cx="2181640" cy="246221"/>
          </a:xfrm>
          <a:prstGeom prst="rect">
            <a:avLst/>
          </a:prstGeom>
          <a:noFill/>
        </p:spPr>
        <p:txBody>
          <a:bodyPr wrap="square" rtlCol="0">
            <a:spAutoFit/>
          </a:bodyPr>
          <a:lstStyle/>
          <a:p>
            <a:pPr algn="ctr"/>
            <a:r>
              <a:rPr lang="ru-RU" sz="1000" b="1" dirty="0">
                <a:latin typeface="Arial" panose="020B0604020202020204" pitchFamily="34" charset="0"/>
                <a:cs typeface="Arial" panose="020B0604020202020204" pitchFamily="34" charset="0"/>
              </a:rPr>
              <a:t>ПОРТАЛ ФГИС «МОЯ ШКОЛА»</a:t>
            </a:r>
          </a:p>
        </p:txBody>
      </p:sp>
      <p:sp>
        <p:nvSpPr>
          <p:cNvPr id="30" name="TextBox 29"/>
          <p:cNvSpPr txBox="1"/>
          <p:nvPr/>
        </p:nvSpPr>
        <p:spPr>
          <a:xfrm>
            <a:off x="8399393" y="6261254"/>
            <a:ext cx="3290133" cy="400110"/>
          </a:xfrm>
          <a:prstGeom prst="rect">
            <a:avLst/>
          </a:prstGeom>
          <a:noFill/>
        </p:spPr>
        <p:txBody>
          <a:bodyPr wrap="square" rtlCol="0">
            <a:spAutoFit/>
          </a:bodyPr>
          <a:lstStyle/>
          <a:p>
            <a:pPr algn="ctr"/>
            <a:r>
              <a:rPr lang="ru-RU" sz="1000" b="1" dirty="0">
                <a:latin typeface="Arial" panose="020B0604020202020204" pitchFamily="34" charset="0"/>
                <a:cs typeface="Arial" panose="020B0604020202020204" pitchFamily="34" charset="0"/>
              </a:rPr>
              <a:t>МЕТОДИЧЕСКАЯ ПОМОЩЬ И ИНСТРУКЦИИ ПО РАБОТЕ В «МОЕЙ ШКОЛЕ»</a:t>
            </a:r>
          </a:p>
        </p:txBody>
      </p:sp>
      <p:pic>
        <p:nvPicPr>
          <p:cNvPr id="3" name="Рисунок 2"/>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511158" y="5340796"/>
            <a:ext cx="914093" cy="914093"/>
          </a:xfrm>
          <a:prstGeom prst="rect">
            <a:avLst/>
          </a:prstGeom>
        </p:spPr>
      </p:pic>
      <p:pic>
        <p:nvPicPr>
          <p:cNvPr id="4" name="Рисунок 3"/>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844454" y="5408342"/>
            <a:ext cx="834061" cy="834061"/>
          </a:xfrm>
          <a:prstGeom prst="rect">
            <a:avLst/>
          </a:prstGeom>
        </p:spPr>
      </p:pic>
      <p:pic>
        <p:nvPicPr>
          <p:cNvPr id="5" name="Рисунок 4"/>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0263351" y="5420154"/>
            <a:ext cx="822249" cy="822249"/>
          </a:xfrm>
          <a:prstGeom prst="rect">
            <a:avLst/>
          </a:prstGeom>
        </p:spPr>
      </p:pic>
      <p:sp>
        <p:nvSpPr>
          <p:cNvPr id="32" name="Прямоугольник 31"/>
          <p:cNvSpPr/>
          <p:nvPr/>
        </p:nvSpPr>
        <p:spPr>
          <a:xfrm>
            <a:off x="416020" y="965880"/>
            <a:ext cx="9982622" cy="631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a:extLst>
              <a:ext uri="{FF2B5EF4-FFF2-40B4-BE49-F238E27FC236}">
                <a16:creationId xmlns:a16="http://schemas.microsoft.com/office/drawing/2014/main" xmlns="" id="{C8C91A2B-BDE9-A4C1-E6CB-61F144534EE6}"/>
              </a:ext>
            </a:extLst>
          </p:cNvPr>
          <p:cNvSpPr/>
          <p:nvPr/>
        </p:nvSpPr>
        <p:spPr>
          <a:xfrm>
            <a:off x="11562830" y="6278359"/>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51</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29" name="TextBox 28"/>
          <p:cNvSpPr txBox="1"/>
          <p:nvPr/>
        </p:nvSpPr>
        <p:spPr>
          <a:xfrm>
            <a:off x="8772" y="-3465"/>
            <a:ext cx="12183228" cy="517065"/>
          </a:xfrm>
          <a:prstGeom prst="rect">
            <a:avLst/>
          </a:prstGeom>
          <a:noFill/>
        </p:spPr>
        <p:txBody>
          <a:bodyPr wrap="square" rtlCol="0">
            <a:spAutoFit/>
          </a:bodyPr>
          <a:lstStyle/>
          <a:p>
            <a:pPr>
              <a:lnSpc>
                <a:spcPct val="115000"/>
              </a:lnSpc>
            </a:pPr>
            <a:r>
              <a:rPr lang="ru-RU" sz="2400" dirty="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ЦИФРОВАЯ ТРАНСФОРМАЦИЯ </a:t>
            </a:r>
          </a:p>
        </p:txBody>
      </p:sp>
      <p:sp>
        <p:nvSpPr>
          <p:cNvPr id="31" name="Прямоугольник 30"/>
          <p:cNvSpPr/>
          <p:nvPr/>
        </p:nvSpPr>
        <p:spPr>
          <a:xfrm>
            <a:off x="5818496" y="1120337"/>
            <a:ext cx="6096000" cy="4093428"/>
          </a:xfrm>
          <a:prstGeom prst="rect">
            <a:avLst/>
          </a:prstGeom>
        </p:spPr>
        <p:txBody>
          <a:bodyPr wrap="square">
            <a:spAutoFit/>
          </a:bodyPr>
          <a:lstStyle/>
          <a:p>
            <a:r>
              <a:rPr lang="ru-RU" sz="2000" b="1" dirty="0" smtClean="0">
                <a:latin typeface="Times New Roman" pitchFamily="18" charset="0"/>
                <a:cs typeface="Times New Roman" pitchFamily="18" charset="0"/>
              </a:rPr>
              <a:t>ФГИС</a:t>
            </a: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Моя</a:t>
            </a: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школа</a:t>
            </a:r>
            <a:r>
              <a:rPr lang="ru-RU" sz="2000" dirty="0" smtClean="0">
                <a:latin typeface="Times New Roman" pitchFamily="18" charset="0"/>
                <a:cs typeface="Times New Roman" pitchFamily="18" charset="0"/>
              </a:rPr>
              <a:t>» - сердце ЦОС и всех прочих проектов </a:t>
            </a:r>
            <a:r>
              <a:rPr lang="ru-RU" sz="2000" dirty="0" err="1" smtClean="0">
                <a:latin typeface="Times New Roman" pitchFamily="18" charset="0"/>
                <a:cs typeface="Times New Roman" pitchFamily="18" charset="0"/>
              </a:rPr>
              <a:t>цифротрансформеров</a:t>
            </a:r>
            <a:r>
              <a:rPr lang="ru-RU" sz="2000" dirty="0" smtClean="0">
                <a:latin typeface="Times New Roman" pitchFamily="18" charset="0"/>
                <a:cs typeface="Times New Roman" pitchFamily="18" charset="0"/>
              </a:rPr>
              <a:t> в образовании. Это, прежде всего, огромная база ПД учителей, учеников и их родителей, которая будет настроена на ежедневное автоматическое пополнение. Она предполагает постоянную «диагностическую» и «профилактическую» работу с детьми – то есть у них будут собирать нужные сведения и корректировать их «траектории» в нужном направлении. Ведь сказано четко – </a:t>
            </a:r>
            <a:r>
              <a:rPr lang="ru-RU" sz="2000" b="1" dirty="0" smtClean="0">
                <a:latin typeface="Times New Roman" pitchFamily="18" charset="0"/>
                <a:cs typeface="Times New Roman" pitchFamily="18" charset="0"/>
              </a:rPr>
              <a:t>система</a:t>
            </a:r>
            <a:r>
              <a:rPr lang="ru-RU" sz="2000" dirty="0" smtClean="0">
                <a:latin typeface="Times New Roman" pitchFamily="18" charset="0"/>
                <a:cs typeface="Times New Roman" pitchFamily="18" charset="0"/>
              </a:rPr>
              <a:t> будет регистрировать все события, «возникающие в рамках </a:t>
            </a:r>
            <a:r>
              <a:rPr lang="ru-RU" sz="2000" b="1" dirty="0" smtClean="0">
                <a:latin typeface="Times New Roman" pitchFamily="18" charset="0"/>
                <a:cs typeface="Times New Roman" pitchFamily="18" charset="0"/>
              </a:rPr>
              <a:t>деятельности</a:t>
            </a:r>
            <a:r>
              <a:rPr lang="ru-RU" sz="2000" dirty="0" smtClean="0">
                <a:latin typeface="Times New Roman" pitchFamily="18" charset="0"/>
                <a:cs typeface="Times New Roman" pitchFamily="18" charset="0"/>
              </a:rPr>
              <a:t> участников взаимодействия и значимых для дальнейшего использования»</a:t>
            </a:r>
            <a:endParaRPr lang="ru-RU" sz="20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10"/>
          <a:srcRect l="7149" t="19397" r="12395" b="6250"/>
          <a:stretch>
            <a:fillRect/>
          </a:stretch>
        </p:blipFill>
        <p:spPr bwMode="auto">
          <a:xfrm>
            <a:off x="5901558" y="1119353"/>
            <a:ext cx="5954112" cy="4209392"/>
          </a:xfrm>
          <a:prstGeom prst="rect">
            <a:avLst/>
          </a:prstGeom>
          <a:noFill/>
          <a:ln w="9525">
            <a:noFill/>
            <a:miter lim="800000"/>
            <a:headEnd/>
            <a:tailEnd/>
          </a:ln>
          <a:effectLst/>
        </p:spPr>
      </p:pic>
      <p:sp>
        <p:nvSpPr>
          <p:cNvPr id="36" name="Google Shape;568;p101"/>
          <p:cNvSpPr txBox="1"/>
          <p:nvPr/>
        </p:nvSpPr>
        <p:spPr>
          <a:xfrm>
            <a:off x="204952" y="540556"/>
            <a:ext cx="7364803" cy="307777"/>
          </a:xfrm>
          <a:prstGeom prst="rect">
            <a:avLst/>
          </a:prstGeom>
          <a:noFill/>
          <a:ln>
            <a:noFill/>
          </a:ln>
        </p:spPr>
        <p:txBody>
          <a:bodyPr spcFirstLastPara="1" wrap="square" lIns="0" tIns="0" rIns="0" bIns="0" anchor="ctr" anchorCtr="0">
            <a:spAutoFit/>
          </a:bodyPr>
          <a:lstStyle/>
          <a:p>
            <a:pPr>
              <a:buClr>
                <a:srgbClr val="3FAFBC"/>
              </a:buClr>
              <a:buSzPts val="2400"/>
            </a:pPr>
            <a:r>
              <a:rPr lang="ru-RU" sz="2000" dirty="0">
                <a:solidFill>
                  <a:schemeClr val="accent1">
                    <a:lumMod val="75000"/>
                  </a:schemeClr>
                </a:solidFill>
                <a:latin typeface="Arial Black" panose="020B0A04020102020204" pitchFamily="34" charset="0"/>
                <a:ea typeface="Montserrat SemiBold"/>
                <a:cs typeface="Montserrat SemiBold"/>
                <a:sym typeface="Montserrat SemiBold"/>
              </a:rPr>
              <a:t>ФГИС «МОЯ ШКОЛА» </a:t>
            </a:r>
            <a:r>
              <a:rPr lang="ru-RU" sz="2000" dirty="0" smtClean="0">
                <a:solidFill>
                  <a:schemeClr val="accent1">
                    <a:lumMod val="75000"/>
                  </a:schemeClr>
                </a:solidFill>
                <a:latin typeface="Arial Black" panose="020B0A04020102020204" pitchFamily="34" charset="0"/>
                <a:ea typeface="Montserrat SemiBold"/>
                <a:cs typeface="Montserrat SemiBold"/>
                <a:sym typeface="Montserrat SemiBold"/>
              </a:rPr>
              <a:t>(март 2024 </a:t>
            </a:r>
            <a:r>
              <a:rPr lang="ru-RU" sz="2000" dirty="0">
                <a:solidFill>
                  <a:schemeClr val="accent1">
                    <a:lumMod val="75000"/>
                  </a:schemeClr>
                </a:solidFill>
                <a:latin typeface="Arial Black" panose="020B0A04020102020204" pitchFamily="34" charset="0"/>
                <a:ea typeface="Montserrat SemiBold"/>
                <a:cs typeface="Montserrat SemiBold"/>
                <a:sym typeface="Montserrat SemiBold"/>
              </a:rPr>
              <a:t>г.) </a:t>
            </a:r>
            <a:endParaRPr lang="ru-RU" sz="1600" dirty="0">
              <a:solidFill>
                <a:schemeClr val="accent1">
                  <a:lumMod val="75000"/>
                </a:schemeClr>
              </a:solidFill>
              <a:latin typeface="Arial Black" panose="020B0A04020102020204" pitchFamily="34" charset="0"/>
              <a:ea typeface="Montserrat SemiBold"/>
              <a:cs typeface="Montserrat SemiBold"/>
              <a:sym typeface="Montserrat SemiBold"/>
            </a:endParaRPr>
          </a:p>
        </p:txBody>
      </p:sp>
      <p:pic>
        <p:nvPicPr>
          <p:cNvPr id="33" name="Picture 2" descr="C:\Users\1\Downloads\gerb.bmp"/>
          <p:cNvPicPr>
            <a:picLocks noChangeAspect="1" noChangeArrowheads="1"/>
          </p:cNvPicPr>
          <p:nvPr/>
        </p:nvPicPr>
        <p:blipFill>
          <a:blip r:embed="rId11" cstate="print"/>
          <a:srcRect/>
          <a:stretch>
            <a:fillRect/>
          </a:stretch>
        </p:blipFill>
        <p:spPr bwMode="auto">
          <a:xfrm>
            <a:off x="10617912" y="0"/>
            <a:ext cx="1574087" cy="1352550"/>
          </a:xfrm>
          <a:prstGeom prst="rect">
            <a:avLst/>
          </a:prstGeom>
          <a:noFill/>
        </p:spPr>
      </p:pic>
    </p:spTree>
    <p:extLst>
      <p:ext uri="{BB962C8B-B14F-4D97-AF65-F5344CB8AC3E}">
        <p14:creationId xmlns:p14="http://schemas.microsoft.com/office/powerpoint/2010/main" xmlns="" val="3225758640"/>
      </p:ext>
    </p:extLst>
  </p:cSld>
  <p:clrMapOvr>
    <a:masterClrMapping/>
  </p:clrMapOvr>
  <p:transition advTm="700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568;p101"/>
          <p:cNvSpPr txBox="1"/>
          <p:nvPr/>
        </p:nvSpPr>
        <p:spPr>
          <a:xfrm>
            <a:off x="78408" y="36058"/>
            <a:ext cx="7302161" cy="307777"/>
          </a:xfrm>
          <a:prstGeom prst="rect">
            <a:avLst/>
          </a:prstGeom>
          <a:noFill/>
          <a:ln>
            <a:noFill/>
          </a:ln>
        </p:spPr>
        <p:txBody>
          <a:bodyPr spcFirstLastPara="1" wrap="square" lIns="0" tIns="0" rIns="0" bIns="0" anchor="ctr" anchorCtr="0">
            <a:spAutoFit/>
          </a:bodyPr>
          <a:lstStyle/>
          <a:p>
            <a:pPr>
              <a:buClr>
                <a:srgbClr val="3FAFBC"/>
              </a:buClr>
              <a:buSzPts val="2400"/>
            </a:pPr>
            <a:r>
              <a:rPr lang="ru-RU" sz="2000" dirty="0">
                <a:solidFill>
                  <a:schemeClr val="accent1">
                    <a:lumMod val="75000"/>
                  </a:schemeClr>
                </a:solidFill>
                <a:latin typeface="Arial Black" panose="020B0A04020102020204" pitchFamily="34" charset="0"/>
                <a:ea typeface="Montserrat SemiBold"/>
                <a:cs typeface="Montserrat SemiBold"/>
                <a:sym typeface="Montserrat SemiBold"/>
              </a:rPr>
              <a:t>ФГИС «МОЯ ШКОЛА» </a:t>
            </a:r>
            <a:r>
              <a:rPr lang="ru-RU" sz="2000" dirty="0" smtClean="0">
                <a:solidFill>
                  <a:schemeClr val="accent1">
                    <a:lumMod val="75000"/>
                  </a:schemeClr>
                </a:solidFill>
                <a:latin typeface="Arial Black" panose="020B0A04020102020204" pitchFamily="34" charset="0"/>
                <a:ea typeface="Montserrat SemiBold"/>
                <a:cs typeface="Montserrat SemiBold"/>
                <a:sym typeface="Montserrat SemiBold"/>
              </a:rPr>
              <a:t>(март 2024 </a:t>
            </a:r>
            <a:r>
              <a:rPr lang="ru-RU" sz="2000" dirty="0">
                <a:solidFill>
                  <a:schemeClr val="accent1">
                    <a:lumMod val="75000"/>
                  </a:schemeClr>
                </a:solidFill>
                <a:latin typeface="Arial Black" panose="020B0A04020102020204" pitchFamily="34" charset="0"/>
                <a:ea typeface="Montserrat SemiBold"/>
                <a:cs typeface="Montserrat SemiBold"/>
                <a:sym typeface="Montserrat SemiBold"/>
              </a:rPr>
              <a:t>г.) </a:t>
            </a:r>
            <a:endParaRPr lang="ru-RU" sz="1600" dirty="0">
              <a:solidFill>
                <a:schemeClr val="accent1">
                  <a:lumMod val="75000"/>
                </a:schemeClr>
              </a:solidFill>
              <a:latin typeface="Arial Black" panose="020B0A04020102020204" pitchFamily="34" charset="0"/>
              <a:ea typeface="Montserrat SemiBold"/>
              <a:cs typeface="Montserrat SemiBold"/>
              <a:sym typeface="Montserrat SemiBold"/>
            </a:endParaRPr>
          </a:p>
        </p:txBody>
      </p:sp>
      <p:sp>
        <p:nvSpPr>
          <p:cNvPr id="8" name="TextBox 7"/>
          <p:cNvSpPr txBox="1"/>
          <p:nvPr/>
        </p:nvSpPr>
        <p:spPr>
          <a:xfrm>
            <a:off x="-51378" y="284804"/>
            <a:ext cx="13475277" cy="338554"/>
          </a:xfrm>
          <a:prstGeom prst="rect">
            <a:avLst/>
          </a:prstGeom>
          <a:noFill/>
        </p:spPr>
        <p:txBody>
          <a:bodyPr wrap="square" rtlCol="0">
            <a:spAutoFit/>
          </a:bodyPr>
          <a:lstStyle/>
          <a:p>
            <a:r>
              <a:rPr lang="ru-RU" sz="1600" dirty="0">
                <a:solidFill>
                  <a:schemeClr val="accent1">
                    <a:lumMod val="75000"/>
                  </a:schemeClr>
                </a:solidFill>
                <a:latin typeface="Arial Black" panose="020B0A04020102020204" pitchFamily="34" charset="0"/>
                <a:ea typeface="Montserrat SemiBold"/>
                <a:cs typeface="Montserrat SemiBold"/>
                <a:sym typeface="Montserrat SemiBold"/>
              </a:rPr>
              <a:t>Текущий этап:  </a:t>
            </a:r>
            <a:r>
              <a:rPr lang="ru-RU" sz="1600" dirty="0">
                <a:solidFill>
                  <a:schemeClr val="accent1">
                    <a:lumMod val="75000"/>
                  </a:schemeClr>
                </a:solidFill>
                <a:latin typeface="Arial Black" panose="020B0A04020102020204" pitchFamily="34" charset="0"/>
                <a:ea typeface="Montserrat SemiBold"/>
                <a:cs typeface="Montserrat SemiBold"/>
              </a:rPr>
              <a:t>предоставление доступа педагогам. Целевое значение на </a:t>
            </a:r>
            <a:r>
              <a:rPr lang="ru-RU" sz="1600" dirty="0" smtClean="0">
                <a:solidFill>
                  <a:schemeClr val="accent1">
                    <a:lumMod val="75000"/>
                  </a:schemeClr>
                </a:solidFill>
                <a:latin typeface="Arial Black" panose="020B0A04020102020204" pitchFamily="34" charset="0"/>
                <a:ea typeface="Montserrat SemiBold"/>
                <a:cs typeface="Montserrat SemiBold"/>
              </a:rPr>
              <a:t>март 2024 </a:t>
            </a:r>
            <a:r>
              <a:rPr lang="ru-RU" sz="1600" dirty="0">
                <a:solidFill>
                  <a:schemeClr val="accent1">
                    <a:lumMod val="75000"/>
                  </a:schemeClr>
                </a:solidFill>
                <a:latin typeface="Arial Black" panose="020B0A04020102020204" pitchFamily="34" charset="0"/>
                <a:ea typeface="Montserrat SemiBold"/>
                <a:cs typeface="Montserrat SemiBold"/>
              </a:rPr>
              <a:t>г. – 85 %</a:t>
            </a:r>
          </a:p>
        </p:txBody>
      </p:sp>
      <p:sp>
        <p:nvSpPr>
          <p:cNvPr id="5" name="TextBox 1"/>
          <p:cNvSpPr txBox="1"/>
          <p:nvPr/>
        </p:nvSpPr>
        <p:spPr>
          <a:xfrm>
            <a:off x="393700" y="1737388"/>
            <a:ext cx="11353800" cy="919423"/>
          </a:xfrm>
          <a:prstGeom prst="roundRect">
            <a:avLst/>
          </a:prstGeom>
          <a:noFill/>
          <a:ln/>
        </p:spPr>
        <p:style>
          <a:lnRef idx="1">
            <a:schemeClr val="accent2"/>
          </a:lnRef>
          <a:fillRef idx="2">
            <a:schemeClr val="accent2"/>
          </a:fillRef>
          <a:effectRef idx="1">
            <a:schemeClr val="accent2"/>
          </a:effectRef>
          <a:fontRef idx="minor">
            <a:schemeClr val="dk1"/>
          </a:fontRef>
        </p:style>
        <p:txBody>
          <a:bodyPr wrap="square" rtlCol="0">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buClr>
                <a:srgbClr val="3FAFBC"/>
              </a:buClr>
              <a:buSzPts val="2400"/>
            </a:pPr>
            <a:r>
              <a:rPr lang="ru-RU" sz="2400" dirty="0" smtClean="0">
                <a:solidFill>
                  <a:schemeClr val="accent1">
                    <a:lumMod val="75000"/>
                  </a:schemeClr>
                </a:solidFill>
                <a:latin typeface="Times New Roman" pitchFamily="18" charset="0"/>
                <a:ea typeface="Montserrat SemiBold"/>
                <a:cs typeface="Times New Roman" pitchFamily="18" charset="0"/>
                <a:sym typeface="Montserrat SemiBold"/>
              </a:rPr>
              <a:t>Все учителя зарегистрированы-53. На сегодняшний  день, наблюдается  низкая активность родителей  во ФГИС «МОЯ ШКОЛА. </a:t>
            </a:r>
            <a:endParaRPr lang="ru-RU" sz="2400" dirty="0">
              <a:solidFill>
                <a:schemeClr val="accent1">
                  <a:lumMod val="75000"/>
                </a:schemeClr>
              </a:solidFill>
              <a:latin typeface="Times New Roman" pitchFamily="18" charset="0"/>
              <a:ea typeface="Montserrat SemiBold"/>
              <a:cs typeface="Times New Roman" pitchFamily="18" charset="0"/>
              <a:sym typeface="Montserrat SemiBold"/>
            </a:endParaRPr>
          </a:p>
        </p:txBody>
      </p:sp>
      <p:sp>
        <p:nvSpPr>
          <p:cNvPr id="6" name="TextBox 1"/>
          <p:cNvSpPr txBox="1"/>
          <p:nvPr/>
        </p:nvSpPr>
        <p:spPr>
          <a:xfrm>
            <a:off x="406400" y="657888"/>
            <a:ext cx="11303000" cy="919423"/>
          </a:xfrm>
          <a:prstGeom prst="round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2400" dirty="0">
                <a:latin typeface="Times New Roman" pitchFamily="18" charset="0"/>
                <a:cs typeface="Times New Roman" pitchFamily="18" charset="0"/>
              </a:rPr>
              <a:t>Активным считается педагог с активной учетной записью в «Моей школе», совершивший вход в систему за последние 30 дней</a:t>
            </a:r>
          </a:p>
        </p:txBody>
      </p:sp>
      <p:sp>
        <p:nvSpPr>
          <p:cNvPr id="9" name="TextBox 1"/>
          <p:cNvSpPr txBox="1"/>
          <p:nvPr/>
        </p:nvSpPr>
        <p:spPr>
          <a:xfrm>
            <a:off x="393700" y="2840862"/>
            <a:ext cx="11455400" cy="3507343"/>
          </a:xfrm>
          <a:prstGeom prst="roundRect">
            <a:avLst/>
          </a:prstGeom>
          <a:noFill/>
          <a:ln/>
        </p:spPr>
        <p:style>
          <a:lnRef idx="1">
            <a:schemeClr val="accent2"/>
          </a:lnRef>
          <a:fillRef idx="2">
            <a:schemeClr val="accent2"/>
          </a:fillRef>
          <a:effectRef idx="1">
            <a:schemeClr val="accent2"/>
          </a:effectRef>
          <a:fontRef idx="minor">
            <a:schemeClr val="dk1"/>
          </a:fontRef>
        </p:style>
        <p:txBody>
          <a:bodyPr wrap="square" rtlCol="0">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sz="2000" b="1" dirty="0" smtClean="0">
                <a:latin typeface="Times New Roman" pitchFamily="18" charset="0"/>
                <a:cs typeface="Times New Roman" pitchFamily="18" charset="0"/>
              </a:rPr>
              <a:t>Решение данной проблемы заключается в том, чтобы продолжать  проводить разъяснительную работу  с родителями.</a:t>
            </a:r>
          </a:p>
          <a:p>
            <a:r>
              <a:rPr lang="ru-RU" sz="2000" b="1" dirty="0" smtClean="0">
                <a:latin typeface="Times New Roman" pitchFamily="18" charset="0"/>
                <a:cs typeface="Times New Roman" pitchFamily="18" charset="0"/>
              </a:rPr>
              <a:t>ФГИС</a:t>
            </a: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Моя</a:t>
            </a: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школа</a:t>
            </a:r>
            <a:r>
              <a:rPr lang="ru-RU" sz="2000" dirty="0" smtClean="0">
                <a:latin typeface="Times New Roman" pitchFamily="18" charset="0"/>
                <a:cs typeface="Times New Roman" pitchFamily="18" charset="0"/>
              </a:rPr>
              <a:t>» создана в целях поддержки </a:t>
            </a:r>
            <a:r>
              <a:rPr lang="ru-RU" sz="2000" b="1" dirty="0" smtClean="0">
                <a:latin typeface="Times New Roman" pitchFamily="18" charset="0"/>
                <a:cs typeface="Times New Roman" pitchFamily="18" charset="0"/>
              </a:rPr>
              <a:t>системы</a:t>
            </a:r>
            <a:r>
              <a:rPr lang="ru-RU" sz="2000" dirty="0" smtClean="0">
                <a:latin typeface="Times New Roman" pitchFamily="18" charset="0"/>
                <a:cs typeface="Times New Roman" pitchFamily="18" charset="0"/>
              </a:rPr>
              <a:t> образования и выступает в роли единой точки доступа для педагогов, учеников и родителей к качественному образовательному </a:t>
            </a:r>
            <a:r>
              <a:rPr lang="ru-RU" sz="2000" dirty="0" err="1" smtClean="0">
                <a:latin typeface="Times New Roman" pitchFamily="18" charset="0"/>
                <a:cs typeface="Times New Roman" pitchFamily="18" charset="0"/>
              </a:rPr>
              <a:t>контенту</a:t>
            </a:r>
            <a:r>
              <a:rPr lang="ru-RU" sz="2000" dirty="0" smtClean="0">
                <a:latin typeface="Times New Roman" pitchFamily="18" charset="0"/>
                <a:cs typeface="Times New Roman" pitchFamily="18" charset="0"/>
              </a:rPr>
              <a:t> и цифровым сервисам на всей территории России. С помощью «</a:t>
            </a:r>
            <a:r>
              <a:rPr lang="ru-RU" sz="2000" b="1" dirty="0" smtClean="0">
                <a:latin typeface="Times New Roman" pitchFamily="18" charset="0"/>
                <a:cs typeface="Times New Roman" pitchFamily="18" charset="0"/>
              </a:rPr>
              <a:t>Моей</a:t>
            </a: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школы</a:t>
            </a:r>
            <a:r>
              <a:rPr lang="ru-RU" sz="2000" dirty="0" smtClean="0">
                <a:latin typeface="Times New Roman" pitchFamily="18" charset="0"/>
                <a:cs typeface="Times New Roman" pitchFamily="18" charset="0"/>
              </a:rPr>
              <a:t>» можно будет безопасно (так как это учебный </a:t>
            </a:r>
            <a:r>
              <a:rPr lang="ru-RU" sz="2000" dirty="0" err="1" smtClean="0">
                <a:latin typeface="Times New Roman" pitchFamily="18" charset="0"/>
                <a:cs typeface="Times New Roman" pitchFamily="18" charset="0"/>
              </a:rPr>
              <a:t>аккаунт</a:t>
            </a:r>
            <a:r>
              <a:rPr lang="ru-RU" sz="2000" dirty="0" smtClean="0">
                <a:latin typeface="Times New Roman" pitchFamily="18" charset="0"/>
                <a:cs typeface="Times New Roman" pitchFamily="18" charset="0"/>
              </a:rPr>
              <a:t> без рекламы и без доступа пользователей вне </a:t>
            </a:r>
            <a:r>
              <a:rPr lang="ru-RU" sz="2000" b="1" dirty="0" smtClean="0">
                <a:latin typeface="Times New Roman" pitchFamily="18" charset="0"/>
                <a:cs typeface="Times New Roman" pitchFamily="18" charset="0"/>
              </a:rPr>
              <a:t>системы</a:t>
            </a:r>
            <a:r>
              <a:rPr lang="ru-RU" sz="2000" dirty="0" smtClean="0">
                <a:latin typeface="Times New Roman" pitchFamily="18" charset="0"/>
                <a:cs typeface="Times New Roman" pitchFamily="18" charset="0"/>
              </a:rPr>
              <a:t> образования): - работать с электронным журналом, дневником, библиотекой цифрового образовательного </a:t>
            </a:r>
            <a:r>
              <a:rPr lang="ru-RU" sz="2000" dirty="0" err="1" smtClean="0">
                <a:latin typeface="Times New Roman" pitchFamily="18" charset="0"/>
                <a:cs typeface="Times New Roman" pitchFamily="18" charset="0"/>
              </a:rPr>
              <a:t>контента</a:t>
            </a:r>
            <a:r>
              <a:rPr lang="ru-RU" sz="2000" dirty="0" smtClean="0">
                <a:latin typeface="Times New Roman" pitchFamily="18" charset="0"/>
                <a:cs typeface="Times New Roman" pitchFamily="18" charset="0"/>
              </a:rPr>
              <a:t>; - создавать чаты и видеоконференции; - разрабатывать различные задания; - вести учет обучающихся и педагогов образовательных учреждений. Но всё это “Моя школа” делает не сама по себе, а с помощью других сервисов.</a:t>
            </a:r>
            <a:endParaRPr lang="ru-RU" sz="2000" dirty="0">
              <a:latin typeface="Times New Roman" pitchFamily="18" charset="0"/>
              <a:cs typeface="Times New Roman" pitchFamily="18" charset="0"/>
            </a:endParaRPr>
          </a:p>
        </p:txBody>
      </p:sp>
      <p:sp>
        <p:nvSpPr>
          <p:cNvPr id="10" name="Прямоугольник 9">
            <a:extLst>
              <a:ext uri="{FF2B5EF4-FFF2-40B4-BE49-F238E27FC236}">
                <a16:creationId xmlns:a16="http://schemas.microsoft.com/office/drawing/2014/main" xmlns="" id="{C8C91A2B-BDE9-A4C1-E6CB-61F144534EE6}"/>
              </a:ext>
            </a:extLst>
          </p:cNvPr>
          <p:cNvSpPr/>
          <p:nvPr/>
        </p:nvSpPr>
        <p:spPr>
          <a:xfrm>
            <a:off x="11562830" y="6278359"/>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52</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xmlns="" val="619485726"/>
      </p:ext>
    </p:extLst>
  </p:cSld>
  <p:clrMapOvr>
    <a:masterClrMapping/>
  </p:clrMapOvr>
  <p:transition advTm="700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3532" y="0"/>
            <a:ext cx="12038468" cy="941796"/>
          </a:xfrm>
          <a:prstGeom prst="rect">
            <a:avLst/>
          </a:prstGeom>
          <a:noFill/>
        </p:spPr>
        <p:txBody>
          <a:bodyPr wrap="square" rtlCol="0">
            <a:spAutoFit/>
          </a:bodyPr>
          <a:lstStyle/>
          <a:p>
            <a:pPr>
              <a:lnSpc>
                <a:spcPct val="115000"/>
              </a:lnSpc>
            </a:pPr>
            <a:r>
              <a:rPr lang="ru-RU" sz="2400" dirty="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ЦИФРОВАЯ ТРАНСФОРМАЦИЯ </a:t>
            </a:r>
            <a:r>
              <a:rPr lang="ru-RU" sz="2400" dirty="0" smtClean="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МКОУ «АВЕРЬЯНОВСКАЯ СОШ ИМЕНИ ОМАРОВА ГУСЕЙНА ОМАРОВИЧА </a:t>
            </a:r>
            <a:endParaRPr lang="ru-RU" sz="2400" dirty="0">
              <a:solidFill>
                <a:srgbClr val="E75F5B"/>
              </a:solidFill>
              <a:latin typeface="Arial Black" panose="020B0A04020102020204" pitchFamily="34" charset="0"/>
              <a:ea typeface="Times New Roman" panose="02020603050405020304" pitchFamily="18" charset="0"/>
              <a:cs typeface="Times New Roman" panose="02020603050405020304" pitchFamily="18" charset="0"/>
            </a:endParaRPr>
          </a:p>
        </p:txBody>
      </p:sp>
      <p:sp>
        <p:nvSpPr>
          <p:cNvPr id="5" name="Google Shape;568;p101"/>
          <p:cNvSpPr txBox="1"/>
          <p:nvPr/>
        </p:nvSpPr>
        <p:spPr>
          <a:xfrm>
            <a:off x="203538" y="987230"/>
            <a:ext cx="10216811" cy="369332"/>
          </a:xfrm>
          <a:prstGeom prst="rect">
            <a:avLst/>
          </a:prstGeom>
          <a:noFill/>
          <a:ln>
            <a:noFill/>
          </a:ln>
        </p:spPr>
        <p:txBody>
          <a:bodyPr spcFirstLastPara="1" wrap="square" lIns="0" tIns="0" rIns="0" bIns="0" anchor="ctr" anchorCtr="0">
            <a:spAutoFit/>
          </a:bodyPr>
          <a:lstStyle/>
          <a:p>
            <a:pPr>
              <a:buClr>
                <a:srgbClr val="3FAFBC"/>
              </a:buClr>
              <a:buSzPts val="2400"/>
            </a:pPr>
            <a:r>
              <a:rPr lang="ru-RU" sz="2400" dirty="0">
                <a:solidFill>
                  <a:schemeClr val="accent1">
                    <a:lumMod val="75000"/>
                  </a:schemeClr>
                </a:solidFill>
                <a:latin typeface="Arial Black" panose="020B0A04020102020204" pitchFamily="34" charset="0"/>
                <a:ea typeface="Montserrat SemiBold"/>
                <a:cs typeface="Montserrat SemiBold"/>
                <a:sym typeface="Montserrat SemiBold"/>
              </a:rPr>
              <a:t>Электронный дневник </a:t>
            </a:r>
            <a:r>
              <a:rPr lang="ru-RU" sz="2400" dirty="0" smtClean="0">
                <a:solidFill>
                  <a:schemeClr val="accent1">
                    <a:lumMod val="75000"/>
                  </a:schemeClr>
                </a:solidFill>
                <a:latin typeface="Arial Black" panose="020B0A04020102020204" pitchFamily="34" charset="0"/>
                <a:ea typeface="Montserrat SemiBold"/>
                <a:cs typeface="Montserrat SemiBold"/>
                <a:sym typeface="Montserrat SemiBold"/>
              </a:rPr>
              <a:t>(08.01.2024 по 27.02.2024)</a:t>
            </a:r>
            <a:endParaRPr lang="ru-RU" dirty="0">
              <a:solidFill>
                <a:schemeClr val="accent1">
                  <a:lumMod val="75000"/>
                </a:schemeClr>
              </a:solidFill>
              <a:latin typeface="Arial Black" panose="020B0A04020102020204" pitchFamily="34" charset="0"/>
              <a:ea typeface="Montserrat SemiBold"/>
              <a:cs typeface="Montserrat SemiBold"/>
              <a:sym typeface="Montserrat SemiBold"/>
            </a:endParaRPr>
          </a:p>
        </p:txBody>
      </p:sp>
      <p:sp>
        <p:nvSpPr>
          <p:cNvPr id="7" name="Прямоугольник 6">
            <a:extLst>
              <a:ext uri="{FF2B5EF4-FFF2-40B4-BE49-F238E27FC236}">
                <a16:creationId xmlns:a16="http://schemas.microsoft.com/office/drawing/2014/main" xmlns="" id="{C8C91A2B-BDE9-A4C1-E6CB-61F144534EE6}"/>
              </a:ext>
            </a:extLst>
          </p:cNvPr>
          <p:cNvSpPr/>
          <p:nvPr/>
        </p:nvSpPr>
        <p:spPr>
          <a:xfrm>
            <a:off x="1131100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53</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graphicFrame>
        <p:nvGraphicFramePr>
          <p:cNvPr id="8" name="Таблица 7"/>
          <p:cNvGraphicFramePr>
            <a:graphicFrameLocks noGrp="1"/>
          </p:cNvGraphicFramePr>
          <p:nvPr/>
        </p:nvGraphicFramePr>
        <p:xfrm>
          <a:off x="400050" y="1466850"/>
          <a:ext cx="4152900" cy="4972050"/>
        </p:xfrm>
        <a:graphic>
          <a:graphicData uri="http://schemas.openxmlformats.org/drawingml/2006/table">
            <a:tbl>
              <a:tblPr/>
              <a:tblGrid>
                <a:gridCol w="1104900"/>
                <a:gridCol w="609600"/>
                <a:gridCol w="609600"/>
                <a:gridCol w="609600"/>
                <a:gridCol w="609600"/>
                <a:gridCol w="609600"/>
              </a:tblGrid>
              <a:tr h="2367642">
                <a:tc>
                  <a:txBody>
                    <a:bodyPr/>
                    <a:lstStyle/>
                    <a:p>
                      <a:pPr algn="ctr" fontAlgn="ctr"/>
                      <a:r>
                        <a:rPr lang="ru-RU" sz="1600" b="1" i="0" u="none" strike="noStrike" dirty="0">
                          <a:solidFill>
                            <a:srgbClr val="000000"/>
                          </a:solidFill>
                          <a:latin typeface="Times New Roman"/>
                        </a:rPr>
                        <a:t>Образовательная организация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1" i="0" u="none" strike="noStrike" dirty="0">
                          <a:solidFill>
                            <a:srgbClr val="000000"/>
                          </a:solidFill>
                          <a:latin typeface="Times New Roman"/>
                        </a:rPr>
                        <a:t>Средний балл в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1" i="0" u="none" strike="noStrike" dirty="0">
                          <a:solidFill>
                            <a:srgbClr val="000000"/>
                          </a:solidFill>
                          <a:latin typeface="Times New Roman"/>
                        </a:rPr>
                        <a:t>Средний балл</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1" i="0" u="none" strike="noStrike" dirty="0">
                          <a:solidFill>
                            <a:srgbClr val="000000"/>
                          </a:solidFill>
                          <a:latin typeface="Times New Roman"/>
                        </a:rPr>
                        <a:t>Уровень успеваемости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1" i="0" u="none" strike="noStrike">
                          <a:solidFill>
                            <a:srgbClr val="000000"/>
                          </a:solidFill>
                          <a:latin typeface="Times New Roman"/>
                        </a:rPr>
                        <a:t>Общий % качества знаний</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600" b="1" i="0" u="none" strike="noStrike">
                          <a:solidFill>
                            <a:srgbClr val="000000"/>
                          </a:solidFill>
                          <a:latin typeface="Times New Roman"/>
                        </a:rPr>
                        <a:t>Общий СОУ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04408">
                <a:tc>
                  <a:txBody>
                    <a:bodyPr/>
                    <a:lstStyle/>
                    <a:p>
                      <a:pPr algn="ctr" fontAlgn="t"/>
                      <a:r>
                        <a:rPr lang="ru-RU" sz="1600" b="1" i="0" u="none" strike="noStrike" dirty="0">
                          <a:solidFill>
                            <a:srgbClr val="000000"/>
                          </a:solidFill>
                          <a:latin typeface="Times New Roman"/>
                        </a:rPr>
                        <a:t>МКОУ "</a:t>
                      </a:r>
                      <a:r>
                        <a:rPr lang="ru-RU" sz="1600" b="1" i="0" u="none" strike="noStrike" dirty="0" err="1">
                          <a:solidFill>
                            <a:srgbClr val="000000"/>
                          </a:solidFill>
                          <a:latin typeface="Times New Roman"/>
                        </a:rPr>
                        <a:t>Аверьяновская</a:t>
                      </a:r>
                      <a:r>
                        <a:rPr lang="ru-RU" sz="1600" b="1" i="0" u="none" strike="noStrike" dirty="0">
                          <a:solidFill>
                            <a:srgbClr val="000000"/>
                          </a:solidFill>
                          <a:latin typeface="Times New Roman"/>
                        </a:rPr>
                        <a:t> СОШ имени </a:t>
                      </a:r>
                      <a:r>
                        <a:rPr lang="ru-RU" sz="1600" b="1" i="0" u="none" strike="noStrike" dirty="0" err="1">
                          <a:solidFill>
                            <a:srgbClr val="000000"/>
                          </a:solidFill>
                          <a:latin typeface="Times New Roman"/>
                        </a:rPr>
                        <a:t>Омарова</a:t>
                      </a:r>
                      <a:r>
                        <a:rPr lang="ru-RU" sz="1600" b="1" i="0" u="none" strike="noStrike" dirty="0">
                          <a:solidFill>
                            <a:srgbClr val="000000"/>
                          </a:solidFill>
                          <a:latin typeface="Times New Roman"/>
                        </a:rPr>
                        <a:t> </a:t>
                      </a:r>
                      <a:r>
                        <a:rPr lang="ru-RU" sz="1600" b="1" i="0" u="none" strike="noStrike" dirty="0" err="1">
                          <a:solidFill>
                            <a:srgbClr val="000000"/>
                          </a:solidFill>
                          <a:latin typeface="Times New Roman"/>
                        </a:rPr>
                        <a:t>Гусейна</a:t>
                      </a:r>
                      <a:r>
                        <a:rPr lang="ru-RU" sz="1600" b="1" i="0" u="none" strike="noStrike" dirty="0">
                          <a:solidFill>
                            <a:srgbClr val="000000"/>
                          </a:solidFill>
                          <a:latin typeface="Times New Roman"/>
                        </a:rPr>
                        <a:t> </a:t>
                      </a:r>
                      <a:r>
                        <a:rPr lang="ru-RU" sz="1600" b="1" i="0" u="none" strike="noStrike" dirty="0" err="1">
                          <a:solidFill>
                            <a:srgbClr val="000000"/>
                          </a:solidFill>
                          <a:latin typeface="Times New Roman"/>
                        </a:rPr>
                        <a:t>Омаровича</a:t>
                      </a:r>
                      <a:r>
                        <a:rPr lang="ru-RU" sz="1600" b="1" i="0" u="none" strike="noStrike" dirty="0">
                          <a:solidFill>
                            <a:srgbClr val="000000"/>
                          </a:solidFill>
                          <a:latin typeface="Times New Roman"/>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600" b="1" i="0" u="none" strike="noStrike" dirty="0" smtClean="0">
                        <a:solidFill>
                          <a:srgbClr val="000000"/>
                        </a:solidFill>
                        <a:latin typeface="Times New Roman"/>
                      </a:endParaRPr>
                    </a:p>
                    <a:p>
                      <a:pPr algn="ctr" fontAlgn="t"/>
                      <a:r>
                        <a:rPr lang="ru-RU" sz="1600" b="1" i="0" u="none" strike="noStrike" dirty="0" smtClean="0">
                          <a:solidFill>
                            <a:srgbClr val="000000"/>
                          </a:solidFill>
                          <a:latin typeface="Times New Roman"/>
                        </a:rPr>
                        <a:t>79,2</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600" b="1" i="0" u="none" strike="noStrike" dirty="0" smtClean="0">
                        <a:solidFill>
                          <a:srgbClr val="000000"/>
                        </a:solidFill>
                        <a:latin typeface="Times New Roman"/>
                      </a:endParaRPr>
                    </a:p>
                    <a:p>
                      <a:pPr algn="ctr" fontAlgn="t"/>
                      <a:r>
                        <a:rPr lang="ru-RU" sz="1600" b="1" i="0" u="none" strike="noStrike" dirty="0" smtClean="0">
                          <a:solidFill>
                            <a:srgbClr val="000000"/>
                          </a:solidFill>
                          <a:latin typeface="Times New Roman"/>
                        </a:rPr>
                        <a:t>3,96</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600" b="1" i="0" u="none" strike="noStrike" dirty="0" smtClean="0">
                        <a:solidFill>
                          <a:srgbClr val="000000"/>
                        </a:solidFill>
                        <a:latin typeface="Times New Roman"/>
                      </a:endParaRPr>
                    </a:p>
                    <a:p>
                      <a:pPr algn="ctr" fontAlgn="t"/>
                      <a:r>
                        <a:rPr lang="ru-RU" sz="1600" b="1" i="0" u="none" strike="noStrike" dirty="0" smtClean="0">
                          <a:solidFill>
                            <a:srgbClr val="000000"/>
                          </a:solidFill>
                          <a:latin typeface="Times New Roman"/>
                        </a:rPr>
                        <a:t>64,81</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600" b="1" i="0" u="none" strike="noStrike" dirty="0" smtClean="0">
                        <a:solidFill>
                          <a:srgbClr val="000000"/>
                        </a:solidFill>
                        <a:latin typeface="Times New Roman"/>
                      </a:endParaRPr>
                    </a:p>
                    <a:p>
                      <a:pPr algn="ctr" fontAlgn="t"/>
                      <a:r>
                        <a:rPr lang="ru-RU" sz="1600" b="1" i="0" u="none" strike="noStrike" dirty="0" smtClean="0">
                          <a:solidFill>
                            <a:srgbClr val="000000"/>
                          </a:solidFill>
                          <a:latin typeface="Times New Roman"/>
                        </a:rPr>
                        <a:t>51,33</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endParaRPr lang="ru-RU" sz="1600" b="1" i="0" u="none" strike="noStrike" dirty="0" smtClean="0">
                        <a:solidFill>
                          <a:srgbClr val="000000"/>
                        </a:solidFill>
                        <a:latin typeface="Times New Roman"/>
                      </a:endParaRPr>
                    </a:p>
                    <a:p>
                      <a:pPr algn="ctr" fontAlgn="t"/>
                      <a:r>
                        <a:rPr lang="ru-RU" sz="1600" b="1" i="0" u="none" strike="noStrike" dirty="0" smtClean="0">
                          <a:solidFill>
                            <a:srgbClr val="000000"/>
                          </a:solidFill>
                          <a:latin typeface="Times New Roman"/>
                        </a:rPr>
                        <a:t>68,89</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9" name="Диаграмма 8"/>
          <p:cNvGraphicFramePr/>
          <p:nvPr/>
        </p:nvGraphicFramePr>
        <p:xfrm>
          <a:off x="4781550" y="1524000"/>
          <a:ext cx="7124700" cy="4819650"/>
        </p:xfrm>
        <a:graphic>
          <a:graphicData uri="http://schemas.openxmlformats.org/drawingml/2006/chart">
            <c:chart xmlns:c="http://schemas.openxmlformats.org/drawingml/2006/chart" xmlns:r="http://schemas.openxmlformats.org/officeDocument/2006/relationships" r:id="rId3"/>
          </a:graphicData>
        </a:graphic>
      </p:graphicFrame>
      <p:sp>
        <p:nvSpPr>
          <p:cNvPr id="10" name="Google Shape;568;p101"/>
          <p:cNvSpPr txBox="1"/>
          <p:nvPr/>
        </p:nvSpPr>
        <p:spPr>
          <a:xfrm>
            <a:off x="1727538" y="6488668"/>
            <a:ext cx="10216811" cy="215444"/>
          </a:xfrm>
          <a:prstGeom prst="rect">
            <a:avLst/>
          </a:prstGeom>
          <a:noFill/>
          <a:ln>
            <a:noFill/>
          </a:ln>
        </p:spPr>
        <p:txBody>
          <a:bodyPr spcFirstLastPara="1" wrap="square" lIns="0" tIns="0" rIns="0" bIns="0" anchor="ctr" anchorCtr="0">
            <a:spAutoFit/>
          </a:bodyPr>
          <a:lstStyle/>
          <a:p>
            <a:pPr>
              <a:buClr>
                <a:srgbClr val="3FAFBC"/>
              </a:buClr>
              <a:buSzPts val="2400"/>
            </a:pPr>
            <a:r>
              <a:rPr lang="ru-RU" sz="1400" dirty="0" smtClean="0">
                <a:latin typeface="Times New Roman" pitchFamily="18" charset="0"/>
                <a:ea typeface="Montserrat SemiBold"/>
                <a:cs typeface="Times New Roman" pitchFamily="18" charset="0"/>
                <a:sym typeface="Montserrat SemiBold"/>
              </a:rPr>
              <a:t>В  электронном дневнике зарегистрированы  все учителя и ученики. Работа ведется в </a:t>
            </a:r>
            <a:r>
              <a:rPr lang="ru-RU" sz="1400" dirty="0" err="1" smtClean="0">
                <a:latin typeface="Times New Roman" pitchFamily="18" charset="0"/>
                <a:ea typeface="Montserrat SemiBold"/>
                <a:cs typeface="Times New Roman" pitchFamily="18" charset="0"/>
                <a:sym typeface="Montserrat SemiBold"/>
              </a:rPr>
              <a:t>пилотном</a:t>
            </a:r>
            <a:r>
              <a:rPr lang="ru-RU" sz="1400" dirty="0" smtClean="0">
                <a:latin typeface="Times New Roman" pitchFamily="18" charset="0"/>
                <a:ea typeface="Montserrat SemiBold"/>
                <a:cs typeface="Times New Roman" pitchFamily="18" charset="0"/>
                <a:sym typeface="Montserrat SemiBold"/>
              </a:rPr>
              <a:t> режиме. </a:t>
            </a:r>
            <a:endParaRPr lang="ru-RU" sz="1400" dirty="0">
              <a:latin typeface="Times New Roman" pitchFamily="18" charset="0"/>
              <a:ea typeface="Montserrat SemiBold"/>
              <a:cs typeface="Times New Roman" pitchFamily="18" charset="0"/>
              <a:sym typeface="Montserrat SemiBold"/>
            </a:endParaRPr>
          </a:p>
        </p:txBody>
      </p:sp>
    </p:spTree>
    <p:extLst>
      <p:ext uri="{BB962C8B-B14F-4D97-AF65-F5344CB8AC3E}">
        <p14:creationId xmlns:p14="http://schemas.microsoft.com/office/powerpoint/2010/main" xmlns="" val="1472058752"/>
      </p:ext>
    </p:extLst>
  </p:cSld>
  <p:clrMapOvr>
    <a:masterClrMapping/>
  </p:clrMapOvr>
  <p:transition advTm="700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344032" y="751437"/>
            <a:ext cx="11371274" cy="5748949"/>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p:cNvSpPr txBox="1"/>
          <p:nvPr/>
        </p:nvSpPr>
        <p:spPr>
          <a:xfrm>
            <a:off x="344032" y="0"/>
            <a:ext cx="10159211" cy="491930"/>
          </a:xfrm>
          <a:prstGeom prst="rect">
            <a:avLst/>
          </a:prstGeom>
          <a:noFill/>
        </p:spPr>
        <p:txBody>
          <a:bodyPr wrap="square" rtlCol="0">
            <a:spAutoFit/>
          </a:bodyPr>
          <a:lstStyle/>
          <a:p>
            <a:pPr>
              <a:lnSpc>
                <a:spcPct val="115000"/>
              </a:lnSpc>
            </a:pPr>
            <a:r>
              <a:rPr lang="ru-RU" sz="2400" dirty="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ЦИФРОВАЯ ТРАНСФОРМАЦИЯ</a:t>
            </a:r>
          </a:p>
        </p:txBody>
      </p:sp>
      <p:sp>
        <p:nvSpPr>
          <p:cNvPr id="5" name="Google Shape;568;p101"/>
          <p:cNvSpPr txBox="1"/>
          <p:nvPr/>
        </p:nvSpPr>
        <p:spPr>
          <a:xfrm>
            <a:off x="394039" y="391390"/>
            <a:ext cx="5029598" cy="369332"/>
          </a:xfrm>
          <a:prstGeom prst="rect">
            <a:avLst/>
          </a:prstGeom>
          <a:noFill/>
          <a:ln>
            <a:noFill/>
          </a:ln>
        </p:spPr>
        <p:txBody>
          <a:bodyPr spcFirstLastPara="1" wrap="square" lIns="0" tIns="0" rIns="0" bIns="0" anchor="ctr" anchorCtr="0">
            <a:spAutoFit/>
          </a:bodyPr>
          <a:lstStyle/>
          <a:p>
            <a:pPr>
              <a:buClr>
                <a:srgbClr val="3FAFBC"/>
              </a:buClr>
              <a:buSzPts val="2400"/>
            </a:pPr>
            <a:r>
              <a:rPr lang="ru-RU" sz="2400" dirty="0">
                <a:solidFill>
                  <a:schemeClr val="accent1">
                    <a:lumMod val="75000"/>
                  </a:schemeClr>
                </a:solidFill>
                <a:latin typeface="Arial Black" panose="020B0A04020102020204" pitchFamily="34" charset="0"/>
                <a:ea typeface="Montserrat SemiBold"/>
                <a:cs typeface="Montserrat SemiBold"/>
                <a:sym typeface="Montserrat SemiBold"/>
              </a:rPr>
              <a:t>ИКОП «СФЕРУМ»</a:t>
            </a:r>
            <a:endParaRPr lang="ru-RU" dirty="0">
              <a:solidFill>
                <a:schemeClr val="accent1">
                  <a:lumMod val="75000"/>
                </a:schemeClr>
              </a:solidFill>
              <a:latin typeface="Arial Black" panose="020B0A04020102020204" pitchFamily="34" charset="0"/>
              <a:ea typeface="Montserrat SemiBold"/>
              <a:cs typeface="Montserrat SemiBold"/>
              <a:sym typeface="Montserrat SemiBold"/>
            </a:endParaRPr>
          </a:p>
        </p:txBody>
      </p:sp>
      <p:sp>
        <p:nvSpPr>
          <p:cNvPr id="9" name="Google Shape;567;p101"/>
          <p:cNvSpPr txBox="1"/>
          <p:nvPr/>
        </p:nvSpPr>
        <p:spPr>
          <a:xfrm>
            <a:off x="574208" y="2525766"/>
            <a:ext cx="8563862" cy="984885"/>
          </a:xfrm>
          <a:prstGeom prst="rect">
            <a:avLst/>
          </a:prstGeom>
          <a:noFill/>
          <a:ln>
            <a:noFill/>
          </a:ln>
        </p:spPr>
        <p:txBody>
          <a:bodyPr spcFirstLastPara="1" wrap="square" lIns="0" tIns="0" rIns="0" bIns="0" anchor="t" anchorCtr="0">
            <a:spAutoFit/>
          </a:bodyPr>
          <a:lstStyle/>
          <a:p>
            <a:pPr marL="0" marR="0" lvl="0" indent="0" defTabSz="914400" rtl="0" eaLnBrk="1" fontAlgn="auto" latinLnBrk="0" hangingPunct="1">
              <a:lnSpc>
                <a:spcPct val="100000"/>
              </a:lnSpc>
              <a:spcBef>
                <a:spcPts val="0"/>
              </a:spcBef>
              <a:spcAft>
                <a:spcPts val="0"/>
              </a:spcAft>
              <a:buClr>
                <a:srgbClr val="47494E"/>
              </a:buClr>
              <a:buSzPts val="900"/>
              <a:buFontTx/>
              <a:buNone/>
              <a:tabLst/>
              <a:defRPr/>
            </a:pPr>
            <a:r>
              <a:rPr kumimoji="0" lang="ru-RU" sz="1600" b="1" i="0" u="none" strike="noStrike" kern="1200" cap="none" spc="0" normalizeH="0" baseline="0" noProof="0" dirty="0">
                <a:ln>
                  <a:noFill/>
                </a:ln>
                <a:solidFill>
                  <a:srgbClr val="E75F5B"/>
                </a:solidFill>
                <a:effectLst/>
                <a:uLnTx/>
                <a:uFillTx/>
                <a:latin typeface="Arial Black" panose="020B0A04020102020204" pitchFamily="34" charset="0"/>
                <a:ea typeface="Montserrat"/>
                <a:cs typeface="Arial" panose="020B0604020202020204" pitchFamily="34" charset="0"/>
                <a:sym typeface="Montserrat"/>
              </a:rPr>
              <a:t>З</a:t>
            </a:r>
            <a:r>
              <a:rPr kumimoji="0" lang="ru" sz="1600" b="1" i="0" u="none" strike="noStrike" kern="1200" cap="none" spc="0" normalizeH="0" baseline="0" noProof="0" dirty="0">
                <a:ln>
                  <a:noFill/>
                </a:ln>
                <a:solidFill>
                  <a:srgbClr val="E75F5B"/>
                </a:solidFill>
                <a:effectLst/>
                <a:uLnTx/>
                <a:uFillTx/>
                <a:latin typeface="Arial Black" panose="020B0A04020102020204" pitchFamily="34" charset="0"/>
                <a:ea typeface="Montserrat"/>
                <a:cs typeface="Arial" panose="020B0604020202020204" pitchFamily="34" charset="0"/>
                <a:sym typeface="Montserrat"/>
              </a:rPr>
              <a:t>АПРЕЩЕНО </a:t>
            </a:r>
            <a:r>
              <a:rPr kumimoji="0" lang="ru" sz="1600" b="0" i="0" u="none" strike="noStrike" kern="1200" cap="none" spc="0" normalizeH="0" baseline="0" noProof="0" dirty="0">
                <a:ln>
                  <a:noFill/>
                </a:ln>
                <a:solidFill>
                  <a:prstClr val="black"/>
                </a:solidFill>
                <a:effectLst/>
                <a:uLnTx/>
                <a:uFillTx/>
                <a:latin typeface="Arial" panose="020B0604020202020204" pitchFamily="34" charset="0"/>
                <a:ea typeface="Montserrat"/>
                <a:cs typeface="Arial" panose="020B0604020202020204" pitchFamily="34" charset="0"/>
                <a:sym typeface="Montserrat"/>
              </a:rPr>
              <a:t>при предоставлении государственных и муниципальных услуг, выполнении государственного или муниципального задания </a:t>
            </a:r>
            <a:r>
              <a:rPr kumimoji="0" lang="ru" sz="1600" b="1" i="0" u="none" strike="noStrike" kern="1200" cap="none" spc="0" normalizeH="0" baseline="0" noProof="0" dirty="0">
                <a:ln>
                  <a:noFill/>
                </a:ln>
                <a:solidFill>
                  <a:srgbClr val="E75F5B"/>
                </a:solidFill>
                <a:effectLst/>
                <a:uLnTx/>
                <a:uFillTx/>
                <a:latin typeface="Arial" panose="020B0604020202020204" pitchFamily="34" charset="0"/>
                <a:ea typeface="Montserrat"/>
                <a:cs typeface="Arial" panose="020B0604020202020204" pitchFamily="34" charset="0"/>
                <a:sym typeface="Montserrat"/>
              </a:rPr>
              <a:t>использование для обмена электронными сообщениями</a:t>
            </a:r>
            <a:r>
              <a:rPr kumimoji="0" lang="ru" sz="1600" b="0" i="0" u="none" strike="noStrike" kern="1200" cap="none" spc="0" normalizeH="0" baseline="0" noProof="0" dirty="0">
                <a:ln>
                  <a:noFill/>
                </a:ln>
                <a:solidFill>
                  <a:prstClr val="black"/>
                </a:solidFill>
                <a:effectLst/>
                <a:uLnTx/>
                <a:uFillTx/>
                <a:latin typeface="Arial" panose="020B0604020202020204" pitchFamily="34" charset="0"/>
                <a:ea typeface="Montserrat"/>
                <a:cs typeface="Arial" panose="020B0604020202020204" pitchFamily="34" charset="0"/>
                <a:sym typeface="Montserrat"/>
              </a:rPr>
              <a:t> программного обеспечения, принадлежащего </a:t>
            </a:r>
            <a:r>
              <a:rPr kumimoji="0" lang="ru" sz="1600" b="1" i="0" u="none" strike="noStrike" kern="1200" cap="none" spc="0" normalizeH="0" baseline="0" noProof="0" dirty="0">
                <a:ln>
                  <a:noFill/>
                </a:ln>
                <a:solidFill>
                  <a:srgbClr val="E75F5B"/>
                </a:solidFill>
                <a:effectLst/>
                <a:uLnTx/>
                <a:uFillTx/>
                <a:latin typeface="Arial" panose="020B0604020202020204" pitchFamily="34" charset="0"/>
                <a:ea typeface="Montserrat"/>
                <a:cs typeface="Arial" panose="020B0604020202020204" pitchFamily="34" charset="0"/>
                <a:sym typeface="Montserrat"/>
              </a:rPr>
              <a:t>инностранным гражданам или юридическим лица</a:t>
            </a:r>
            <a:endParaRPr kumimoji="0" sz="3600" b="1" i="0" u="none" strike="noStrike" kern="1200" cap="none" spc="0" normalizeH="0" baseline="0" noProof="0" dirty="0">
              <a:ln>
                <a:noFill/>
              </a:ln>
              <a:solidFill>
                <a:srgbClr val="E75F5B"/>
              </a:solidFill>
              <a:effectLst/>
              <a:uLnTx/>
              <a:uFillTx/>
              <a:latin typeface="Arial" panose="020B0604020202020204" pitchFamily="34" charset="0"/>
              <a:cs typeface="Arial" panose="020B0604020202020204" pitchFamily="34" charset="0"/>
            </a:endParaRPr>
          </a:p>
        </p:txBody>
      </p:sp>
      <p:sp>
        <p:nvSpPr>
          <p:cNvPr id="10" name="Google Shape;568;p101"/>
          <p:cNvSpPr txBox="1"/>
          <p:nvPr/>
        </p:nvSpPr>
        <p:spPr>
          <a:xfrm>
            <a:off x="586908" y="1628818"/>
            <a:ext cx="8364800" cy="923330"/>
          </a:xfrm>
          <a:prstGeom prst="rect">
            <a:avLst/>
          </a:prstGeom>
          <a:noFill/>
          <a:ln>
            <a:noFill/>
          </a:ln>
        </p:spPr>
        <p:txBody>
          <a:bodyPr spcFirstLastPara="1" wrap="square" lIns="0" tIns="0" rIns="0" bIns="0" anchor="ctr" anchorCtr="0">
            <a:spAutoFit/>
          </a:bodyPr>
          <a:lstStyle/>
          <a:p>
            <a:pPr marL="0" marR="0" lvl="0" indent="0" defTabSz="914400" rtl="0" eaLnBrk="1" fontAlgn="auto" latinLnBrk="0" hangingPunct="1">
              <a:lnSpc>
                <a:spcPct val="100000"/>
              </a:lnSpc>
              <a:spcBef>
                <a:spcPts val="0"/>
              </a:spcBef>
              <a:spcAft>
                <a:spcPts val="0"/>
              </a:spcAft>
              <a:buClr>
                <a:srgbClr val="3FAFBC"/>
              </a:buClr>
              <a:buSzPts val="2400"/>
              <a:buFontTx/>
              <a:buNone/>
              <a:tabLst/>
              <a:defRPr/>
            </a:pPr>
            <a:r>
              <a:rPr kumimoji="0" lang="ru" sz="6000" b="0" i="0" u="none" strike="noStrike" kern="1200" cap="none" spc="0" normalizeH="0" baseline="0" noProof="0" dirty="0">
                <a:ln>
                  <a:noFill/>
                </a:ln>
                <a:solidFill>
                  <a:srgbClr val="5B9BD5">
                    <a:lumMod val="75000"/>
                  </a:srgbClr>
                </a:solidFill>
                <a:effectLst/>
                <a:uLnTx/>
                <a:uFillTx/>
                <a:latin typeface="Arial Black" panose="020B0A04020102020204" pitchFamily="34" charset="0"/>
                <a:ea typeface="Montserrat SemiBold"/>
                <a:cs typeface="Montserrat SemiBold"/>
                <a:sym typeface="Montserrat SemiBold"/>
              </a:rPr>
              <a:t>c 1 марта 2023</a:t>
            </a:r>
            <a:endParaRPr kumimoji="0" sz="4400" b="0" i="0" u="none" strike="noStrike" kern="1200" cap="none" spc="0" normalizeH="0" baseline="0" noProof="0" dirty="0">
              <a:ln>
                <a:noFill/>
              </a:ln>
              <a:solidFill>
                <a:srgbClr val="5B9BD5">
                  <a:lumMod val="75000"/>
                </a:srgbClr>
              </a:solidFill>
              <a:effectLst/>
              <a:uLnTx/>
              <a:uFillTx/>
              <a:latin typeface="Arial Black" panose="020B0A04020102020204" pitchFamily="34" charset="0"/>
              <a:ea typeface="Montserrat SemiBold"/>
              <a:cs typeface="Montserrat SemiBold"/>
              <a:sym typeface="Montserrat SemiBold"/>
            </a:endParaRPr>
          </a:p>
        </p:txBody>
      </p:sp>
      <p:sp>
        <p:nvSpPr>
          <p:cNvPr id="12" name="Google Shape;569;p101"/>
          <p:cNvSpPr txBox="1"/>
          <p:nvPr/>
        </p:nvSpPr>
        <p:spPr>
          <a:xfrm>
            <a:off x="523408" y="916664"/>
            <a:ext cx="11008192" cy="615553"/>
          </a:xfrm>
          <a:prstGeom prst="rect">
            <a:avLst/>
          </a:prstGeom>
          <a:noFill/>
          <a:ln>
            <a:noFill/>
          </a:ln>
        </p:spPr>
        <p:txBody>
          <a:bodyPr spcFirstLastPara="1" wrap="square" lIns="0" tIns="0" rIns="0" bIns="0" anchor="t" anchorCtr="0">
            <a:spAutoFit/>
          </a:bodyPr>
          <a:lstStyle/>
          <a:p>
            <a:pPr marL="0" marR="0" lvl="0" indent="0" defTabSz="914400" rtl="0" eaLnBrk="1" fontAlgn="auto" latinLnBrk="0" hangingPunct="1">
              <a:lnSpc>
                <a:spcPct val="100000"/>
              </a:lnSpc>
              <a:spcBef>
                <a:spcPts val="0"/>
              </a:spcBef>
              <a:spcAft>
                <a:spcPts val="0"/>
              </a:spcAft>
              <a:buClr>
                <a:srgbClr val="47494E"/>
              </a:buClr>
              <a:buSzPts val="900"/>
              <a:buFontTx/>
              <a:buNone/>
              <a:tabLst/>
              <a:defRPr/>
            </a:pPr>
            <a:r>
              <a:rPr kumimoji="0" lang="ru-RU"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статья 10.8 Федерального закона от 27.07.2006 N 149-ФЗ </a:t>
            </a:r>
          </a:p>
          <a:p>
            <a:pPr marL="0" marR="0" lvl="0" indent="0" defTabSz="914400" rtl="0" eaLnBrk="1" fontAlgn="auto" latinLnBrk="0" hangingPunct="1">
              <a:lnSpc>
                <a:spcPct val="100000"/>
              </a:lnSpc>
              <a:spcBef>
                <a:spcPts val="0"/>
              </a:spcBef>
              <a:spcAft>
                <a:spcPts val="0"/>
              </a:spcAft>
              <a:buClr>
                <a:srgbClr val="47494E"/>
              </a:buClr>
              <a:buSzPts val="900"/>
              <a:buFontTx/>
              <a:buNone/>
              <a:tabLst/>
              <a:defRPr/>
            </a:pPr>
            <a:r>
              <a:rPr kumimoji="0" lang="ru-RU"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"Об информации, информационных технологиях и о защите информации"</a:t>
            </a:r>
            <a:endParaRPr kumimoji="0"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 name="TextBox 6"/>
          <p:cNvSpPr txBox="1"/>
          <p:nvPr/>
        </p:nvSpPr>
        <p:spPr>
          <a:xfrm>
            <a:off x="625008" y="3573169"/>
            <a:ext cx="7161897" cy="369332"/>
          </a:xfrm>
          <a:prstGeom prst="rect">
            <a:avLst/>
          </a:prstGeom>
          <a:noFill/>
        </p:spPr>
        <p:txBody>
          <a:bodyPr wrap="none" rtlCol="0">
            <a:spAutoFit/>
          </a:bodyPr>
          <a:lstStyle/>
          <a:p>
            <a:r>
              <a:rPr lang="ru-RU" b="1" dirty="0"/>
              <a:t>К таким сервисам по решению </a:t>
            </a:r>
            <a:r>
              <a:rPr lang="ru-RU" b="1" dirty="0" err="1"/>
              <a:t>Роскомнадзора</a:t>
            </a:r>
            <a:r>
              <a:rPr lang="ru-RU" b="1" dirty="0"/>
              <a:t> могут быть отнесены:</a:t>
            </a:r>
          </a:p>
        </p:txBody>
      </p:sp>
      <p:sp>
        <p:nvSpPr>
          <p:cNvPr id="8" name="TextBox 7"/>
          <p:cNvSpPr txBox="1"/>
          <p:nvPr/>
        </p:nvSpPr>
        <p:spPr>
          <a:xfrm>
            <a:off x="599608" y="3928819"/>
            <a:ext cx="2156292" cy="1477328"/>
          </a:xfrm>
          <a:prstGeom prst="rect">
            <a:avLst/>
          </a:prstGeom>
          <a:noFill/>
        </p:spPr>
        <p:txBody>
          <a:bodyPr wrap="square" rtlCol="0">
            <a:spAutoFit/>
          </a:bodyPr>
          <a:lstStyle/>
          <a:p>
            <a:r>
              <a:rPr lang="en-US" dirty="0"/>
              <a:t>Discord</a:t>
            </a:r>
          </a:p>
          <a:p>
            <a:r>
              <a:rPr lang="en-US" dirty="0"/>
              <a:t>Microsoft Team</a:t>
            </a:r>
          </a:p>
          <a:p>
            <a:r>
              <a:rPr lang="en-US" dirty="0"/>
              <a:t>Skype</a:t>
            </a:r>
          </a:p>
          <a:p>
            <a:r>
              <a:rPr lang="en-US" dirty="0" err="1"/>
              <a:t>Snapchat</a:t>
            </a:r>
            <a:endParaRPr lang="en-US" dirty="0"/>
          </a:p>
          <a:p>
            <a:r>
              <a:rPr lang="en-US" dirty="0" err="1"/>
              <a:t>Threema</a:t>
            </a:r>
            <a:endParaRPr lang="ru-RU" dirty="0"/>
          </a:p>
        </p:txBody>
      </p:sp>
      <p:sp>
        <p:nvSpPr>
          <p:cNvPr id="14" name="TextBox 13"/>
          <p:cNvSpPr txBox="1"/>
          <p:nvPr/>
        </p:nvSpPr>
        <p:spPr>
          <a:xfrm>
            <a:off x="2759510" y="4066118"/>
            <a:ext cx="2156292" cy="923330"/>
          </a:xfrm>
          <a:prstGeom prst="rect">
            <a:avLst/>
          </a:prstGeom>
          <a:noFill/>
        </p:spPr>
        <p:txBody>
          <a:bodyPr wrap="square" rtlCol="0">
            <a:spAutoFit/>
          </a:bodyPr>
          <a:lstStyle/>
          <a:p>
            <a:r>
              <a:rPr lang="en-US" dirty="0"/>
              <a:t>Telegram</a:t>
            </a:r>
          </a:p>
          <a:p>
            <a:r>
              <a:rPr lang="en-US" dirty="0" err="1"/>
              <a:t>WhatsApp</a:t>
            </a:r>
            <a:endParaRPr lang="en-US" dirty="0"/>
          </a:p>
          <a:p>
            <a:r>
              <a:rPr lang="en-US" dirty="0" err="1"/>
              <a:t>Wechat</a:t>
            </a:r>
            <a:endParaRPr lang="en-US" dirty="0"/>
          </a:p>
        </p:txBody>
      </p:sp>
      <p:pic>
        <p:nvPicPr>
          <p:cNvPr id="21" name="Рисунок 2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706795" y="5510835"/>
            <a:ext cx="1034773" cy="1034773"/>
          </a:xfrm>
          <a:prstGeom prst="rect">
            <a:avLst/>
          </a:prstGeom>
        </p:spPr>
      </p:pic>
      <p:pic>
        <p:nvPicPr>
          <p:cNvPr id="22" name="Рисунок 2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177271" y="4547001"/>
            <a:ext cx="1074067" cy="1077423"/>
          </a:xfrm>
          <a:prstGeom prst="rect">
            <a:avLst/>
          </a:prstGeom>
        </p:spPr>
      </p:pic>
      <p:pic>
        <p:nvPicPr>
          <p:cNvPr id="23" name="Рисунок 2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201545" y="4660589"/>
            <a:ext cx="1010499" cy="1010499"/>
          </a:xfrm>
          <a:prstGeom prst="rect">
            <a:avLst/>
          </a:prstGeom>
        </p:spPr>
      </p:pic>
      <p:pic>
        <p:nvPicPr>
          <p:cNvPr id="20" name="Рисунок 19"/>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8847267" y="3905611"/>
            <a:ext cx="2660007" cy="2660007"/>
          </a:xfrm>
          <a:prstGeom prst="rect">
            <a:avLst/>
          </a:prstGeom>
        </p:spPr>
      </p:pic>
      <p:pic>
        <p:nvPicPr>
          <p:cNvPr id="25" name="Рисунок 2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9976338" y="4130232"/>
            <a:ext cx="568866" cy="574032"/>
          </a:xfrm>
          <a:prstGeom prst="rect">
            <a:avLst/>
          </a:prstGeom>
        </p:spPr>
      </p:pic>
      <p:sp>
        <p:nvSpPr>
          <p:cNvPr id="17" name="Прямоугольник 16">
            <a:extLst>
              <a:ext uri="{FF2B5EF4-FFF2-40B4-BE49-F238E27FC236}">
                <a16:creationId xmlns:a16="http://schemas.microsoft.com/office/drawing/2014/main" xmlns="" id="{C8C91A2B-BDE9-A4C1-E6CB-61F144534EE6}"/>
              </a:ext>
            </a:extLst>
          </p:cNvPr>
          <p:cNvSpPr/>
          <p:nvPr/>
        </p:nvSpPr>
        <p:spPr>
          <a:xfrm>
            <a:off x="11334230"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54</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18" name="Прямоугольник 17"/>
          <p:cNvSpPr/>
          <p:nvPr/>
        </p:nvSpPr>
        <p:spPr>
          <a:xfrm>
            <a:off x="673100" y="5372100"/>
            <a:ext cx="7988299" cy="830997"/>
          </a:xfrm>
          <a:prstGeom prst="rect">
            <a:avLst/>
          </a:prstGeom>
        </p:spPr>
        <p:txBody>
          <a:bodyPr wrap="square">
            <a:spAutoFit/>
          </a:bodyPr>
          <a:lstStyle/>
          <a:p>
            <a:pPr algn="ctr"/>
            <a:r>
              <a:rPr lang="ru-RU" sz="2400" dirty="0" smtClean="0">
                <a:latin typeface="Times New Roman" pitchFamily="18" charset="0"/>
                <a:cs typeface="Times New Roman" pitchFamily="18" charset="0"/>
              </a:rPr>
              <a:t>Педагоги данной образовательной организации</a:t>
            </a:r>
          </a:p>
          <a:p>
            <a:pPr algn="ctr"/>
            <a:r>
              <a:rPr lang="ru-RU" sz="2400" dirty="0" smtClean="0">
                <a:latin typeface="Times New Roman" pitchFamily="18" charset="0"/>
                <a:cs typeface="Times New Roman" pitchFamily="18" charset="0"/>
              </a:rPr>
              <a:t> перешли на "</a:t>
            </a:r>
            <a:r>
              <a:rPr lang="ru-RU" sz="2400" b="1" dirty="0" smtClean="0">
                <a:latin typeface="Times New Roman" pitchFamily="18" charset="0"/>
                <a:cs typeface="Times New Roman" pitchFamily="18" charset="0"/>
              </a:rPr>
              <a:t>VK</a:t>
            </a:r>
            <a:r>
              <a:rPr lang="ru-RU" sz="2400" dirty="0" smtClean="0">
                <a:latin typeface="Times New Roman" pitchFamily="18" charset="0"/>
                <a:cs typeface="Times New Roman" pitchFamily="18" charset="0"/>
              </a:rPr>
              <a:t> </a:t>
            </a:r>
            <a:r>
              <a:rPr lang="ru-RU" sz="2400" b="1" dirty="0" err="1" smtClean="0">
                <a:latin typeface="Times New Roman" pitchFamily="18" charset="0"/>
                <a:cs typeface="Times New Roman" pitchFamily="18" charset="0"/>
              </a:rPr>
              <a:t>Мессенджер</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581068206"/>
      </p:ext>
    </p:extLst>
  </p:cSld>
  <p:clrMapOvr>
    <a:masterClrMapping/>
  </p:clrMapOvr>
  <p:transition advTm="700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p:cNvSpPr/>
          <p:nvPr/>
        </p:nvSpPr>
        <p:spPr>
          <a:xfrm>
            <a:off x="143328" y="700242"/>
            <a:ext cx="11832012" cy="1207386"/>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0" name="Прямоугольник 9"/>
          <p:cNvSpPr/>
          <p:nvPr/>
        </p:nvSpPr>
        <p:spPr>
          <a:xfrm>
            <a:off x="6213401" y="691229"/>
            <a:ext cx="5326957"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Times New Roman" pitchFamily="18" charset="0"/>
                <a:cs typeface="Times New Roman" pitchFamily="18" charset="0"/>
              </a:rPr>
              <a:t>Доля учителей, написавших в групповых чатах минимум  3 сообщения за неделю</a:t>
            </a:r>
          </a:p>
        </p:txBody>
      </p:sp>
      <p:sp>
        <p:nvSpPr>
          <p:cNvPr id="11" name="Прямоугольник 10"/>
          <p:cNvSpPr/>
          <p:nvPr/>
        </p:nvSpPr>
        <p:spPr>
          <a:xfrm>
            <a:off x="109713" y="670577"/>
            <a:ext cx="4542654"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Times New Roman" pitchFamily="18" charset="0"/>
                <a:cs typeface="Times New Roman" pitchFamily="18" charset="0"/>
              </a:rPr>
              <a:t>Доля</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Times New Roman" pitchFamily="18" charset="0"/>
                <a:cs typeface="Times New Roman" pitchFamily="18" charset="0"/>
              </a:rPr>
              <a:t>зарегистрированных педагогов</a:t>
            </a:r>
          </a:p>
        </p:txBody>
      </p:sp>
      <p:sp>
        <p:nvSpPr>
          <p:cNvPr id="21" name="TextBox 20"/>
          <p:cNvSpPr txBox="1"/>
          <p:nvPr/>
        </p:nvSpPr>
        <p:spPr>
          <a:xfrm>
            <a:off x="6353270" y="2161811"/>
            <a:ext cx="418482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smtClean="0">
                <a:ln>
                  <a:noFill/>
                </a:ln>
                <a:solidFill>
                  <a:srgbClr val="5B9BD5">
                    <a:lumMod val="75000"/>
                  </a:srgbClr>
                </a:solidFill>
                <a:effectLst/>
                <a:uLnTx/>
                <a:uFillTx/>
                <a:latin typeface="Times New Roman" pitchFamily="18" charset="0"/>
                <a:cs typeface="Times New Roman" pitchFamily="18" charset="0"/>
              </a:rPr>
              <a:t>ПОКАЗАТЕЛИ </a:t>
            </a:r>
            <a:r>
              <a:rPr kumimoji="0" lang="ru-RU" sz="2000" b="1" i="0" u="none" strike="noStrike" kern="1200" cap="none" spc="0" normalizeH="0" baseline="0" noProof="0" dirty="0">
                <a:ln>
                  <a:noFill/>
                </a:ln>
                <a:solidFill>
                  <a:srgbClr val="5B9BD5">
                    <a:lumMod val="75000"/>
                  </a:srgbClr>
                </a:solidFill>
                <a:effectLst/>
                <a:uLnTx/>
                <a:uFillTx/>
                <a:latin typeface="Times New Roman" pitchFamily="18" charset="0"/>
                <a:cs typeface="Times New Roman" pitchFamily="18" charset="0"/>
              </a:rPr>
              <a:t>(25-70 %)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5B9BD5">
                    <a:lumMod val="75000"/>
                  </a:srgbClr>
                </a:solidFill>
                <a:effectLst/>
                <a:uLnTx/>
                <a:uFillTx/>
                <a:latin typeface="Times New Roman" pitchFamily="18" charset="0"/>
                <a:cs typeface="Times New Roman" pitchFamily="18" charset="0"/>
              </a:rPr>
              <a:t>ЦЕЛЕВОЙ ПАРАМЕТР – 25%</a:t>
            </a:r>
          </a:p>
        </p:txBody>
      </p:sp>
      <p:cxnSp>
        <p:nvCxnSpPr>
          <p:cNvPr id="3" name="Прямая соединительная линия 2"/>
          <p:cNvCxnSpPr/>
          <p:nvPr/>
        </p:nvCxnSpPr>
        <p:spPr>
          <a:xfrm rot="5400000">
            <a:off x="3799491" y="3547238"/>
            <a:ext cx="3531479" cy="3"/>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flipH="1">
            <a:off x="11166657" y="1741577"/>
            <a:ext cx="11562" cy="3620578"/>
          </a:xfrm>
          <a:prstGeom prst="line">
            <a:avLst/>
          </a:prstGeom>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78" y="-81552"/>
            <a:ext cx="10159211" cy="941796"/>
          </a:xfrm>
          <a:prstGeom prst="rect">
            <a:avLst/>
          </a:prstGeom>
          <a:noFill/>
        </p:spPr>
        <p:txBody>
          <a:bodyPr wrap="square" rtlCol="0">
            <a:spAutoFit/>
          </a:bodyPr>
          <a:lstStyle/>
          <a:p>
            <a:pPr>
              <a:lnSpc>
                <a:spcPct val="115000"/>
              </a:lnSpc>
            </a:pPr>
            <a:r>
              <a:rPr lang="ru-RU" sz="2400" dirty="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ЦИФРОВАЯ ТРАНСФОРМАЦИЯ </a:t>
            </a:r>
          </a:p>
          <a:p>
            <a:pPr>
              <a:lnSpc>
                <a:spcPct val="115000"/>
              </a:lnSpc>
            </a:pPr>
            <a:endParaRPr lang="ru-RU" sz="2400" dirty="0">
              <a:solidFill>
                <a:srgbClr val="E75F5B"/>
              </a:solidFill>
              <a:latin typeface="Arial Black" panose="020B0A04020102020204" pitchFamily="34" charset="0"/>
              <a:ea typeface="Times New Roman" panose="02020603050405020304" pitchFamily="18" charset="0"/>
              <a:cs typeface="Times New Roman" panose="02020603050405020304" pitchFamily="18" charset="0"/>
            </a:endParaRPr>
          </a:p>
        </p:txBody>
      </p:sp>
      <p:sp>
        <p:nvSpPr>
          <p:cNvPr id="30" name="Google Shape;568;p101"/>
          <p:cNvSpPr txBox="1"/>
          <p:nvPr/>
        </p:nvSpPr>
        <p:spPr>
          <a:xfrm>
            <a:off x="119003" y="325961"/>
            <a:ext cx="10342101" cy="369332"/>
          </a:xfrm>
          <a:prstGeom prst="rect">
            <a:avLst/>
          </a:prstGeom>
          <a:noFill/>
          <a:ln>
            <a:noFill/>
          </a:ln>
        </p:spPr>
        <p:txBody>
          <a:bodyPr spcFirstLastPara="1" wrap="square" lIns="0" tIns="0" rIns="0" bIns="0" anchor="ctr" anchorCtr="0">
            <a:spAutoFit/>
          </a:bodyPr>
          <a:lstStyle/>
          <a:p>
            <a:pPr>
              <a:buClr>
                <a:srgbClr val="3FAFBC"/>
              </a:buClr>
              <a:buSzPts val="2400"/>
            </a:pPr>
            <a:r>
              <a:rPr lang="ru-RU" sz="2400" dirty="0">
                <a:solidFill>
                  <a:schemeClr val="accent1">
                    <a:lumMod val="75000"/>
                  </a:schemeClr>
                </a:solidFill>
                <a:latin typeface="Arial Black" panose="020B0A04020102020204" pitchFamily="34" charset="0"/>
                <a:ea typeface="Montserrat SemiBold"/>
                <a:cs typeface="Montserrat SemiBold"/>
                <a:sym typeface="Montserrat SemiBold"/>
              </a:rPr>
              <a:t>ИКОП «СФЕРУМ» </a:t>
            </a:r>
            <a:endParaRPr lang="ru-RU" dirty="0">
              <a:solidFill>
                <a:schemeClr val="accent1">
                  <a:lumMod val="75000"/>
                </a:schemeClr>
              </a:solidFill>
              <a:latin typeface="Arial Black" panose="020B0A04020102020204" pitchFamily="34" charset="0"/>
              <a:ea typeface="Montserrat SemiBold"/>
              <a:cs typeface="Montserrat SemiBold"/>
              <a:sym typeface="Montserrat SemiBold"/>
            </a:endParaRPr>
          </a:p>
        </p:txBody>
      </p:sp>
      <p:sp>
        <p:nvSpPr>
          <p:cNvPr id="4" name="Прямоугольник 3"/>
          <p:cNvSpPr/>
          <p:nvPr/>
        </p:nvSpPr>
        <p:spPr>
          <a:xfrm>
            <a:off x="6780960" y="3570509"/>
            <a:ext cx="2646819" cy="400110"/>
          </a:xfrm>
          <a:prstGeom prst="rect">
            <a:avLst/>
          </a:prstGeom>
        </p:spPr>
        <p:txBody>
          <a:bodyPr wrap="square">
            <a:spAutoFit/>
          </a:bodyPr>
          <a:lstStyle/>
          <a:p>
            <a:pPr>
              <a:defRPr/>
            </a:pPr>
            <a:r>
              <a:rPr lang="ru-RU" sz="2000" b="1" dirty="0" smtClean="0">
                <a:solidFill>
                  <a:prstClr val="black"/>
                </a:solidFill>
                <a:latin typeface="Times New Roman" pitchFamily="18" charset="0"/>
                <a:cs typeface="Times New Roman" pitchFamily="18" charset="0"/>
              </a:rPr>
              <a:t>ВСЕ УЧИТЕЛЯ</a:t>
            </a:r>
            <a:endParaRPr lang="ru-RU" sz="2000" b="1" dirty="0">
              <a:solidFill>
                <a:prstClr val="black"/>
              </a:solidFill>
              <a:latin typeface="Times New Roman" pitchFamily="18" charset="0"/>
              <a:cs typeface="Times New Roman" pitchFamily="18" charset="0"/>
            </a:endParaRPr>
          </a:p>
        </p:txBody>
      </p:sp>
      <p:sp>
        <p:nvSpPr>
          <p:cNvPr id="23" name="TextBox 22"/>
          <p:cNvSpPr txBox="1"/>
          <p:nvPr/>
        </p:nvSpPr>
        <p:spPr>
          <a:xfrm>
            <a:off x="362607" y="3007397"/>
            <a:ext cx="4461641" cy="1415772"/>
          </a:xfrm>
          <a:prstGeom prst="rect">
            <a:avLst/>
          </a:prstGeom>
          <a:noFill/>
        </p:spPr>
        <p:txBody>
          <a:bodyPr wrap="square" rtlCol="0">
            <a:spAutoFit/>
          </a:bodyPr>
          <a:lstStyle/>
          <a:p>
            <a:pPr lvl="0">
              <a:defRPr/>
            </a:pPr>
            <a:r>
              <a:rPr lang="ru-RU" sz="2400" b="1" dirty="0" smtClean="0">
                <a:solidFill>
                  <a:prstClr val="black"/>
                </a:solidFill>
                <a:latin typeface="Times New Roman" pitchFamily="18" charset="0"/>
                <a:cs typeface="Times New Roman" pitchFamily="18" charset="0"/>
              </a:rPr>
              <a:t>МКОУ </a:t>
            </a:r>
            <a:r>
              <a:rPr lang="ru-RU" sz="2400" b="1" dirty="0">
                <a:solidFill>
                  <a:prstClr val="black"/>
                </a:solidFill>
                <a:latin typeface="Times New Roman" pitchFamily="18" charset="0"/>
                <a:cs typeface="Times New Roman" pitchFamily="18" charset="0"/>
              </a:rPr>
              <a:t>«</a:t>
            </a:r>
            <a:r>
              <a:rPr lang="ru-RU" sz="2400" b="1" dirty="0" err="1">
                <a:solidFill>
                  <a:prstClr val="black"/>
                </a:solidFill>
                <a:latin typeface="Times New Roman" pitchFamily="18" charset="0"/>
                <a:cs typeface="Times New Roman" pitchFamily="18" charset="0"/>
              </a:rPr>
              <a:t>Аверьяновская</a:t>
            </a:r>
            <a:r>
              <a:rPr lang="ru-RU" sz="2400" b="1" dirty="0">
                <a:solidFill>
                  <a:prstClr val="black"/>
                </a:solidFill>
                <a:latin typeface="Times New Roman" pitchFamily="18" charset="0"/>
                <a:cs typeface="Times New Roman" pitchFamily="18" charset="0"/>
              </a:rPr>
              <a:t> </a:t>
            </a:r>
            <a:r>
              <a:rPr lang="ru-RU" sz="2400" b="1" dirty="0" smtClean="0">
                <a:solidFill>
                  <a:prstClr val="black"/>
                </a:solidFill>
                <a:latin typeface="Times New Roman" pitchFamily="18" charset="0"/>
                <a:cs typeface="Times New Roman" pitchFamily="18" charset="0"/>
              </a:rPr>
              <a:t>СОШ имени </a:t>
            </a:r>
            <a:r>
              <a:rPr lang="ru-RU" sz="2400" b="1" dirty="0" err="1" smtClean="0">
                <a:solidFill>
                  <a:prstClr val="black"/>
                </a:solidFill>
                <a:latin typeface="Times New Roman" pitchFamily="18" charset="0"/>
                <a:cs typeface="Times New Roman" pitchFamily="18" charset="0"/>
              </a:rPr>
              <a:t>Омарова</a:t>
            </a:r>
            <a:r>
              <a:rPr lang="ru-RU" sz="2400" b="1" dirty="0" smtClean="0">
                <a:solidFill>
                  <a:prstClr val="black"/>
                </a:solidFill>
                <a:latin typeface="Times New Roman" pitchFamily="18" charset="0"/>
                <a:cs typeface="Times New Roman" pitchFamily="18" charset="0"/>
              </a:rPr>
              <a:t> </a:t>
            </a:r>
            <a:r>
              <a:rPr lang="ru-RU" sz="2400" b="1" dirty="0" err="1" smtClean="0">
                <a:solidFill>
                  <a:prstClr val="black"/>
                </a:solidFill>
                <a:latin typeface="Times New Roman" pitchFamily="18" charset="0"/>
                <a:cs typeface="Times New Roman" pitchFamily="18" charset="0"/>
              </a:rPr>
              <a:t>Гусейна</a:t>
            </a:r>
            <a:r>
              <a:rPr lang="ru-RU" sz="2400" b="1" dirty="0" smtClean="0">
                <a:solidFill>
                  <a:prstClr val="black"/>
                </a:solidFill>
                <a:latin typeface="Times New Roman" pitchFamily="18" charset="0"/>
                <a:cs typeface="Times New Roman" pitchFamily="18" charset="0"/>
              </a:rPr>
              <a:t> </a:t>
            </a:r>
            <a:r>
              <a:rPr lang="ru-RU" sz="2400" b="1" dirty="0" err="1" smtClean="0">
                <a:solidFill>
                  <a:prstClr val="black"/>
                </a:solidFill>
                <a:latin typeface="Times New Roman" pitchFamily="18" charset="0"/>
                <a:cs typeface="Times New Roman" pitchFamily="18" charset="0"/>
              </a:rPr>
              <a:t>Омаровича</a:t>
            </a:r>
            <a:r>
              <a:rPr lang="ru-RU" sz="2400" b="1" dirty="0" smtClean="0">
                <a:solidFill>
                  <a:prstClr val="black"/>
                </a:solidFill>
                <a:latin typeface="Times New Roman" pitchFamily="18" charset="0"/>
                <a:cs typeface="Times New Roman" pitchFamily="18" charset="0"/>
              </a:rPr>
              <a:t>» 100%</a:t>
            </a:r>
            <a:endParaRPr lang="ru-RU" sz="2400" b="1" dirty="0">
              <a:solidFill>
                <a:prstClr val="black"/>
              </a:solidFill>
              <a:latin typeface="Times New Roman" pitchFamily="18" charset="0"/>
              <a:cs typeface="Times New Roman" pitchFamily="18" charset="0"/>
            </a:endParaRPr>
          </a:p>
          <a:p>
            <a:pPr lvl="0">
              <a:defRPr/>
            </a:pPr>
            <a:endParaRPr lang="ru-RU" sz="1400" b="1" dirty="0">
              <a:solidFill>
                <a:prstClr val="black"/>
              </a:solidFill>
              <a:latin typeface="Arial" panose="020B0604020202020204" pitchFamily="34" charset="0"/>
              <a:cs typeface="Arial" panose="020B0604020202020204" pitchFamily="34" charset="0"/>
            </a:endParaRPr>
          </a:p>
        </p:txBody>
      </p:sp>
      <p:sp>
        <p:nvSpPr>
          <p:cNvPr id="22" name="TextBox 21"/>
          <p:cNvSpPr txBox="1"/>
          <p:nvPr/>
        </p:nvSpPr>
        <p:spPr>
          <a:xfrm>
            <a:off x="378374" y="2033752"/>
            <a:ext cx="430382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smtClean="0">
                <a:ln>
                  <a:noFill/>
                </a:ln>
                <a:solidFill>
                  <a:srgbClr val="5B9BD5">
                    <a:lumMod val="75000"/>
                  </a:srgbClr>
                </a:solidFill>
                <a:effectLst/>
                <a:uLnTx/>
                <a:uFillTx/>
                <a:latin typeface="Times New Roman" pitchFamily="18" charset="0"/>
                <a:cs typeface="Times New Roman" pitchFamily="18" charset="0"/>
              </a:rPr>
              <a:t> ПОКАЗАТЕЛИ </a:t>
            </a:r>
            <a:r>
              <a:rPr kumimoji="0" lang="ru-RU" sz="2000" b="1" i="0" u="none" strike="noStrike" kern="1200" cap="none" spc="0" normalizeH="0" baseline="0" noProof="0" dirty="0">
                <a:ln>
                  <a:noFill/>
                </a:ln>
                <a:solidFill>
                  <a:srgbClr val="5B9BD5">
                    <a:lumMod val="75000"/>
                  </a:srgbClr>
                </a:solidFill>
                <a:effectLst/>
                <a:uLnTx/>
                <a:uFillTx/>
                <a:latin typeface="Times New Roman" pitchFamily="18" charset="0"/>
                <a:cs typeface="Times New Roman" pitchFamily="18" charset="0"/>
              </a:rPr>
              <a:t>(90-100 %)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5B9BD5">
                    <a:lumMod val="75000"/>
                  </a:srgbClr>
                </a:solidFill>
                <a:effectLst/>
                <a:uLnTx/>
                <a:uFillTx/>
                <a:latin typeface="Times New Roman" pitchFamily="18" charset="0"/>
                <a:cs typeface="Times New Roman" pitchFamily="18" charset="0"/>
              </a:rPr>
              <a:t>ЦЕЛЕВОЙ ПАРАМЕТР – 100%</a:t>
            </a:r>
          </a:p>
        </p:txBody>
      </p:sp>
      <p:sp>
        <p:nvSpPr>
          <p:cNvPr id="17" name="Прямоугольник 16">
            <a:extLst>
              <a:ext uri="{FF2B5EF4-FFF2-40B4-BE49-F238E27FC236}">
                <a16:creationId xmlns:a16="http://schemas.microsoft.com/office/drawing/2014/main" xmlns="" id="{C8C91A2B-BDE9-A4C1-E6CB-61F144534EE6}"/>
              </a:ext>
            </a:extLst>
          </p:cNvPr>
          <p:cNvSpPr/>
          <p:nvPr/>
        </p:nvSpPr>
        <p:spPr>
          <a:xfrm>
            <a:off x="11315180"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55</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xmlns="" val="603781326"/>
      </p:ext>
    </p:extLst>
  </p:cSld>
  <p:clrMapOvr>
    <a:masterClrMapping/>
  </p:clrMapOvr>
  <p:transition advTm="700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568;p101"/>
          <p:cNvSpPr txBox="1"/>
          <p:nvPr/>
        </p:nvSpPr>
        <p:spPr>
          <a:xfrm>
            <a:off x="78408" y="0"/>
            <a:ext cx="12113592" cy="307777"/>
          </a:xfrm>
          <a:prstGeom prst="rect">
            <a:avLst/>
          </a:prstGeom>
          <a:noFill/>
          <a:ln>
            <a:noFill/>
          </a:ln>
        </p:spPr>
        <p:txBody>
          <a:bodyPr spcFirstLastPara="1" wrap="square" lIns="0" tIns="0" rIns="0" bIns="0" anchor="ctr" anchorCtr="0">
            <a:spAutoFit/>
          </a:bodyPr>
          <a:lstStyle/>
          <a:p>
            <a:pPr>
              <a:buClr>
                <a:srgbClr val="3FAFBC"/>
              </a:buClr>
              <a:buSzPts val="2400"/>
            </a:pPr>
            <a:r>
              <a:rPr lang="ru-RU" sz="2000" dirty="0">
                <a:solidFill>
                  <a:schemeClr val="accent1">
                    <a:lumMod val="75000"/>
                  </a:schemeClr>
                </a:solidFill>
                <a:latin typeface="Arial Black" panose="020B0A04020102020204" pitchFamily="34" charset="0"/>
                <a:ea typeface="Montserrat SemiBold"/>
                <a:cs typeface="Montserrat SemiBold"/>
                <a:sym typeface="Montserrat SemiBold"/>
              </a:rPr>
              <a:t>ПРИЕМНАЯ КАМПАНИЯ ПО ЗАЧИСЛЕНИЮ В ПЕРВЫЙ КЛАСС НА </a:t>
            </a:r>
            <a:r>
              <a:rPr lang="ru-RU" sz="2000" dirty="0" smtClean="0">
                <a:solidFill>
                  <a:schemeClr val="accent1">
                    <a:lumMod val="75000"/>
                  </a:schemeClr>
                </a:solidFill>
                <a:latin typeface="Arial Black" panose="020B0A04020102020204" pitchFamily="34" charset="0"/>
                <a:ea typeface="Montserrat SemiBold"/>
                <a:cs typeface="Montserrat SemiBold"/>
                <a:sym typeface="Montserrat SemiBold"/>
              </a:rPr>
              <a:t>11.09.2023</a:t>
            </a:r>
            <a:endParaRPr lang="ru-RU" sz="1600" dirty="0">
              <a:solidFill>
                <a:schemeClr val="accent1">
                  <a:lumMod val="75000"/>
                </a:schemeClr>
              </a:solidFill>
              <a:latin typeface="Arial Black" panose="020B0A04020102020204" pitchFamily="34" charset="0"/>
              <a:ea typeface="Montserrat SemiBold"/>
              <a:cs typeface="Montserrat SemiBold"/>
              <a:sym typeface="Montserrat SemiBold"/>
            </a:endParaRPr>
          </a:p>
        </p:txBody>
      </p:sp>
      <p:sp>
        <p:nvSpPr>
          <p:cNvPr id="5" name="TextBox 4"/>
          <p:cNvSpPr txBox="1"/>
          <p:nvPr/>
        </p:nvSpPr>
        <p:spPr>
          <a:xfrm>
            <a:off x="0" y="262481"/>
            <a:ext cx="13475277" cy="338554"/>
          </a:xfrm>
          <a:prstGeom prst="rect">
            <a:avLst/>
          </a:prstGeom>
          <a:noFill/>
        </p:spPr>
        <p:txBody>
          <a:bodyPr wrap="square" rtlCol="0">
            <a:spAutoFit/>
          </a:bodyPr>
          <a:lstStyle/>
          <a:p>
            <a:r>
              <a:rPr lang="ru-RU" sz="1600" dirty="0">
                <a:solidFill>
                  <a:schemeClr val="accent1">
                    <a:lumMod val="75000"/>
                  </a:schemeClr>
                </a:solidFill>
                <a:latin typeface="Arial Black" panose="020B0A04020102020204" pitchFamily="34" charset="0"/>
                <a:ea typeface="Montserrat SemiBold"/>
                <a:cs typeface="Montserrat SemiBold"/>
              </a:rPr>
              <a:t>Целевое значение поданных заявлений в электронном виде – </a:t>
            </a:r>
            <a:r>
              <a:rPr lang="ru-RU" sz="1600" dirty="0" smtClean="0">
                <a:solidFill>
                  <a:schemeClr val="accent1">
                    <a:lumMod val="75000"/>
                  </a:schemeClr>
                </a:solidFill>
                <a:latin typeface="Arial Black" panose="020B0A04020102020204" pitchFamily="34" charset="0"/>
                <a:ea typeface="Montserrat SemiBold"/>
                <a:cs typeface="Montserrat SemiBold"/>
              </a:rPr>
              <a:t>25 </a:t>
            </a:r>
            <a:r>
              <a:rPr lang="ru-RU" sz="1600" dirty="0">
                <a:solidFill>
                  <a:schemeClr val="accent1">
                    <a:lumMod val="75000"/>
                  </a:schemeClr>
                </a:solidFill>
                <a:latin typeface="Arial Black" panose="020B0A04020102020204" pitchFamily="34" charset="0"/>
                <a:ea typeface="Montserrat SemiBold"/>
                <a:cs typeface="Montserrat SemiBold"/>
              </a:rPr>
              <a:t>%</a:t>
            </a:r>
          </a:p>
        </p:txBody>
      </p:sp>
      <p:graphicFrame>
        <p:nvGraphicFramePr>
          <p:cNvPr id="24" name="Схема 23"/>
          <p:cNvGraphicFramePr/>
          <p:nvPr/>
        </p:nvGraphicFramePr>
        <p:xfrm>
          <a:off x="656044" y="882967"/>
          <a:ext cx="11129555" cy="53872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ямоугольник 5">
            <a:extLst>
              <a:ext uri="{FF2B5EF4-FFF2-40B4-BE49-F238E27FC236}">
                <a16:creationId xmlns:a16="http://schemas.microsoft.com/office/drawing/2014/main" xmlns="" id="{C8C91A2B-BDE9-A4C1-E6CB-61F144534EE6}"/>
              </a:ext>
            </a:extLst>
          </p:cNvPr>
          <p:cNvSpPr/>
          <p:nvPr/>
        </p:nvSpPr>
        <p:spPr>
          <a:xfrm>
            <a:off x="11315180"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56</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xmlns="" val="2582434827"/>
      </p:ext>
    </p:extLst>
  </p:cSld>
  <p:clrMapOvr>
    <a:masterClrMapping/>
  </p:clrMapOvr>
  <p:transition advTm="700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568;p101"/>
          <p:cNvSpPr txBox="1"/>
          <p:nvPr/>
        </p:nvSpPr>
        <p:spPr>
          <a:xfrm>
            <a:off x="78408" y="36058"/>
            <a:ext cx="11824558" cy="615553"/>
          </a:xfrm>
          <a:prstGeom prst="rect">
            <a:avLst/>
          </a:prstGeom>
          <a:noFill/>
          <a:ln>
            <a:noFill/>
          </a:ln>
        </p:spPr>
        <p:txBody>
          <a:bodyPr spcFirstLastPara="1" wrap="square" lIns="0" tIns="0" rIns="0" bIns="0" anchor="ctr" anchorCtr="0">
            <a:spAutoFit/>
          </a:bodyPr>
          <a:lstStyle/>
          <a:p>
            <a:pPr>
              <a:buClr>
                <a:srgbClr val="3FAFBC"/>
              </a:buClr>
              <a:buSzPts val="2400"/>
            </a:pPr>
            <a:r>
              <a:rPr lang="ru-RU" sz="2000" dirty="0">
                <a:latin typeface="Arial Black" panose="020B0A04020102020204" pitchFamily="34" charset="0"/>
                <a:ea typeface="Montserrat SemiBold"/>
                <a:cs typeface="Montserrat SemiBold"/>
                <a:sym typeface="Montserrat SemiBold"/>
              </a:rPr>
              <a:t>ПРИЕМНАЯ КАМПАНИЯ ПО ЗАЧИСЛЕНИЮ В ПЕРВЫЙ </a:t>
            </a:r>
            <a:r>
              <a:rPr lang="ru-RU" sz="2000" dirty="0" smtClean="0">
                <a:latin typeface="Arial Black" panose="020B0A04020102020204" pitchFamily="34" charset="0"/>
                <a:ea typeface="Montserrat SemiBold"/>
                <a:cs typeface="Montserrat SemiBold"/>
                <a:sym typeface="Montserrat SemiBold"/>
              </a:rPr>
              <a:t>КЛАСС В МКОУ «АВЕРЬЯНОВСКАЯ СОШ ИМЕНИ ОМАРОВА ГУСЕЙНА ОМАРОВИЧА</a:t>
            </a:r>
            <a:endParaRPr lang="ru-RU" sz="1600" dirty="0">
              <a:latin typeface="Arial Black" panose="020B0A04020102020204" pitchFamily="34" charset="0"/>
              <a:ea typeface="Montserrat SemiBold"/>
              <a:cs typeface="Montserrat SemiBold"/>
              <a:sym typeface="Montserrat SemiBold"/>
            </a:endParaRPr>
          </a:p>
        </p:txBody>
      </p:sp>
      <p:sp>
        <p:nvSpPr>
          <p:cNvPr id="5" name="TextBox 4"/>
          <p:cNvSpPr txBox="1"/>
          <p:nvPr/>
        </p:nvSpPr>
        <p:spPr>
          <a:xfrm>
            <a:off x="0" y="818801"/>
            <a:ext cx="13475277" cy="338554"/>
          </a:xfrm>
          <a:prstGeom prst="rect">
            <a:avLst/>
          </a:prstGeom>
          <a:noFill/>
        </p:spPr>
        <p:txBody>
          <a:bodyPr wrap="square" rtlCol="0">
            <a:spAutoFit/>
          </a:bodyPr>
          <a:lstStyle/>
          <a:p>
            <a:r>
              <a:rPr lang="ru-RU" sz="1600" dirty="0">
                <a:latin typeface="Arial Black" panose="020B0A04020102020204" pitchFamily="34" charset="0"/>
                <a:ea typeface="Montserrat SemiBold"/>
                <a:cs typeface="Montserrat SemiBold"/>
              </a:rPr>
              <a:t>Целевое значение поданных заявлений в электронном виде – </a:t>
            </a:r>
            <a:r>
              <a:rPr lang="ru-RU" sz="1600" dirty="0" smtClean="0">
                <a:latin typeface="Arial Black" panose="020B0A04020102020204" pitchFamily="34" charset="0"/>
                <a:ea typeface="Montserrat SemiBold"/>
                <a:cs typeface="Montserrat SemiBold"/>
              </a:rPr>
              <a:t>25 </a:t>
            </a:r>
            <a:r>
              <a:rPr lang="ru-RU" sz="1600" dirty="0">
                <a:latin typeface="Arial Black" panose="020B0A04020102020204" pitchFamily="34" charset="0"/>
                <a:ea typeface="Montserrat SemiBold"/>
                <a:cs typeface="Montserrat SemiBold"/>
              </a:rPr>
              <a:t>%</a:t>
            </a:r>
          </a:p>
        </p:txBody>
      </p:sp>
      <p:sp>
        <p:nvSpPr>
          <p:cNvPr id="6" name="Скругленный прямоугольник 5"/>
          <p:cNvSpPr/>
          <p:nvPr/>
        </p:nvSpPr>
        <p:spPr>
          <a:xfrm>
            <a:off x="107494" y="1166647"/>
            <a:ext cx="11598731" cy="5572805"/>
          </a:xfrm>
          <a:prstGeom prst="roundRect">
            <a:avLst>
              <a:gd name="adj" fmla="val 2619"/>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447184" y="5749641"/>
            <a:ext cx="265850" cy="2435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Прямоугольник 8"/>
          <p:cNvSpPr/>
          <p:nvPr/>
        </p:nvSpPr>
        <p:spPr>
          <a:xfrm>
            <a:off x="2448967" y="6036009"/>
            <a:ext cx="265850" cy="267987"/>
          </a:xfrm>
          <a:prstGeom prst="rect">
            <a:avLst/>
          </a:prstGeom>
          <a:solidFill>
            <a:srgbClr val="ED7D3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TextBox 9"/>
          <p:cNvSpPr txBox="1"/>
          <p:nvPr/>
        </p:nvSpPr>
        <p:spPr>
          <a:xfrm>
            <a:off x="2676615" y="5686703"/>
            <a:ext cx="5180409" cy="369332"/>
          </a:xfrm>
          <a:prstGeom prst="rect">
            <a:avLst/>
          </a:prstGeom>
          <a:noFill/>
        </p:spPr>
        <p:txBody>
          <a:bodyPr wrap="square" rtlCol="0">
            <a:spAutoFit/>
          </a:bodyPr>
          <a:lstStyle/>
          <a:p>
            <a:r>
              <a:rPr lang="ru-RU" b="1" dirty="0"/>
              <a:t>Принято с ЕПГУ</a:t>
            </a:r>
          </a:p>
        </p:txBody>
      </p:sp>
      <p:sp>
        <p:nvSpPr>
          <p:cNvPr id="11" name="TextBox 10"/>
          <p:cNvSpPr txBox="1"/>
          <p:nvPr/>
        </p:nvSpPr>
        <p:spPr>
          <a:xfrm>
            <a:off x="2676615" y="5982678"/>
            <a:ext cx="6623505" cy="369332"/>
          </a:xfrm>
          <a:prstGeom prst="rect">
            <a:avLst/>
          </a:prstGeom>
          <a:noFill/>
        </p:spPr>
        <p:txBody>
          <a:bodyPr wrap="square" rtlCol="0">
            <a:spAutoFit/>
          </a:bodyPr>
          <a:lstStyle/>
          <a:p>
            <a:r>
              <a:rPr lang="ru-RU" b="1" dirty="0"/>
              <a:t>Принято лично</a:t>
            </a:r>
          </a:p>
        </p:txBody>
      </p:sp>
      <p:sp>
        <p:nvSpPr>
          <p:cNvPr id="13" name="Прямоугольник 12"/>
          <p:cNvSpPr/>
          <p:nvPr/>
        </p:nvSpPr>
        <p:spPr>
          <a:xfrm>
            <a:off x="8390053" y="5907686"/>
            <a:ext cx="227714" cy="200152"/>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Прямоугольник 13"/>
          <p:cNvSpPr/>
          <p:nvPr/>
        </p:nvSpPr>
        <p:spPr>
          <a:xfrm>
            <a:off x="8390053" y="6181362"/>
            <a:ext cx="227714" cy="204909"/>
          </a:xfrm>
          <a:prstGeom prst="rect">
            <a:avLst/>
          </a:prstGeom>
          <a:solidFill>
            <a:srgbClr val="70AD4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TextBox 14"/>
          <p:cNvSpPr txBox="1"/>
          <p:nvPr/>
        </p:nvSpPr>
        <p:spPr>
          <a:xfrm>
            <a:off x="8649891" y="6133704"/>
            <a:ext cx="5180409" cy="369332"/>
          </a:xfrm>
          <a:prstGeom prst="rect">
            <a:avLst/>
          </a:prstGeom>
          <a:noFill/>
        </p:spPr>
        <p:txBody>
          <a:bodyPr wrap="square" rtlCol="0">
            <a:spAutoFit/>
          </a:bodyPr>
          <a:lstStyle/>
          <a:p>
            <a:r>
              <a:rPr lang="ru-RU" b="1" dirty="0"/>
              <a:t>Обработано в срок</a:t>
            </a:r>
          </a:p>
        </p:txBody>
      </p:sp>
      <p:sp>
        <p:nvSpPr>
          <p:cNvPr id="16" name="TextBox 15"/>
          <p:cNvSpPr txBox="1"/>
          <p:nvPr/>
        </p:nvSpPr>
        <p:spPr>
          <a:xfrm>
            <a:off x="8636209" y="5827840"/>
            <a:ext cx="2432927" cy="369332"/>
          </a:xfrm>
          <a:prstGeom prst="rect">
            <a:avLst/>
          </a:prstGeom>
          <a:noFill/>
        </p:spPr>
        <p:txBody>
          <a:bodyPr wrap="square" rtlCol="0">
            <a:spAutoFit/>
          </a:bodyPr>
          <a:lstStyle/>
          <a:p>
            <a:r>
              <a:rPr lang="ru-RU" b="1" dirty="0"/>
              <a:t>Просрочено</a:t>
            </a:r>
          </a:p>
        </p:txBody>
      </p:sp>
      <p:graphicFrame>
        <p:nvGraphicFramePr>
          <p:cNvPr id="18" name="Диаграмма 17"/>
          <p:cNvGraphicFramePr/>
          <p:nvPr/>
        </p:nvGraphicFramePr>
        <p:xfrm>
          <a:off x="438150" y="1809750"/>
          <a:ext cx="6210299" cy="46101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Диаграмма 18"/>
          <p:cNvGraphicFramePr/>
          <p:nvPr/>
        </p:nvGraphicFramePr>
        <p:xfrm>
          <a:off x="6286500" y="1943100"/>
          <a:ext cx="5257800" cy="4324350"/>
        </p:xfrm>
        <a:graphic>
          <a:graphicData uri="http://schemas.openxmlformats.org/drawingml/2006/chart">
            <c:chart xmlns:c="http://schemas.openxmlformats.org/drawingml/2006/chart" xmlns:r="http://schemas.openxmlformats.org/officeDocument/2006/relationships" r:id="rId3"/>
          </a:graphicData>
        </a:graphic>
      </p:graphicFrame>
      <p:sp>
        <p:nvSpPr>
          <p:cNvPr id="21" name="Скругленный прямоугольник 20"/>
          <p:cNvSpPr/>
          <p:nvPr/>
        </p:nvSpPr>
        <p:spPr>
          <a:xfrm>
            <a:off x="671676" y="1385406"/>
            <a:ext cx="10782795" cy="5129693"/>
          </a:xfrm>
          <a:prstGeom prst="roundRect">
            <a:avLst>
              <a:gd name="adj" fmla="val 815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TextBox 21"/>
          <p:cNvSpPr txBox="1"/>
          <p:nvPr/>
        </p:nvSpPr>
        <p:spPr>
          <a:xfrm>
            <a:off x="819806" y="1439836"/>
            <a:ext cx="4552294" cy="369913"/>
          </a:xfrm>
          <a:prstGeom prst="rect">
            <a:avLst/>
          </a:prstGeom>
          <a:noFill/>
        </p:spPr>
        <p:txBody>
          <a:bodyPr wrap="square" rtlCol="0">
            <a:spAutoFit/>
          </a:bodyPr>
          <a:lstStyle/>
          <a:p>
            <a:pPr algn="ctr"/>
            <a:r>
              <a:rPr lang="ru-RU" b="1" dirty="0"/>
              <a:t>Получение заявлений</a:t>
            </a:r>
          </a:p>
        </p:txBody>
      </p:sp>
      <p:sp>
        <p:nvSpPr>
          <p:cNvPr id="23" name="TextBox 22"/>
          <p:cNvSpPr txBox="1"/>
          <p:nvPr/>
        </p:nvSpPr>
        <p:spPr>
          <a:xfrm>
            <a:off x="7001134" y="1424464"/>
            <a:ext cx="3983078" cy="369332"/>
          </a:xfrm>
          <a:prstGeom prst="rect">
            <a:avLst/>
          </a:prstGeom>
          <a:noFill/>
        </p:spPr>
        <p:txBody>
          <a:bodyPr wrap="none" rtlCol="0">
            <a:spAutoFit/>
          </a:bodyPr>
          <a:lstStyle/>
          <a:p>
            <a:r>
              <a:rPr lang="ru-RU" b="1" dirty="0"/>
              <a:t>Своевременная обработка заявлений</a:t>
            </a:r>
          </a:p>
        </p:txBody>
      </p:sp>
      <p:sp>
        <p:nvSpPr>
          <p:cNvPr id="25" name="TextBox 24"/>
          <p:cNvSpPr txBox="1"/>
          <p:nvPr/>
        </p:nvSpPr>
        <p:spPr>
          <a:xfrm>
            <a:off x="4987608" y="1700717"/>
            <a:ext cx="1669881" cy="646331"/>
          </a:xfrm>
          <a:prstGeom prst="rect">
            <a:avLst/>
          </a:prstGeom>
          <a:noFill/>
        </p:spPr>
        <p:txBody>
          <a:bodyPr wrap="none" rtlCol="0">
            <a:spAutoFit/>
          </a:bodyPr>
          <a:lstStyle/>
          <a:p>
            <a:pPr algn="ctr"/>
            <a:r>
              <a:rPr lang="ru-RU" b="1" dirty="0"/>
              <a:t>Принято всего </a:t>
            </a:r>
          </a:p>
          <a:p>
            <a:pPr algn="ctr"/>
            <a:r>
              <a:rPr lang="ru-RU" b="1" dirty="0" smtClean="0"/>
              <a:t>79 </a:t>
            </a:r>
            <a:r>
              <a:rPr lang="ru-RU" b="1" dirty="0"/>
              <a:t>заявлений</a:t>
            </a:r>
          </a:p>
        </p:txBody>
      </p:sp>
      <p:sp>
        <p:nvSpPr>
          <p:cNvPr id="24" name="Прямоугольник 23">
            <a:extLst>
              <a:ext uri="{FF2B5EF4-FFF2-40B4-BE49-F238E27FC236}">
                <a16:creationId xmlns:a16="http://schemas.microsoft.com/office/drawing/2014/main" xmlns="" id="{C8C91A2B-BDE9-A4C1-E6CB-61F144534EE6}"/>
              </a:ext>
            </a:extLst>
          </p:cNvPr>
          <p:cNvSpPr/>
          <p:nvPr/>
        </p:nvSpPr>
        <p:spPr>
          <a:xfrm>
            <a:off x="11391380"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57</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27" name="Прямоугольник 26"/>
          <p:cNvSpPr/>
          <p:nvPr/>
        </p:nvSpPr>
        <p:spPr>
          <a:xfrm>
            <a:off x="1008993" y="4051738"/>
            <a:ext cx="709448" cy="5044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t>25,3%</a:t>
            </a:r>
            <a:endParaRPr lang="ru-RU" sz="1200" b="1" dirty="0"/>
          </a:p>
        </p:txBody>
      </p:sp>
    </p:spTree>
    <p:extLst>
      <p:ext uri="{BB962C8B-B14F-4D97-AF65-F5344CB8AC3E}">
        <p14:creationId xmlns:p14="http://schemas.microsoft.com/office/powerpoint/2010/main" xmlns="" val="4045073774"/>
      </p:ext>
    </p:extLst>
  </p:cSld>
  <p:clrMapOvr>
    <a:masterClrMapping/>
  </p:clrMapOvr>
  <p:transition advTm="700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159745" y="3804665"/>
            <a:ext cx="2032635" cy="3053715"/>
          </a:xfrm>
          <a:custGeom>
            <a:avLst/>
            <a:gdLst/>
            <a:ahLst/>
            <a:cxnLst/>
            <a:rect l="l" t="t" r="r" b="b"/>
            <a:pathLst>
              <a:path w="2032634" h="3053715">
                <a:moveTo>
                  <a:pt x="0" y="1538477"/>
                </a:moveTo>
                <a:lnTo>
                  <a:pt x="1538477" y="0"/>
                </a:lnTo>
                <a:lnTo>
                  <a:pt x="2032253" y="493775"/>
                </a:lnTo>
              </a:path>
              <a:path w="2032634" h="3053715">
                <a:moveTo>
                  <a:pt x="2032253" y="2583179"/>
                </a:moveTo>
                <a:lnTo>
                  <a:pt x="1562102" y="3053331"/>
                </a:lnTo>
              </a:path>
              <a:path w="2032634" h="3053715">
                <a:moveTo>
                  <a:pt x="1514853" y="3053331"/>
                </a:moveTo>
                <a:lnTo>
                  <a:pt x="0" y="1538477"/>
                </a:lnTo>
              </a:path>
            </a:pathLst>
          </a:custGeom>
          <a:ln w="38100">
            <a:solidFill>
              <a:srgbClr val="FFFFFF"/>
            </a:solidFill>
            <a:prstDash val="dash"/>
          </a:ln>
        </p:spPr>
        <p:txBody>
          <a:bodyPr wrap="square" lIns="0" tIns="0" rIns="0" bIns="0" rtlCol="0"/>
          <a:lstStyle/>
          <a:p>
            <a:endParaRPr/>
          </a:p>
        </p:txBody>
      </p:sp>
      <p:sp>
        <p:nvSpPr>
          <p:cNvPr id="9" name="Заголовок 3">
            <a:extLst>
              <a:ext uri="{FF2B5EF4-FFF2-40B4-BE49-F238E27FC236}">
                <a16:creationId xmlns:a16="http://schemas.microsoft.com/office/drawing/2014/main" xmlns="" id="{01F2AAA4-D95E-45D9-B4B2-EB88C6B521CC}"/>
              </a:ext>
            </a:extLst>
          </p:cNvPr>
          <p:cNvSpPr txBox="1">
            <a:spLocks/>
          </p:cNvSpPr>
          <p:nvPr/>
        </p:nvSpPr>
        <p:spPr>
          <a:xfrm>
            <a:off x="0" y="0"/>
            <a:ext cx="12192000" cy="1200043"/>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a:normAutofit fontScale="97500"/>
          </a:bodyPr>
          <a:lstStyle>
            <a:lvl1pPr>
              <a:defRPr>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endParaRPr lang="ru-RU" sz="2800" b="1" dirty="0" smtClean="0">
              <a:solidFill>
                <a:schemeClr val="accent1">
                  <a:lumMod val="60000"/>
                  <a:lumOff val="40000"/>
                </a:schemeClr>
              </a:solidFill>
              <a:latin typeface="Times New Roman" panose="02020603050405020304" pitchFamily="18" charset="0"/>
              <a:cs typeface="Times New Roman" panose="02020603050405020304" pitchFamily="18" charset="0"/>
            </a:endParaRPr>
          </a:p>
          <a:p>
            <a:pPr algn="ctr"/>
            <a:r>
              <a:rPr lang="ru-RU" sz="2800" b="1" dirty="0" smtClean="0">
                <a:solidFill>
                  <a:schemeClr val="tx1"/>
                </a:solidFill>
                <a:latin typeface="Times New Roman" panose="02020603050405020304" pitchFamily="18" charset="0"/>
                <a:cs typeface="Times New Roman" panose="02020603050405020304" pitchFamily="18" charset="0"/>
              </a:rPr>
              <a:t>Охват питанием</a:t>
            </a:r>
            <a:endParaRPr lang="ru-RU" sz="2800" b="1" dirty="0">
              <a:solidFill>
                <a:schemeClr val="tx1"/>
              </a:solidFill>
              <a:latin typeface="Times New Roman" panose="02020603050405020304" pitchFamily="18" charset="0"/>
              <a:cs typeface="Times New Roman" panose="02020603050405020304" pitchFamily="18" charset="0"/>
            </a:endParaRPr>
          </a:p>
        </p:txBody>
      </p:sp>
      <p:sp>
        <p:nvSpPr>
          <p:cNvPr id="4" name="Блок-схема: документ 3">
            <a:extLst>
              <a:ext uri="{FF2B5EF4-FFF2-40B4-BE49-F238E27FC236}">
                <a16:creationId xmlns:a16="http://schemas.microsoft.com/office/drawing/2014/main" xmlns="" id="{3F5A3DAC-15E2-46AE-9EDE-D99152AF83B6}"/>
              </a:ext>
            </a:extLst>
          </p:cNvPr>
          <p:cNvSpPr/>
          <p:nvPr/>
        </p:nvSpPr>
        <p:spPr>
          <a:xfrm>
            <a:off x="0" y="1765300"/>
            <a:ext cx="10058400" cy="4419600"/>
          </a:xfrm>
          <a:prstGeom prst="flowChartDocument">
            <a:avLst/>
          </a:prstGeom>
          <a:solidFill>
            <a:schemeClr val="accent1">
              <a:lumMod val="40000"/>
              <a:lumOff val="60000"/>
            </a:schemeClr>
          </a:solidFill>
          <a:ln>
            <a:solidFill>
              <a:srgbClr val="841D8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pic>
        <p:nvPicPr>
          <p:cNvPr id="1026" name="Picture 2" descr="Школьник клипарт - фото и картинки abrakadabra.fu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25800" y="6156223"/>
            <a:ext cx="609600" cy="701777"/>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2" descr="Школьник клипарт - фото и картинки abrakadabra.fu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41148" y="6156223"/>
            <a:ext cx="609600" cy="701777"/>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2" descr="Школьник клипарт - фото и картинки abrakadabra.fu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88730" y="6156223"/>
            <a:ext cx="609600" cy="701777"/>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2" descr="Школьник клипарт - фото и картинки abrakadabra.fu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4789" y="6156223"/>
            <a:ext cx="609600" cy="701777"/>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ГБОУ Школа № 1095, Москва"/>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664700" y="219836"/>
            <a:ext cx="2336800" cy="1672463"/>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Box 17"/>
          <p:cNvSpPr txBox="1"/>
          <p:nvPr/>
        </p:nvSpPr>
        <p:spPr>
          <a:xfrm>
            <a:off x="609600" y="1168401"/>
            <a:ext cx="8526182" cy="584775"/>
          </a:xfrm>
          <a:prstGeom prst="rect">
            <a:avLst/>
          </a:prstGeom>
          <a:noFill/>
        </p:spPr>
        <p:txBody>
          <a:bodyPr wrap="square" rtlCol="0">
            <a:spAutoFit/>
          </a:bodyPr>
          <a:lstStyle/>
          <a:p>
            <a:pPr algn="just"/>
            <a:r>
              <a:rPr lang="ru-RU" sz="3200" b="1" dirty="0" smtClean="0">
                <a:latin typeface="Times New Roman" panose="02020603050405020304" pitchFamily="18" charset="0"/>
                <a:ea typeface="Times New Roman" panose="02020603050405020304" pitchFamily="18" charset="0"/>
              </a:rPr>
              <a:t>Охват горячим питанием: </a:t>
            </a:r>
            <a:r>
              <a:rPr lang="ru-RU" sz="3200" b="1" i="1" dirty="0" smtClean="0">
                <a:latin typeface="Times New Roman" panose="02020603050405020304" pitchFamily="18" charset="0"/>
                <a:ea typeface="Times New Roman" panose="02020603050405020304" pitchFamily="18" charset="0"/>
              </a:rPr>
              <a:t>351 обучающихся. </a:t>
            </a:r>
            <a:endParaRPr lang="ru-RU" sz="3200" b="1" i="1" dirty="0"/>
          </a:p>
        </p:txBody>
      </p:sp>
      <p:sp>
        <p:nvSpPr>
          <p:cNvPr id="21" name="Прямоугольник 20"/>
          <p:cNvSpPr/>
          <p:nvPr/>
        </p:nvSpPr>
        <p:spPr>
          <a:xfrm>
            <a:off x="901701" y="180894"/>
            <a:ext cx="3708400" cy="938719"/>
          </a:xfrm>
          <a:prstGeom prst="rect">
            <a:avLst/>
          </a:prstGeom>
        </p:spPr>
        <p:txBody>
          <a:bodyPr wrap="square">
            <a:spAutoFit/>
          </a:bodyPr>
          <a:lstStyle/>
          <a:p>
            <a:r>
              <a:rPr lang="ru-RU" sz="1100" b="1" dirty="0" smtClean="0"/>
              <a:t>РЕСПУБЛИКА ДАГЕСТАН</a:t>
            </a:r>
            <a:endParaRPr lang="ru-RU" sz="1100" dirty="0" smtClean="0"/>
          </a:p>
          <a:p>
            <a:r>
              <a:rPr lang="ru-RU" sz="1100" b="1" dirty="0" smtClean="0"/>
              <a:t>МУНИЦИПАЛЬНОЕ КАЗЕННОЕ ОБЩЕОБРАЗОВАТЕЛЬНОЕ УЧРЕЖДЕНИЕ «АВЕРЬЯНОВСКАЯ СРЕДНЯЯ ОБЩЕОБРАЗОВАТЕЛЬНАЯ ШКОЛА ИМЕНИ ОМАРОВА ГУСЕЙНА ОМАРОВИЧА»</a:t>
            </a:r>
            <a:endParaRPr lang="ru-RU" sz="1100" dirty="0"/>
          </a:p>
        </p:txBody>
      </p:sp>
      <p:pic>
        <p:nvPicPr>
          <p:cNvPr id="22" name="Рисунок 2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0"/>
            <a:ext cx="837491" cy="870972"/>
          </a:xfrm>
          <a:prstGeom prst="rect">
            <a:avLst/>
          </a:prstGeom>
        </p:spPr>
      </p:pic>
      <p:sp>
        <p:nvSpPr>
          <p:cNvPr id="17" name="Прямоугольник 16"/>
          <p:cNvSpPr/>
          <p:nvPr/>
        </p:nvSpPr>
        <p:spPr>
          <a:xfrm>
            <a:off x="11324083"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58</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19" name="TextBox 18"/>
          <p:cNvSpPr txBox="1"/>
          <p:nvPr/>
        </p:nvSpPr>
        <p:spPr>
          <a:xfrm>
            <a:off x="584200" y="2184401"/>
            <a:ext cx="8851900" cy="2554545"/>
          </a:xfrm>
          <a:prstGeom prst="rect">
            <a:avLst/>
          </a:prstGeom>
          <a:noFill/>
        </p:spPr>
        <p:txBody>
          <a:bodyPr wrap="square" rtlCol="0">
            <a:spAutoFit/>
          </a:bodyPr>
          <a:lstStyle/>
          <a:p>
            <a:pPr algn="just"/>
            <a:r>
              <a:rPr lang="ru-RU" sz="3200" dirty="0" smtClean="0">
                <a:latin typeface="Times New Roman" pitchFamily="18" charset="0"/>
                <a:cs typeface="Times New Roman" pitchFamily="18" charset="0"/>
              </a:rPr>
              <a:t>Родители отмечают, что рацион </a:t>
            </a:r>
            <a:r>
              <a:rPr lang="ru-RU" sz="3200" b="1" dirty="0" smtClean="0">
                <a:latin typeface="Times New Roman" pitchFamily="18" charset="0"/>
                <a:cs typeface="Times New Roman" pitchFamily="18" charset="0"/>
              </a:rPr>
              <a:t>питания</a:t>
            </a:r>
            <a:r>
              <a:rPr lang="ru-RU" sz="3200" dirty="0" smtClean="0">
                <a:latin typeface="Times New Roman" pitchFamily="18" charset="0"/>
                <a:cs typeface="Times New Roman" pitchFamily="18" charset="0"/>
              </a:rPr>
              <a:t> в данной </a:t>
            </a:r>
            <a:r>
              <a:rPr lang="ru-RU" sz="3200" b="1" dirty="0" smtClean="0">
                <a:latin typeface="Times New Roman" pitchFamily="18" charset="0"/>
                <a:cs typeface="Times New Roman" pitchFamily="18" charset="0"/>
              </a:rPr>
              <a:t>школе</a:t>
            </a:r>
            <a:r>
              <a:rPr lang="ru-RU" sz="3200" dirty="0" smtClean="0">
                <a:latin typeface="Times New Roman" pitchFamily="18" charset="0"/>
                <a:cs typeface="Times New Roman" pitchFamily="18" charset="0"/>
              </a:rPr>
              <a:t> сбалансирован, очень вкусно готовят и имеет оптимальное соотношение белков, жиров и углеводов, а также соответствует требованиям </a:t>
            </a:r>
            <a:r>
              <a:rPr lang="ru-RU" sz="3200" dirty="0" err="1" smtClean="0">
                <a:latin typeface="Times New Roman" pitchFamily="18" charset="0"/>
                <a:cs typeface="Times New Roman" pitchFamily="18" charset="0"/>
              </a:rPr>
              <a:t>СанПиН</a:t>
            </a:r>
            <a:r>
              <a:rPr lang="ru-RU" sz="3200" dirty="0" smtClean="0">
                <a:latin typeface="Times New Roman" pitchFamily="18" charset="0"/>
                <a:cs typeface="Times New Roman" pitchFamily="18" charset="0"/>
              </a:rPr>
              <a:t>. </a:t>
            </a:r>
            <a:endParaRPr lang="ru-RU" sz="3200" b="1" i="1" dirty="0">
              <a:latin typeface="Times New Roman" pitchFamily="18" charset="0"/>
              <a:cs typeface="Times New Roman" pitchFamily="18" charset="0"/>
            </a:endParaRPr>
          </a:p>
        </p:txBody>
      </p:sp>
    </p:spTree>
    <p:extLst>
      <p:ext uri="{BB962C8B-B14F-4D97-AF65-F5344CB8AC3E}">
        <p14:creationId xmlns:p14="http://schemas.microsoft.com/office/powerpoint/2010/main" xmlns="" val="2409815588"/>
      </p:ext>
    </p:extLst>
  </p:cSld>
  <p:clrMapOvr>
    <a:masterClrMapping/>
  </p:clrMapOvr>
  <p:transition advTm="700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Прямоугольник 17"/>
          <p:cNvSpPr/>
          <p:nvPr/>
        </p:nvSpPr>
        <p:spPr>
          <a:xfrm>
            <a:off x="746220" y="1437624"/>
            <a:ext cx="9982622" cy="631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0" y="0"/>
            <a:ext cx="10994273" cy="830997"/>
          </a:xfrm>
          <a:prstGeom prst="rect">
            <a:avLst/>
          </a:prstGeom>
        </p:spPr>
        <p:txBody>
          <a:bodyPr wrap="square">
            <a:spAutoFit/>
          </a:bodyPr>
          <a:lstStyle/>
          <a:p>
            <a:r>
              <a:rPr lang="ru-RU" sz="2400" dirty="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Антитеррористическая защищенность </a:t>
            </a:r>
            <a:r>
              <a:rPr lang="ru-RU" sz="2400" dirty="0" smtClean="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МКОУ «</a:t>
            </a:r>
            <a:r>
              <a:rPr lang="ru-RU" sz="2400" dirty="0" err="1" smtClean="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Аверьяновская</a:t>
            </a:r>
            <a:r>
              <a:rPr lang="ru-RU" sz="2400" dirty="0" smtClean="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 СОШ имени </a:t>
            </a:r>
            <a:r>
              <a:rPr lang="ru-RU" sz="2400" dirty="0" err="1" smtClean="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Омарова</a:t>
            </a:r>
            <a:r>
              <a:rPr lang="ru-RU" sz="2400" dirty="0" smtClean="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 </a:t>
            </a:r>
            <a:r>
              <a:rPr lang="ru-RU" sz="2400" dirty="0" err="1" smtClean="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Гусейна</a:t>
            </a:r>
            <a:r>
              <a:rPr lang="ru-RU" sz="2400" dirty="0" smtClean="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 </a:t>
            </a:r>
            <a:r>
              <a:rPr lang="ru-RU" sz="2400" dirty="0" err="1" smtClean="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Омаровича</a:t>
            </a:r>
            <a:r>
              <a:rPr lang="ru-RU" sz="2400" dirty="0" smtClean="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a:t>
            </a:r>
            <a:endParaRPr lang="ru-RU" sz="2400" dirty="0">
              <a:solidFill>
                <a:srgbClr val="E75F5B"/>
              </a:solidFill>
              <a:latin typeface="Arial Black" panose="020B0A04020102020204" pitchFamily="34" charset="0"/>
              <a:ea typeface="Times New Roman" panose="02020603050405020304" pitchFamily="18" charset="0"/>
              <a:cs typeface="Times New Roman" panose="02020603050405020304" pitchFamily="18" charset="0"/>
            </a:endParaRPr>
          </a:p>
        </p:txBody>
      </p:sp>
      <p:sp>
        <p:nvSpPr>
          <p:cNvPr id="2" name="Прямоугольник 1">
            <a:extLst>
              <a:ext uri="{FF2B5EF4-FFF2-40B4-BE49-F238E27FC236}">
                <a16:creationId xmlns:a16="http://schemas.microsoft.com/office/drawing/2014/main" xmlns="" id="{A60CC4DD-1E5D-040D-1769-5EE2FEAD176A}"/>
              </a:ext>
            </a:extLst>
          </p:cNvPr>
          <p:cNvSpPr/>
          <p:nvPr/>
        </p:nvSpPr>
        <p:spPr>
          <a:xfrm>
            <a:off x="11294963"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59</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7" name="Объект 2">
            <a:extLst>
              <a:ext uri="{FF2B5EF4-FFF2-40B4-BE49-F238E27FC236}">
                <a16:creationId xmlns:a16="http://schemas.microsoft.com/office/drawing/2014/main" xmlns="" id="{06F0A8A6-9BF0-4E3B-87D6-D0F58543A56B}"/>
              </a:ext>
            </a:extLst>
          </p:cNvPr>
          <p:cNvSpPr>
            <a:spLocks noGrp="1"/>
          </p:cNvSpPr>
          <p:nvPr>
            <p:ph sz="half" idx="1"/>
          </p:nvPr>
        </p:nvSpPr>
        <p:spPr>
          <a:xfrm>
            <a:off x="47625" y="1676400"/>
            <a:ext cx="5715000" cy="5105400"/>
          </a:xfrm>
        </p:spPr>
        <p:txBody>
          <a:bodyPr>
            <a:normAutofit fontScale="77500" lnSpcReduction="20000"/>
          </a:bodyPr>
          <a:lstStyle/>
          <a:p>
            <a:pPr indent="0" algn="just">
              <a:lnSpc>
                <a:spcPct val="115000"/>
              </a:lnSpc>
              <a:spcAft>
                <a:spcPts val="800"/>
              </a:spcAft>
              <a:buNone/>
            </a:pPr>
            <a:r>
              <a:rPr lang="ru-RU" sz="1800" dirty="0">
                <a:effectLst/>
                <a:latin typeface="Arial Black" panose="020B0A04020102020204" pitchFamily="34" charset="0"/>
                <a:ea typeface="Times New Roman" panose="02020603050405020304" pitchFamily="18" charset="0"/>
                <a:cs typeface="Times New Roman" panose="02020603050405020304" pitchFamily="18" charset="0"/>
              </a:rPr>
              <a:t>1) Кнопка экстренного вызова полиции (тревожная кнопка);</a:t>
            </a:r>
            <a:endParaRPr lang="ru-RU" sz="1800" dirty="0">
              <a:effectLst/>
              <a:latin typeface="Arial Black" panose="020B0A04020102020204" pitchFamily="34" charset="0"/>
              <a:ea typeface="Calibri" panose="020F0502020204030204" pitchFamily="34" charset="0"/>
              <a:cs typeface="Times New Roman" panose="02020603050405020304" pitchFamily="18" charset="0"/>
            </a:endParaRPr>
          </a:p>
          <a:p>
            <a:pPr indent="0" algn="just">
              <a:lnSpc>
                <a:spcPct val="115000"/>
              </a:lnSpc>
              <a:spcAft>
                <a:spcPts val="800"/>
              </a:spcAft>
              <a:buNone/>
            </a:pPr>
            <a:r>
              <a:rPr lang="ru-RU" sz="1800" dirty="0">
                <a:effectLst/>
                <a:latin typeface="Arial Black" panose="020B0A04020102020204" pitchFamily="34" charset="0"/>
                <a:ea typeface="Times New Roman" panose="02020603050405020304" pitchFamily="18" charset="0"/>
                <a:cs typeface="Times New Roman" panose="02020603050405020304" pitchFamily="18" charset="0"/>
              </a:rPr>
              <a:t>2) Система контроля и управления доступом (турникет);</a:t>
            </a:r>
            <a:endParaRPr lang="ru-RU" sz="1800" dirty="0">
              <a:effectLst/>
              <a:latin typeface="Arial Black" panose="020B0A04020102020204" pitchFamily="34" charset="0"/>
              <a:ea typeface="Calibri" panose="020F0502020204030204" pitchFamily="34" charset="0"/>
              <a:cs typeface="Times New Roman" panose="02020603050405020304" pitchFamily="18" charset="0"/>
            </a:endParaRPr>
          </a:p>
          <a:p>
            <a:pPr indent="0" algn="just">
              <a:lnSpc>
                <a:spcPct val="115000"/>
              </a:lnSpc>
              <a:spcAft>
                <a:spcPts val="800"/>
              </a:spcAft>
              <a:buNone/>
            </a:pPr>
            <a:r>
              <a:rPr lang="ru-RU" sz="1800" dirty="0" smtClean="0">
                <a:effectLst/>
                <a:latin typeface="Arial Black" panose="020B0A04020102020204" pitchFamily="34" charset="0"/>
                <a:ea typeface="Times New Roman" panose="02020603050405020304" pitchFamily="18" charset="0"/>
                <a:cs typeface="Times New Roman" panose="02020603050405020304" pitchFamily="18" charset="0"/>
              </a:rPr>
              <a:t>3) </a:t>
            </a:r>
            <a:r>
              <a:rPr lang="ru-RU" sz="1800" dirty="0">
                <a:effectLst/>
                <a:latin typeface="Arial Black" panose="020B0A04020102020204" pitchFamily="34" charset="0"/>
                <a:ea typeface="Times New Roman" panose="02020603050405020304" pitchFamily="18" charset="0"/>
                <a:cs typeface="Times New Roman" panose="02020603050405020304" pitchFamily="18" charset="0"/>
              </a:rPr>
              <a:t>Система видеонаблюдения;</a:t>
            </a:r>
            <a:endParaRPr lang="ru-RU" sz="1800" dirty="0">
              <a:effectLst/>
              <a:latin typeface="Arial Black" panose="020B0A04020102020204" pitchFamily="34" charset="0"/>
              <a:ea typeface="Calibri" panose="020F0502020204030204" pitchFamily="34" charset="0"/>
              <a:cs typeface="Times New Roman" panose="02020603050405020304" pitchFamily="18" charset="0"/>
            </a:endParaRPr>
          </a:p>
          <a:p>
            <a:pPr indent="0" algn="just">
              <a:lnSpc>
                <a:spcPct val="115000"/>
              </a:lnSpc>
              <a:spcAft>
                <a:spcPts val="800"/>
              </a:spcAft>
              <a:buNone/>
            </a:pPr>
            <a:r>
              <a:rPr lang="ru-RU" sz="1800" dirty="0" smtClean="0">
                <a:effectLst/>
                <a:latin typeface="Arial Black" panose="020B0A04020102020204" pitchFamily="34" charset="0"/>
                <a:ea typeface="Times New Roman" panose="02020603050405020304" pitchFamily="18" charset="0"/>
                <a:cs typeface="Times New Roman" panose="02020603050405020304" pitchFamily="18" charset="0"/>
              </a:rPr>
              <a:t>4) </a:t>
            </a:r>
            <a:r>
              <a:rPr lang="ru-RU" sz="1800" dirty="0">
                <a:effectLst/>
                <a:latin typeface="Arial Black" panose="020B0A04020102020204" pitchFamily="34" charset="0"/>
                <a:ea typeface="Times New Roman" panose="02020603050405020304" pitchFamily="18" charset="0"/>
                <a:cs typeface="Times New Roman" panose="02020603050405020304" pitchFamily="18" charset="0"/>
              </a:rPr>
              <a:t>Ограждение по периметру объекта (территории);</a:t>
            </a:r>
            <a:endParaRPr lang="ru-RU" sz="1800" dirty="0">
              <a:effectLst/>
              <a:latin typeface="Arial Black" panose="020B0A04020102020204" pitchFamily="34" charset="0"/>
              <a:ea typeface="Calibri" panose="020F0502020204030204" pitchFamily="34" charset="0"/>
              <a:cs typeface="Times New Roman" panose="02020603050405020304" pitchFamily="18" charset="0"/>
            </a:endParaRPr>
          </a:p>
          <a:p>
            <a:pPr indent="0" algn="just">
              <a:lnSpc>
                <a:spcPct val="115000"/>
              </a:lnSpc>
              <a:spcAft>
                <a:spcPts val="800"/>
              </a:spcAft>
              <a:buNone/>
            </a:pPr>
            <a:r>
              <a:rPr lang="ru-RU" sz="1800" dirty="0" smtClean="0">
                <a:effectLst/>
                <a:latin typeface="Arial Black" panose="020B0A04020102020204" pitchFamily="34" charset="0"/>
                <a:ea typeface="Times New Roman" panose="02020603050405020304" pitchFamily="18" charset="0"/>
                <a:cs typeface="Times New Roman" panose="02020603050405020304" pitchFamily="18" charset="0"/>
              </a:rPr>
              <a:t>5) </a:t>
            </a:r>
            <a:r>
              <a:rPr lang="ru-RU" sz="1800" dirty="0">
                <a:effectLst/>
                <a:latin typeface="Arial Black" panose="020B0A04020102020204" pitchFamily="34" charset="0"/>
                <a:ea typeface="Times New Roman" panose="02020603050405020304" pitchFamily="18" charset="0"/>
                <a:cs typeface="Times New Roman" panose="02020603050405020304" pitchFamily="18" charset="0"/>
              </a:rPr>
              <a:t>Объем памяти для архивирования и хранения данных с камер видеонаблюдения (необходимый объем хранения – памяти 30 суток).</a:t>
            </a:r>
            <a:endParaRPr lang="ru-RU" sz="1800" dirty="0">
              <a:effectLst/>
              <a:latin typeface="Arial Black" panose="020B0A04020102020204" pitchFamily="34" charset="0"/>
              <a:ea typeface="Calibri" panose="020F0502020204030204" pitchFamily="34" charset="0"/>
              <a:cs typeface="Times New Roman" panose="02020603050405020304" pitchFamily="18" charset="0"/>
            </a:endParaRPr>
          </a:p>
          <a:p>
            <a:pPr indent="0" algn="just">
              <a:lnSpc>
                <a:spcPct val="115000"/>
              </a:lnSpc>
              <a:spcAft>
                <a:spcPts val="800"/>
              </a:spcAft>
              <a:buNone/>
            </a:pPr>
            <a:r>
              <a:rPr lang="ru-RU" sz="1800" dirty="0" smtClean="0">
                <a:effectLst/>
                <a:latin typeface="Arial Black" panose="020B0A04020102020204" pitchFamily="34" charset="0"/>
                <a:ea typeface="Times New Roman" panose="02020603050405020304" pitchFamily="18" charset="0"/>
                <a:cs typeface="Times New Roman" panose="02020603050405020304" pitchFamily="18" charset="0"/>
              </a:rPr>
              <a:t>6) </a:t>
            </a:r>
            <a:r>
              <a:rPr lang="ru-RU" sz="1800" dirty="0">
                <a:effectLst/>
                <a:latin typeface="Arial Black" panose="020B0A04020102020204" pitchFamily="34" charset="0"/>
                <a:ea typeface="Times New Roman" panose="02020603050405020304" pitchFamily="18" charset="0"/>
                <a:cs typeface="Times New Roman" panose="02020603050405020304" pitchFamily="18" charset="0"/>
              </a:rPr>
              <a:t>Пост охраны с </a:t>
            </a:r>
            <a:r>
              <a:rPr lang="ru-RU" sz="1800" dirty="0" smtClean="0">
                <a:effectLst/>
                <a:latin typeface="Arial Black" panose="020B0A04020102020204" pitchFamily="34" charset="0"/>
                <a:ea typeface="Times New Roman" panose="02020603050405020304" pitchFamily="18" charset="0"/>
                <a:cs typeface="Times New Roman" panose="02020603050405020304" pitchFamily="18" charset="0"/>
              </a:rPr>
              <a:t>дистанционной </a:t>
            </a:r>
            <a:r>
              <a:rPr lang="ru-RU" sz="1800" dirty="0">
                <a:effectLst/>
                <a:latin typeface="Arial Black" panose="020B0A04020102020204" pitchFamily="34" charset="0"/>
                <a:ea typeface="Times New Roman" panose="02020603050405020304" pitchFamily="18" charset="0"/>
                <a:cs typeface="Times New Roman" panose="02020603050405020304" pitchFamily="18" charset="0"/>
              </a:rPr>
              <a:t>тревожной </a:t>
            </a:r>
            <a:r>
              <a:rPr lang="ru-RU" sz="1800" dirty="0" smtClean="0">
                <a:effectLst/>
                <a:latin typeface="Arial Black" panose="020B0A04020102020204" pitchFamily="34" charset="0"/>
                <a:ea typeface="Times New Roman" panose="02020603050405020304" pitchFamily="18" charset="0"/>
                <a:cs typeface="Times New Roman" panose="02020603050405020304" pitchFamily="18" charset="0"/>
              </a:rPr>
              <a:t>кнопкой;</a:t>
            </a:r>
            <a:endParaRPr lang="ru-RU" sz="1800" dirty="0">
              <a:effectLst/>
              <a:latin typeface="Arial Black" panose="020B0A04020102020204" pitchFamily="34" charset="0"/>
              <a:ea typeface="Times New Roman" panose="02020603050405020304" pitchFamily="18" charset="0"/>
              <a:cs typeface="Times New Roman" panose="02020603050405020304" pitchFamily="18" charset="0"/>
            </a:endParaRPr>
          </a:p>
          <a:p>
            <a:pPr indent="0" algn="just">
              <a:lnSpc>
                <a:spcPct val="115000"/>
              </a:lnSpc>
              <a:spcAft>
                <a:spcPts val="800"/>
              </a:spcAft>
              <a:buNone/>
            </a:pPr>
            <a:r>
              <a:rPr lang="ru-RU" sz="1800" dirty="0">
                <a:latin typeface="Arial Black" panose="020B0A04020102020204" pitchFamily="34" charset="0"/>
                <a:ea typeface="Times New Roman" panose="02020603050405020304" pitchFamily="18" charset="0"/>
                <a:cs typeface="Times New Roman" panose="02020603050405020304" pitchFamily="18" charset="0"/>
              </a:rPr>
              <a:t>7</a:t>
            </a:r>
            <a:r>
              <a:rPr lang="ru-RU" sz="1800" dirty="0" smtClean="0">
                <a:latin typeface="Arial Black" panose="020B0A04020102020204" pitchFamily="34" charset="0"/>
                <a:ea typeface="Times New Roman" panose="02020603050405020304" pitchFamily="18" charset="0"/>
                <a:cs typeface="Times New Roman" panose="02020603050405020304" pitchFamily="18" charset="0"/>
              </a:rPr>
              <a:t>) </a:t>
            </a:r>
            <a:r>
              <a:rPr lang="ru-RU" sz="1800" dirty="0">
                <a:latin typeface="Arial Black" panose="020B0A04020102020204" pitchFamily="34" charset="0"/>
                <a:ea typeface="Times New Roman" panose="02020603050405020304" pitchFamily="18" charset="0"/>
                <a:cs typeface="Times New Roman" panose="02020603050405020304" pitchFamily="18" charset="0"/>
              </a:rPr>
              <a:t>Оборудование объектов (территорий) системами </a:t>
            </a:r>
            <a:r>
              <a:rPr lang="ru-RU" sz="1800" dirty="0" smtClean="0">
                <a:latin typeface="Arial Black" panose="020B0A04020102020204" pitchFamily="34" charset="0"/>
                <a:ea typeface="Times New Roman" panose="02020603050405020304" pitchFamily="18" charset="0"/>
                <a:cs typeface="Times New Roman" panose="02020603050405020304" pitchFamily="18" charset="0"/>
              </a:rPr>
              <a:t>экстренного </a:t>
            </a:r>
            <a:r>
              <a:rPr lang="ru-RU" sz="1800" dirty="0">
                <a:latin typeface="Arial Black" panose="020B0A04020102020204" pitchFamily="34" charset="0"/>
                <a:ea typeface="Times New Roman" panose="02020603050405020304" pitchFamily="18" charset="0"/>
                <a:cs typeface="Times New Roman" panose="02020603050405020304" pitchFamily="18" charset="0"/>
              </a:rPr>
              <a:t>оповещения работников, обучающихся и иных лиц, находящихся на объекте (территории);</a:t>
            </a:r>
            <a:endParaRPr lang="ru-RU" sz="1800" dirty="0">
              <a:latin typeface="Arial Black" panose="020B0A04020102020204" pitchFamily="34" charset="0"/>
              <a:ea typeface="Calibri" panose="020F0502020204030204" pitchFamily="34" charset="0"/>
              <a:cs typeface="Times New Roman" panose="02020603050405020304" pitchFamily="18" charset="0"/>
            </a:endParaRPr>
          </a:p>
          <a:p>
            <a:pPr indent="0" algn="just">
              <a:lnSpc>
                <a:spcPct val="115000"/>
              </a:lnSpc>
              <a:spcAft>
                <a:spcPts val="800"/>
              </a:spcAft>
              <a:buNone/>
            </a:pPr>
            <a:endParaRPr lang="ru-RU" sz="1800" dirty="0">
              <a:effectLst/>
              <a:latin typeface="Arial Black" panose="020B0A04020102020204" pitchFamily="34" charset="0"/>
              <a:ea typeface="Times New Roman" panose="02020603050405020304" pitchFamily="18" charset="0"/>
              <a:cs typeface="Times New Roman" panose="02020603050405020304" pitchFamily="18" charset="0"/>
            </a:endParaRPr>
          </a:p>
          <a:p>
            <a:pPr indent="0" algn="just">
              <a:lnSpc>
                <a:spcPct val="115000"/>
              </a:lnSpc>
              <a:spcAft>
                <a:spcPts val="800"/>
              </a:spcAft>
              <a:buNone/>
            </a:pPr>
            <a:endParaRPr lang="ru-RU" sz="1800" dirty="0">
              <a:effectLst/>
              <a:latin typeface="Arial Black" panose="020B0A04020102020204" pitchFamily="34" charset="0"/>
              <a:ea typeface="Calibri" panose="020F0502020204030204" pitchFamily="34" charset="0"/>
              <a:cs typeface="Times New Roman" panose="02020603050405020304" pitchFamily="18" charset="0"/>
            </a:endParaRPr>
          </a:p>
          <a:p>
            <a:pPr marL="0" indent="0">
              <a:buNone/>
            </a:pPr>
            <a:endParaRPr lang="ru-RU" dirty="0"/>
          </a:p>
        </p:txBody>
      </p:sp>
      <p:sp>
        <p:nvSpPr>
          <p:cNvPr id="8" name="Объект 3">
            <a:extLst>
              <a:ext uri="{FF2B5EF4-FFF2-40B4-BE49-F238E27FC236}">
                <a16:creationId xmlns:a16="http://schemas.microsoft.com/office/drawing/2014/main" xmlns="" id="{0456347C-CA98-451D-BE9B-B57DDFDE4E9A}"/>
              </a:ext>
            </a:extLst>
          </p:cNvPr>
          <p:cNvSpPr txBox="1">
            <a:spLocks/>
          </p:cNvSpPr>
          <p:nvPr/>
        </p:nvSpPr>
        <p:spPr>
          <a:xfrm>
            <a:off x="5978128" y="1651000"/>
            <a:ext cx="5817079" cy="462266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just">
              <a:lnSpc>
                <a:spcPct val="115000"/>
              </a:lnSpc>
              <a:spcAft>
                <a:spcPts val="800"/>
              </a:spcAft>
              <a:buFont typeface="Arial" panose="020B0604020202020204" pitchFamily="34" charset="0"/>
              <a:buNone/>
            </a:pPr>
            <a:r>
              <a:rPr lang="ru-RU" sz="1300" dirty="0" smtClean="0">
                <a:latin typeface="Arial Black" panose="020B0A04020102020204" pitchFamily="34" charset="0"/>
                <a:ea typeface="Times New Roman" panose="02020603050405020304" pitchFamily="18" charset="0"/>
                <a:cs typeface="Times New Roman" panose="02020603050405020304" pitchFamily="18" charset="0"/>
              </a:rPr>
              <a:t>8) </a:t>
            </a:r>
            <a:r>
              <a:rPr lang="ru-RU" sz="1300" dirty="0">
                <a:latin typeface="Arial Black" panose="020B0A04020102020204" pitchFamily="34" charset="0"/>
                <a:ea typeface="Times New Roman" panose="02020603050405020304" pitchFamily="18" charset="0"/>
                <a:cs typeface="Times New Roman" panose="02020603050405020304" pitchFamily="18" charset="0"/>
              </a:rPr>
              <a:t>Планы эвакуации работников, обучающихся и иных лиц, находящихся на объекте </a:t>
            </a:r>
            <a:r>
              <a:rPr lang="en-US" sz="1300" dirty="0">
                <a:latin typeface="Arial Black" panose="020B0A04020102020204" pitchFamily="34" charset="0"/>
                <a:ea typeface="Times New Roman" panose="02020603050405020304" pitchFamily="18" charset="0"/>
                <a:cs typeface="Times New Roman" panose="02020603050405020304" pitchFamily="18" charset="0"/>
              </a:rPr>
              <a:t>     </a:t>
            </a:r>
            <a:r>
              <a:rPr lang="ru-RU" sz="1300" dirty="0">
                <a:latin typeface="Arial Black" panose="020B0A04020102020204" pitchFamily="34" charset="0"/>
                <a:ea typeface="Times New Roman" panose="02020603050405020304" pitchFamily="18" charset="0"/>
                <a:cs typeface="Times New Roman" panose="02020603050405020304" pitchFamily="18" charset="0"/>
              </a:rPr>
              <a:t>(территории), в случае получения информации об угрозе совершения.</a:t>
            </a:r>
            <a:endParaRPr lang="ru-RU" sz="1300" dirty="0">
              <a:latin typeface="Arial Black" panose="020B0A04020102020204" pitchFamily="34" charset="0"/>
              <a:ea typeface="Calibri" panose="020F0502020204030204" pitchFamily="34" charset="0"/>
              <a:cs typeface="Times New Roman" panose="02020603050405020304" pitchFamily="18" charset="0"/>
            </a:endParaRPr>
          </a:p>
          <a:p>
            <a:pPr indent="0" algn="just">
              <a:lnSpc>
                <a:spcPct val="115000"/>
              </a:lnSpc>
              <a:spcAft>
                <a:spcPts val="800"/>
              </a:spcAft>
              <a:buFont typeface="Arial" panose="020B0604020202020204" pitchFamily="34" charset="0"/>
              <a:buNone/>
            </a:pPr>
            <a:r>
              <a:rPr lang="ru-RU" sz="1300" dirty="0" smtClean="0">
                <a:latin typeface="Arial Black" panose="020B0A04020102020204" pitchFamily="34" charset="0"/>
                <a:ea typeface="Times New Roman" panose="02020603050405020304" pitchFamily="18" charset="0"/>
                <a:cs typeface="Times New Roman" panose="02020603050405020304" pitchFamily="18" charset="0"/>
              </a:rPr>
              <a:t>9) </a:t>
            </a:r>
            <a:r>
              <a:rPr lang="ru-RU" sz="1300" dirty="0">
                <a:latin typeface="Arial Black" panose="020B0A04020102020204" pitchFamily="34" charset="0"/>
                <a:ea typeface="Times New Roman" panose="02020603050405020304" pitchFamily="18" charset="0"/>
                <a:cs typeface="Times New Roman" panose="02020603050405020304" pitchFamily="18" charset="0"/>
              </a:rPr>
              <a:t>Обеспечение охраны Специализированными охранными организациями (ЧОО или </a:t>
            </a:r>
            <a:r>
              <a:rPr lang="ru-RU" sz="1300" dirty="0" err="1">
                <a:latin typeface="Arial Black" panose="020B0A04020102020204" pitchFamily="34" charset="0"/>
                <a:ea typeface="Times New Roman" panose="02020603050405020304" pitchFamily="18" charset="0"/>
                <a:cs typeface="Times New Roman" panose="02020603050405020304" pitchFamily="18" charset="0"/>
              </a:rPr>
              <a:t>Росгвардия</a:t>
            </a:r>
            <a:r>
              <a:rPr lang="ru-RU" sz="1300" dirty="0">
                <a:latin typeface="Arial Black" panose="020B0A04020102020204" pitchFamily="34" charset="0"/>
                <a:ea typeface="Times New Roman" panose="02020603050405020304" pitchFamily="18" charset="0"/>
                <a:cs typeface="Times New Roman" panose="02020603050405020304" pitchFamily="18" charset="0"/>
              </a:rPr>
              <a:t>).</a:t>
            </a:r>
            <a:endParaRPr lang="ru-RU" sz="1300" dirty="0">
              <a:latin typeface="Arial Black" panose="020B0A04020102020204" pitchFamily="34" charset="0"/>
              <a:ea typeface="Calibri" panose="020F0502020204030204" pitchFamily="34" charset="0"/>
              <a:cs typeface="Times New Roman" panose="02020603050405020304" pitchFamily="18" charset="0"/>
            </a:endParaRPr>
          </a:p>
          <a:p>
            <a:pPr indent="0" algn="just">
              <a:lnSpc>
                <a:spcPct val="115000"/>
              </a:lnSpc>
              <a:spcAft>
                <a:spcPts val="800"/>
              </a:spcAft>
              <a:buFont typeface="Arial" panose="020B0604020202020204" pitchFamily="34" charset="0"/>
              <a:buNone/>
            </a:pPr>
            <a:r>
              <a:rPr lang="ru-RU" sz="1300" dirty="0" smtClean="0">
                <a:latin typeface="Arial Black" panose="020B0A04020102020204" pitchFamily="34" charset="0"/>
                <a:ea typeface="Times New Roman" panose="02020603050405020304" pitchFamily="18" charset="0"/>
                <a:cs typeface="Times New Roman" panose="02020603050405020304" pitchFamily="18" charset="0"/>
              </a:rPr>
              <a:t>10) </a:t>
            </a:r>
            <a:r>
              <a:rPr lang="ru-RU" sz="1300" dirty="0">
                <a:latin typeface="Arial Black" panose="020B0A04020102020204" pitchFamily="34" charset="0"/>
                <a:ea typeface="Times New Roman" panose="02020603050405020304" pitchFamily="18" charset="0"/>
                <a:cs typeface="Times New Roman" panose="02020603050405020304" pitchFamily="18" charset="0"/>
              </a:rPr>
              <a:t>Размещение наглядных пособий, содержащих информацию о порядке действий работников, обучающихся и иных лиц, при обнаружении подозрительных лиц или предметов, поступлении информации об угрозе совершения или о совершении террористических актов на объектах образования.</a:t>
            </a:r>
            <a:endParaRPr lang="ru-RU" sz="1300" dirty="0">
              <a:latin typeface="Arial Black" panose="020B0A04020102020204" pitchFamily="34" charset="0"/>
              <a:ea typeface="Calibri" panose="020F0502020204030204" pitchFamily="34" charset="0"/>
              <a:cs typeface="Times New Roman" panose="02020603050405020304" pitchFamily="18" charset="0"/>
            </a:endParaRPr>
          </a:p>
          <a:p>
            <a:pPr indent="0" algn="just">
              <a:lnSpc>
                <a:spcPct val="115000"/>
              </a:lnSpc>
              <a:spcAft>
                <a:spcPts val="800"/>
              </a:spcAft>
              <a:buFont typeface="Arial" panose="020B0604020202020204" pitchFamily="34" charset="0"/>
              <a:buNone/>
            </a:pPr>
            <a:r>
              <a:rPr lang="ru-RU" sz="1300" dirty="0" smtClean="0">
                <a:latin typeface="Arial Black" panose="020B0A04020102020204" pitchFamily="34" charset="0"/>
                <a:ea typeface="Times New Roman" panose="02020603050405020304" pitchFamily="18" charset="0"/>
                <a:cs typeface="Times New Roman" panose="02020603050405020304" pitchFamily="18" charset="0"/>
              </a:rPr>
              <a:t>11) </a:t>
            </a:r>
            <a:r>
              <a:rPr lang="ru-RU" sz="1300" dirty="0">
                <a:latin typeface="Arial Black" panose="020B0A04020102020204" pitchFamily="34" charset="0"/>
                <a:ea typeface="Times New Roman" panose="02020603050405020304" pitchFamily="18" charset="0"/>
                <a:cs typeface="Times New Roman" panose="02020603050405020304" pitchFamily="18" charset="0"/>
              </a:rPr>
              <a:t>Номера телефонов аварийно-спасательных служб, территориальных органов безопасности и территориальных органов Федеральной службы войск национальной гвардии Российской Федерации (подразделений вневедомственной охраны войск национальной гвардии Российской Федерации);</a:t>
            </a:r>
            <a:endParaRPr lang="ru-RU" sz="1300" dirty="0"/>
          </a:p>
        </p:txBody>
      </p:sp>
      <p:sp>
        <p:nvSpPr>
          <p:cNvPr id="10" name="Скругленный прямоугольник 9"/>
          <p:cNvSpPr/>
          <p:nvPr/>
        </p:nvSpPr>
        <p:spPr>
          <a:xfrm>
            <a:off x="89545" y="1562099"/>
            <a:ext cx="5810250" cy="5133975"/>
          </a:xfrm>
          <a:prstGeom prst="roundRect">
            <a:avLst>
              <a:gd name="adj" fmla="val 433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кругленный прямоугольник 14"/>
          <p:cNvSpPr/>
          <p:nvPr/>
        </p:nvSpPr>
        <p:spPr>
          <a:xfrm>
            <a:off x="5989340" y="1549400"/>
            <a:ext cx="5980889" cy="5146674"/>
          </a:xfrm>
          <a:prstGeom prst="roundRect">
            <a:avLst>
              <a:gd name="adj" fmla="val 433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a:extLst>
              <a:ext uri="{FF2B5EF4-FFF2-40B4-BE49-F238E27FC236}">
                <a16:creationId xmlns:a16="http://schemas.microsoft.com/office/drawing/2014/main" xmlns="" id="{87121F18-314B-40B7-9631-CC8E8BEF0D36}"/>
              </a:ext>
            </a:extLst>
          </p:cNvPr>
          <p:cNvSpPr txBox="1"/>
          <p:nvPr/>
        </p:nvSpPr>
        <p:spPr>
          <a:xfrm>
            <a:off x="317500" y="749239"/>
            <a:ext cx="11105492" cy="646331"/>
          </a:xfrm>
          <a:prstGeom prst="rect">
            <a:avLst/>
          </a:prstGeom>
          <a:noFill/>
        </p:spPr>
        <p:txBody>
          <a:bodyPr wrap="square">
            <a:spAutoFit/>
          </a:bodyPr>
          <a:lstStyle/>
          <a:p>
            <a:pPr marL="0" marR="0" lvl="0" indent="450215"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smtClean="0">
                <a:ln>
                  <a:noFill/>
                </a:ln>
                <a:solidFill>
                  <a:srgbClr val="5B9BD5">
                    <a:lumMod val="75000"/>
                  </a:srgbClr>
                </a:solidFill>
                <a:effectLst/>
                <a:uLnTx/>
                <a:uFillTx/>
                <a:latin typeface="Arial Black" panose="020B0A04020102020204" pitchFamily="34" charset="0"/>
                <a:ea typeface="+mn-ea"/>
                <a:cs typeface="+mn-cs"/>
              </a:rPr>
              <a:t>Перечень требований, установленных</a:t>
            </a:r>
            <a:r>
              <a:rPr kumimoji="0" lang="ru-RU" sz="1800" b="1" i="0" u="none" strike="noStrike" kern="1200" cap="none" spc="0" normalizeH="0" noProof="0" dirty="0" smtClean="0">
                <a:ln>
                  <a:noFill/>
                </a:ln>
                <a:solidFill>
                  <a:srgbClr val="5B9BD5">
                    <a:lumMod val="75000"/>
                  </a:srgbClr>
                </a:solidFill>
                <a:effectLst/>
                <a:uLnTx/>
                <a:uFillTx/>
                <a:latin typeface="Arial Black" panose="020B0A04020102020204" pitchFamily="34" charset="0"/>
                <a:ea typeface="+mn-ea"/>
                <a:cs typeface="+mn-cs"/>
              </a:rPr>
              <a:t> в школе, согласно нормативно-правовым актам</a:t>
            </a:r>
            <a:endParaRPr kumimoji="0" lang="ru-RU" sz="1800" b="1" i="0" u="none" strike="noStrike" kern="1200" cap="none" spc="0" normalizeH="0" baseline="0" noProof="0" dirty="0">
              <a:ln>
                <a:noFill/>
              </a:ln>
              <a:solidFill>
                <a:srgbClr val="5B9BD5">
                  <a:lumMod val="75000"/>
                </a:srgbClr>
              </a:solidFill>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xmlns="" val="1743354480"/>
      </p:ext>
    </p:extLst>
  </p:cSld>
  <p:clrMapOvr>
    <a:masterClrMapping/>
  </p:clrMapOvr>
  <p:transition advTm="7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2"/>
          <p:cNvPicPr>
            <a:picLocks noChangeAspect="1" noChangeArrowheads="1"/>
          </p:cNvPicPr>
          <p:nvPr/>
        </p:nvPicPr>
        <p:blipFill>
          <a:blip r:embed="rId2"/>
          <a:srcRect l="41875" t="25000" r="20156" b="36389"/>
          <a:stretch>
            <a:fillRect/>
          </a:stretch>
        </p:blipFill>
        <p:spPr bwMode="auto">
          <a:xfrm>
            <a:off x="0" y="1390650"/>
            <a:ext cx="12192000" cy="5467350"/>
          </a:xfrm>
          <a:prstGeom prst="rect">
            <a:avLst/>
          </a:prstGeom>
          <a:noFill/>
          <a:ln w="9525">
            <a:noFill/>
            <a:miter lim="800000"/>
            <a:headEnd/>
            <a:tailEnd/>
          </a:ln>
          <a:effectLst/>
        </p:spPr>
      </p:pic>
      <p:sp>
        <p:nvSpPr>
          <p:cNvPr id="187395" name="Rectangle 3"/>
          <p:cNvSpPr>
            <a:spLocks noChangeArrowheads="1"/>
          </p:cNvSpPr>
          <p:nvPr/>
        </p:nvSpPr>
        <p:spPr bwMode="auto">
          <a:xfrm>
            <a:off x="0" y="323850"/>
            <a:ext cx="11203323"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effectLst/>
                <a:latin typeface="Times New Roman" pitchFamily="18" charset="0"/>
                <a:ea typeface="Calibri" pitchFamily="34" charset="0"/>
                <a:cs typeface="Times New Roman" pitchFamily="18" charset="0"/>
              </a:rPr>
              <a:t>В основе программы развития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effectLst/>
                <a:latin typeface="Times New Roman" pitchFamily="18" charset="0"/>
                <a:ea typeface="Calibri" pitchFamily="34" charset="0"/>
                <a:cs typeface="Times New Roman" pitchFamily="18" charset="0"/>
              </a:rPr>
              <a:t>проект </a:t>
            </a:r>
            <a:r>
              <a:rPr kumimoji="0" lang="ru-RU" sz="2400" b="1" i="0" u="none" strike="noStrike" cap="none" normalizeH="0" baseline="0" dirty="0" smtClean="0">
                <a:ln>
                  <a:noFill/>
                </a:ln>
                <a:effectLst/>
                <a:latin typeface="Calibri"/>
                <a:ea typeface="Calibri" pitchFamily="34" charset="0"/>
                <a:cs typeface="Times New Roman" pitchFamily="18" charset="0"/>
              </a:rPr>
              <a:t>«</a:t>
            </a:r>
            <a:r>
              <a:rPr kumimoji="0" lang="ru-RU" sz="2400" b="1" i="0" u="none" strike="noStrike" cap="none" normalizeH="0" baseline="0" dirty="0" smtClean="0">
                <a:ln>
                  <a:noFill/>
                </a:ln>
                <a:effectLst/>
                <a:latin typeface="Times New Roman" pitchFamily="18" charset="0"/>
                <a:ea typeface="Calibri" pitchFamily="34" charset="0"/>
                <a:cs typeface="Times New Roman" pitchFamily="18" charset="0"/>
              </a:rPr>
              <a:t>Школа </a:t>
            </a:r>
            <a:r>
              <a:rPr kumimoji="0" lang="ru-RU" sz="2400" b="1" i="0" u="none" strike="noStrike" cap="none" normalizeH="0" baseline="0" dirty="0" err="1" smtClean="0">
                <a:ln>
                  <a:noFill/>
                </a:ln>
                <a:effectLst/>
                <a:latin typeface="Times New Roman" pitchFamily="18" charset="0"/>
                <a:ea typeface="Calibri" pitchFamily="34" charset="0"/>
                <a:cs typeface="Times New Roman" pitchFamily="18" charset="0"/>
              </a:rPr>
              <a:t>Минпросвещения</a:t>
            </a:r>
            <a:r>
              <a:rPr kumimoji="0" lang="ru-RU" sz="2400" b="1" i="0" u="none" strike="noStrike" cap="none" normalizeH="0" baseline="0" dirty="0" smtClean="0">
                <a:ln>
                  <a:noFill/>
                </a:ln>
                <a:effectLst/>
                <a:latin typeface="Times New Roman" pitchFamily="18" charset="0"/>
                <a:ea typeface="Calibri" pitchFamily="34" charset="0"/>
                <a:cs typeface="Times New Roman" pitchFamily="18" charset="0"/>
              </a:rPr>
              <a:t> России</a:t>
            </a:r>
            <a:r>
              <a:rPr kumimoji="0" lang="ru-RU" sz="2400" b="1" i="0" u="none" strike="noStrike" cap="none" normalizeH="0" baseline="0" dirty="0" smtClean="0">
                <a:ln>
                  <a:noFill/>
                </a:ln>
                <a:effectLst/>
                <a:latin typeface="Calibri"/>
                <a:ea typeface="Calibri" pitchFamily="34" charset="0"/>
                <a:cs typeface="Times New Roman" pitchFamily="18" charset="0"/>
              </a:rPr>
              <a:t>»</a:t>
            </a:r>
            <a:r>
              <a:rPr kumimoji="0" lang="ru-RU" sz="2400" b="1" i="0" u="none" strike="noStrike" cap="none" normalizeH="0" baseline="0" dirty="0" smtClean="0">
                <a:ln>
                  <a:noFill/>
                </a:ln>
                <a:effectLst/>
                <a:latin typeface="Times New Roman" pitchFamily="18" charset="0"/>
                <a:ea typeface="Calibri" pitchFamily="34" charset="0"/>
                <a:cs typeface="Times New Roman" pitchFamily="18" charset="0"/>
              </a:rPr>
              <a:t>. </a:t>
            </a:r>
            <a:endParaRPr kumimoji="0" lang="ru-RU" sz="2400" b="1" i="0" u="none" strike="noStrike" cap="none" normalizeH="0" baseline="0" dirty="0" smtClean="0">
              <a:ln>
                <a:noFill/>
              </a:ln>
              <a:effectLst/>
              <a:latin typeface="Arial" pitchFamily="34" charset="0"/>
              <a:cs typeface="Arial" pitchFamily="34" charset="0"/>
            </a:endParaRPr>
          </a:p>
        </p:txBody>
      </p:sp>
      <p:pic>
        <p:nvPicPr>
          <p:cNvPr id="4" name="Picture 2" descr="C:\Users\1\Downloads\gerb.bmp"/>
          <p:cNvPicPr>
            <a:picLocks noChangeAspect="1" noChangeArrowheads="1"/>
          </p:cNvPicPr>
          <p:nvPr/>
        </p:nvPicPr>
        <p:blipFill>
          <a:blip r:embed="rId3" cstate="print"/>
          <a:srcRect/>
          <a:stretch>
            <a:fillRect/>
          </a:stretch>
        </p:blipFill>
        <p:spPr bwMode="auto">
          <a:xfrm>
            <a:off x="10029329" y="0"/>
            <a:ext cx="2162671" cy="1858296"/>
          </a:xfrm>
          <a:prstGeom prst="rect">
            <a:avLst/>
          </a:prstGeom>
          <a:noFill/>
        </p:spPr>
      </p:pic>
      <p:sp>
        <p:nvSpPr>
          <p:cNvPr id="5" name="Прямоугольник 4"/>
          <p:cNvSpPr/>
          <p:nvPr/>
        </p:nvSpPr>
        <p:spPr>
          <a:xfrm>
            <a:off x="11324083"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6</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6" name="Рисунок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71190" y="297558"/>
            <a:ext cx="661323" cy="687761"/>
          </a:xfrm>
          <a:prstGeom prst="rect">
            <a:avLst/>
          </a:prstGeom>
        </p:spPr>
      </p:pic>
      <p:sp>
        <p:nvSpPr>
          <p:cNvPr id="7" name="Прямоугольник 6"/>
          <p:cNvSpPr/>
          <p:nvPr/>
        </p:nvSpPr>
        <p:spPr>
          <a:xfrm>
            <a:off x="1008682" y="243850"/>
            <a:ext cx="1543450" cy="1077218"/>
          </a:xfrm>
          <a:prstGeom prst="rect">
            <a:avLst/>
          </a:prstGeom>
        </p:spPr>
        <p:txBody>
          <a:bodyPr wrap="square">
            <a:spAutoFit/>
          </a:bodyPr>
          <a:lstStyle/>
          <a:p>
            <a:r>
              <a:rPr lang="ru-RU" sz="800" b="1" dirty="0" smtClean="0"/>
              <a:t>РЕСПУБЛИКА ДАГЕСТАН</a:t>
            </a:r>
            <a:endParaRPr lang="ru-RU" sz="800" dirty="0" smtClean="0"/>
          </a:p>
          <a:p>
            <a:r>
              <a:rPr lang="ru-RU" sz="800" b="1" dirty="0" smtClean="0"/>
              <a:t>МУНИЦИПАЛЬНОЕ КАЗЕННОЕ ОБЩЕОБРАЗОВАТЕЛЬНОЕ УЧРЕЖДЕНИЕ «АВЕРЬЯНОВСКАЯ СРЕДНЯЯ ОБЩЕОБРАЗОВАТЕЛЬНАЯ ШКОЛА ИМЕНИ ОМАРОВА ГУСЕЙНА ОМАРОВИЧА»</a:t>
            </a:r>
            <a:endParaRPr lang="ru-RU" sz="800" dirty="0"/>
          </a:p>
        </p:txBody>
      </p:sp>
    </p:spTree>
  </p:cSld>
  <p:clrMapOvr>
    <a:masterClrMapping/>
  </p:clrMapOvr>
  <p:transition advTm="700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Прямоугольник 15">
            <a:extLst>
              <a:ext uri="{FF2B5EF4-FFF2-40B4-BE49-F238E27FC236}">
                <a16:creationId xmlns:a16="http://schemas.microsoft.com/office/drawing/2014/main" xmlns="" id="{848E2FA5-993E-4F46-B72B-2FF592E04951}"/>
              </a:ext>
            </a:extLst>
          </p:cNvPr>
          <p:cNvSpPr/>
          <p:nvPr/>
        </p:nvSpPr>
        <p:spPr>
          <a:xfrm>
            <a:off x="266711" y="1320800"/>
            <a:ext cx="11674380" cy="4154984"/>
          </a:xfrm>
          <a:prstGeom prst="rect">
            <a:avLst/>
          </a:prstGeom>
        </p:spPr>
        <p:txBody>
          <a:bodyPr wrap="square">
            <a:spAutoFit/>
          </a:bodyPr>
          <a:lstStyle/>
          <a:p>
            <a:r>
              <a:rPr lang="ru-RU" sz="2400" dirty="0" smtClean="0">
                <a:latin typeface="Times New Roman" pitchFamily="18" charset="0"/>
                <a:cs typeface="Times New Roman" pitchFamily="18" charset="0"/>
              </a:rPr>
              <a:t>Одной из проблем являются организационные вопросы разграничения доступа родителей, встречающих своих детей, во внутренние помещения образовательного учреждения. Эта задача усложняется рядом факторов. Родители считают себя однозначно имеющими право пройти во внутрь школы для встречи с учителем. Кроме того, количество родителей, ежедневно посещающих школу, достаточно велико. В этих условиях появляется возможность проникновения в школу под видом родителя постороннего лица.</a:t>
            </a:r>
          </a:p>
          <a:p>
            <a:r>
              <a:rPr lang="ru-RU" sz="2400" dirty="0" smtClean="0">
                <a:latin typeface="Times New Roman" pitchFamily="18" charset="0"/>
                <a:cs typeface="Times New Roman" pitchFamily="18" charset="0"/>
              </a:rPr>
              <a:t>Для решения этой проблемы в данной школе делим фойе на две зоны: для родителей и для учащихся. Разделительная линия  условна. Однако, следует отметить, что данные организационные вопросы должны найти свое отражение в нормативно-правовых документах, регламентирующих контрольно-пропускной режим.</a:t>
            </a:r>
            <a:endParaRPr lang="ru-RU" sz="2400" dirty="0">
              <a:latin typeface="Times New Roman" pitchFamily="18" charset="0"/>
              <a:cs typeface="Times New Roman" pitchFamily="18" charset="0"/>
            </a:endParaRPr>
          </a:p>
        </p:txBody>
      </p:sp>
      <p:sp>
        <p:nvSpPr>
          <p:cNvPr id="18" name="Прямоугольник 17"/>
          <p:cNvSpPr/>
          <p:nvPr/>
        </p:nvSpPr>
        <p:spPr>
          <a:xfrm>
            <a:off x="416020" y="1120124"/>
            <a:ext cx="9982622" cy="631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a:extLst>
              <a:ext uri="{FF2B5EF4-FFF2-40B4-BE49-F238E27FC236}">
                <a16:creationId xmlns:a16="http://schemas.microsoft.com/office/drawing/2014/main" xmlns="" id="{A60CC4DD-1E5D-040D-1769-5EE2FEAD176A}"/>
              </a:ext>
            </a:extLst>
          </p:cNvPr>
          <p:cNvSpPr/>
          <p:nvPr/>
        </p:nvSpPr>
        <p:spPr>
          <a:xfrm>
            <a:off x="11294963"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60</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7" name="Скругленный прямоугольник 6"/>
          <p:cNvSpPr/>
          <p:nvPr/>
        </p:nvSpPr>
        <p:spPr>
          <a:xfrm>
            <a:off x="158679" y="1289487"/>
            <a:ext cx="11890445" cy="5263713"/>
          </a:xfrm>
          <a:prstGeom prst="roundRect">
            <a:avLst>
              <a:gd name="adj" fmla="val 433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41919" y="9797"/>
            <a:ext cx="10994273" cy="461665"/>
          </a:xfrm>
          <a:prstGeom prst="rect">
            <a:avLst/>
          </a:prstGeom>
        </p:spPr>
        <p:txBody>
          <a:bodyPr wrap="square">
            <a:spAutoFit/>
          </a:bodyPr>
          <a:lstStyle/>
          <a:p>
            <a:r>
              <a:rPr lang="ru-RU" sz="2400" dirty="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Антитеррористическая защищенность объектов образования</a:t>
            </a:r>
          </a:p>
        </p:txBody>
      </p:sp>
      <p:sp>
        <p:nvSpPr>
          <p:cNvPr id="9" name="TextBox 8">
            <a:extLst>
              <a:ext uri="{FF2B5EF4-FFF2-40B4-BE49-F238E27FC236}">
                <a16:creationId xmlns:a16="http://schemas.microsoft.com/office/drawing/2014/main" xmlns="" id="{87121F18-314B-40B7-9631-CC8E8BEF0D36}"/>
              </a:ext>
            </a:extLst>
          </p:cNvPr>
          <p:cNvSpPr txBox="1"/>
          <p:nvPr/>
        </p:nvSpPr>
        <p:spPr>
          <a:xfrm>
            <a:off x="213490" y="405133"/>
            <a:ext cx="11564757" cy="646331"/>
          </a:xfrm>
          <a:prstGeom prst="rect">
            <a:avLst/>
          </a:prstGeom>
          <a:noFill/>
        </p:spPr>
        <p:txBody>
          <a:bodyPr wrap="square">
            <a:spAutoFit/>
          </a:bodyPr>
          <a:lstStyle/>
          <a:p>
            <a:pPr lvl="0" indent="450215" algn="ctr">
              <a:defRPr/>
            </a:pPr>
            <a:r>
              <a:rPr lang="ru-RU" b="1" dirty="0">
                <a:solidFill>
                  <a:srgbClr val="5B9BD5">
                    <a:lumMod val="75000"/>
                  </a:srgbClr>
                </a:solidFill>
                <a:latin typeface="Arial Black" panose="020B0A04020102020204" pitchFamily="34" charset="0"/>
              </a:rPr>
              <a:t>Недостатки в части обеспечения  инженерно-техническими средствами и систем охраны на объектах образования</a:t>
            </a:r>
          </a:p>
        </p:txBody>
      </p:sp>
    </p:spTree>
    <p:extLst>
      <p:ext uri="{BB962C8B-B14F-4D97-AF65-F5344CB8AC3E}">
        <p14:creationId xmlns:p14="http://schemas.microsoft.com/office/powerpoint/2010/main" xmlns="" val="2714661950"/>
      </p:ext>
    </p:extLst>
  </p:cSld>
  <p:clrMapOvr>
    <a:masterClrMapping/>
  </p:clrMapOvr>
  <p:transition advTm="700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350" y="365125"/>
            <a:ext cx="8401050" cy="1025525"/>
          </a:xfrm>
        </p:spPr>
        <p:txBody>
          <a:bodyPr>
            <a:normAutofit fontScale="90000"/>
          </a:bodyPr>
          <a:lstStyle/>
          <a:p>
            <a:pPr algn="ctr"/>
            <a:r>
              <a:rPr lang="ru-RU" sz="2400" b="1" dirty="0" smtClean="0">
                <a:latin typeface="Times New Roman" pitchFamily="18" charset="0"/>
                <a:cs typeface="Times New Roman" pitchFamily="18" charset="0"/>
              </a:rPr>
              <a:t>Ежегодно педагоги  МКОУ «</a:t>
            </a:r>
            <a:r>
              <a:rPr lang="ru-RU" sz="2400" b="1" dirty="0" err="1" smtClean="0">
                <a:latin typeface="Times New Roman" pitchFamily="18" charset="0"/>
                <a:cs typeface="Times New Roman" pitchFamily="18" charset="0"/>
              </a:rPr>
              <a:t>Аверьяновская</a:t>
            </a:r>
            <a:r>
              <a:rPr lang="ru-RU" sz="2400" b="1" dirty="0" smtClean="0">
                <a:latin typeface="Times New Roman" pitchFamily="18" charset="0"/>
                <a:cs typeface="Times New Roman" pitchFamily="18" charset="0"/>
              </a:rPr>
              <a:t> СОШ» участвуют в конкурсе профессионального мастерства «Учитель года», проводят семинары</a:t>
            </a:r>
            <a:endParaRPr lang="ru-RU" sz="2400" b="1" dirty="0">
              <a:latin typeface="Times New Roman" pitchFamily="18" charset="0"/>
              <a:cs typeface="Times New Roman" pitchFamily="18" charset="0"/>
            </a:endParaRPr>
          </a:p>
        </p:txBody>
      </p:sp>
      <p:pic>
        <p:nvPicPr>
          <p:cNvPr id="1026" name="Picture 2" descr="E:\аттестация дир важнаааа!\докум\фото отчет\1708404459997.jpg"/>
          <p:cNvPicPr>
            <a:picLocks noGrp="1" noChangeAspect="1" noChangeArrowheads="1"/>
          </p:cNvPicPr>
          <p:nvPr>
            <p:ph idx="1"/>
          </p:nvPr>
        </p:nvPicPr>
        <p:blipFill>
          <a:blip r:embed="rId2"/>
          <a:srcRect t="19948"/>
          <a:stretch>
            <a:fillRect/>
          </a:stretch>
        </p:blipFill>
        <p:spPr bwMode="auto">
          <a:xfrm>
            <a:off x="0" y="1828800"/>
            <a:ext cx="12192000" cy="5029200"/>
          </a:xfrm>
          <a:prstGeom prst="rect">
            <a:avLst/>
          </a:prstGeom>
          <a:noFill/>
        </p:spPr>
      </p:pic>
      <p:pic>
        <p:nvPicPr>
          <p:cNvPr id="4" name="Picture 2" descr="C:\Users\1\Downloads\IMG_5020.jpg"/>
          <p:cNvPicPr>
            <a:picLocks noChangeAspect="1" noChangeArrowheads="1"/>
          </p:cNvPicPr>
          <p:nvPr/>
        </p:nvPicPr>
        <p:blipFill>
          <a:blip r:embed="rId3" cstate="print"/>
          <a:srcRect l="35556" t="37037" r="28148"/>
          <a:stretch>
            <a:fillRect/>
          </a:stretch>
        </p:blipFill>
        <p:spPr bwMode="auto">
          <a:xfrm>
            <a:off x="8972550" y="0"/>
            <a:ext cx="3219450" cy="4286250"/>
          </a:xfrm>
          <a:prstGeom prst="rect">
            <a:avLst/>
          </a:prstGeom>
          <a:noFill/>
        </p:spPr>
      </p:pic>
      <p:sp>
        <p:nvSpPr>
          <p:cNvPr id="5" name="Прямоугольник 4"/>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61</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28600"/>
            <a:ext cx="10515600" cy="990599"/>
          </a:xfrm>
        </p:spPr>
        <p:txBody>
          <a:bodyPr>
            <a:normAutofit fontScale="90000"/>
          </a:bodyPr>
          <a:lstStyle/>
          <a:p>
            <a:pPr algn="ctr"/>
            <a:r>
              <a:rPr lang="ru-RU" sz="2400" b="1" dirty="0" smtClean="0">
                <a:latin typeface="Times New Roman" pitchFamily="18" charset="0"/>
                <a:cs typeface="Times New Roman" pitchFamily="18" charset="0"/>
              </a:rPr>
              <a:t>Проведение мастер-классов и семинаров не только муниципального уровня, но в коллективе есть учителя, которые проводят мастер-классы в ДИРО и на других региональных площадках. </a:t>
            </a:r>
            <a:endParaRPr lang="ru-RU" sz="2400" b="1" dirty="0">
              <a:latin typeface="Times New Roman" pitchFamily="18" charset="0"/>
              <a:cs typeface="Times New Roman" pitchFamily="18" charset="0"/>
            </a:endParaRPr>
          </a:p>
        </p:txBody>
      </p:sp>
      <p:sp>
        <p:nvSpPr>
          <p:cNvPr id="3" name="Содержимое 2"/>
          <p:cNvSpPr>
            <a:spLocks noGrp="1"/>
          </p:cNvSpPr>
          <p:nvPr>
            <p:ph idx="1"/>
          </p:nvPr>
        </p:nvSpPr>
        <p:spPr>
          <a:xfrm>
            <a:off x="838200" y="3962399"/>
            <a:ext cx="10515600" cy="2214563"/>
          </a:xfrm>
        </p:spPr>
        <p:txBody>
          <a:bodyPr/>
          <a:lstStyle/>
          <a:p>
            <a:endParaRPr lang="ru-RU" dirty="0"/>
          </a:p>
        </p:txBody>
      </p:sp>
      <p:pic>
        <p:nvPicPr>
          <p:cNvPr id="5" name="Picture 1" descr="E:\аттестация дир важнаааа!\докум\докладдддд\attachment.jpeg"/>
          <p:cNvPicPr>
            <a:picLocks noChangeAspect="1" noChangeArrowheads="1"/>
          </p:cNvPicPr>
          <p:nvPr/>
        </p:nvPicPr>
        <p:blipFill>
          <a:blip r:embed="rId2"/>
          <a:srcRect/>
          <a:stretch>
            <a:fillRect/>
          </a:stretch>
        </p:blipFill>
        <p:spPr bwMode="auto">
          <a:xfrm>
            <a:off x="361950" y="1390650"/>
            <a:ext cx="5738599" cy="4781550"/>
          </a:xfrm>
          <a:prstGeom prst="rect">
            <a:avLst/>
          </a:prstGeom>
          <a:noFill/>
          <a:ln w="57150">
            <a:solidFill>
              <a:schemeClr val="accent1"/>
            </a:solidFill>
          </a:ln>
        </p:spPr>
      </p:pic>
      <p:pic>
        <p:nvPicPr>
          <p:cNvPr id="35841" name="Picture 1" descr="E:\аттестация дир важнаааа!\докум\докладдддд\attachment (2).jpeg"/>
          <p:cNvPicPr>
            <a:picLocks noChangeAspect="1" noChangeArrowheads="1"/>
          </p:cNvPicPr>
          <p:nvPr/>
        </p:nvPicPr>
        <p:blipFill>
          <a:blip r:embed="rId3"/>
          <a:srcRect l="5228" r="28235"/>
          <a:stretch>
            <a:fillRect/>
          </a:stretch>
        </p:blipFill>
        <p:spPr bwMode="auto">
          <a:xfrm>
            <a:off x="6191250" y="1390650"/>
            <a:ext cx="5619750" cy="4724400"/>
          </a:xfrm>
          <a:prstGeom prst="rect">
            <a:avLst/>
          </a:prstGeom>
          <a:noFill/>
          <a:ln w="57150">
            <a:solidFill>
              <a:schemeClr val="accent1"/>
            </a:solidFill>
          </a:ln>
        </p:spPr>
      </p:pic>
      <p:sp>
        <p:nvSpPr>
          <p:cNvPr id="6" name="Прямоугольник 5"/>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62</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Прямоугольник 15">
            <a:extLst>
              <a:ext uri="{FF2B5EF4-FFF2-40B4-BE49-F238E27FC236}">
                <a16:creationId xmlns:a16="http://schemas.microsoft.com/office/drawing/2014/main" xmlns="" id="{848E2FA5-993E-4F46-B72B-2FF592E04951}"/>
              </a:ext>
            </a:extLst>
          </p:cNvPr>
          <p:cNvSpPr/>
          <p:nvPr/>
        </p:nvSpPr>
        <p:spPr>
          <a:xfrm>
            <a:off x="416020" y="1714500"/>
            <a:ext cx="5692274" cy="4462760"/>
          </a:xfrm>
          <a:prstGeom prst="rect">
            <a:avLst/>
          </a:prstGeom>
        </p:spPr>
        <p:txBody>
          <a:bodyPr wrap="square">
            <a:spAutoFit/>
          </a:bodyPr>
          <a:lstStyle/>
          <a:p>
            <a:r>
              <a:rPr lang="ru-RU" dirty="0">
                <a:latin typeface="Arial" panose="020B0604020202020204" pitchFamily="34" charset="0"/>
                <a:cs typeface="Arial" panose="020B0604020202020204" pitchFamily="34" charset="0"/>
              </a:rPr>
              <a:t>1. </a:t>
            </a:r>
            <a:r>
              <a:rPr lang="ru-RU" b="1" dirty="0">
                <a:latin typeface="Arial" panose="020B0604020202020204" pitchFamily="34" charset="0"/>
                <a:cs typeface="Arial" panose="020B0604020202020204" pitchFamily="34" charset="0"/>
              </a:rPr>
              <a:t>РАБОЧАЯ ПРОГРАММА УЧЕБНОГО ПРЕДМЕТА, УЧЕБНОГО КУРСА                                              </a:t>
            </a:r>
            <a:r>
              <a:rPr lang="ru-RU" dirty="0">
                <a:latin typeface="Arial" panose="020B0604020202020204" pitchFamily="34" charset="0"/>
                <a:cs typeface="Arial" panose="020B0604020202020204" pitchFamily="34" charset="0"/>
              </a:rPr>
              <a:t>(</a:t>
            </a:r>
            <a:r>
              <a:rPr lang="ru-RU" sz="1200" dirty="0">
                <a:latin typeface="Arial" panose="020B0604020202020204" pitchFamily="34" charset="0"/>
                <a:cs typeface="Arial" panose="020B0604020202020204" pitchFamily="34" charset="0"/>
              </a:rPr>
              <a:t>в том числе внеурочной деятельности</a:t>
            </a:r>
            <a:r>
              <a:rPr lang="ru-RU" dirty="0">
                <a:latin typeface="Arial" panose="020B0604020202020204" pitchFamily="34" charset="0"/>
                <a:cs typeface="Arial" panose="020B0604020202020204" pitchFamily="34" charset="0"/>
              </a:rPr>
              <a:t>), </a:t>
            </a:r>
            <a:r>
              <a:rPr lang="ru-RU" b="1" dirty="0" smtClean="0">
                <a:latin typeface="Arial" panose="020B0604020202020204" pitchFamily="34" charset="0"/>
                <a:cs typeface="Arial" panose="020B0604020202020204" pitchFamily="34" charset="0"/>
              </a:rPr>
              <a:t>учебного </a:t>
            </a:r>
            <a:r>
              <a:rPr lang="ru-RU" b="1" dirty="0">
                <a:latin typeface="Arial" panose="020B0604020202020204" pitchFamily="34" charset="0"/>
                <a:cs typeface="Arial" panose="020B0604020202020204" pitchFamily="34" charset="0"/>
              </a:rPr>
              <a:t>модуля;</a:t>
            </a:r>
          </a:p>
          <a:p>
            <a:endParaRPr lang="ru-RU" dirty="0">
              <a:latin typeface="Arial" panose="020B0604020202020204" pitchFamily="34" charset="0"/>
              <a:cs typeface="Arial" panose="020B0604020202020204" pitchFamily="34" charset="0"/>
            </a:endParaRPr>
          </a:p>
          <a:p>
            <a:r>
              <a:rPr lang="ru-RU" dirty="0">
                <a:latin typeface="Arial" panose="020B0604020202020204" pitchFamily="34" charset="0"/>
                <a:cs typeface="Arial" panose="020B0604020202020204" pitchFamily="34" charset="0"/>
              </a:rPr>
              <a:t>2. </a:t>
            </a:r>
            <a:r>
              <a:rPr lang="ru-RU" b="1" dirty="0">
                <a:latin typeface="Arial" panose="020B0604020202020204" pitchFamily="34" charset="0"/>
                <a:cs typeface="Arial" panose="020B0604020202020204" pitchFamily="34" charset="0"/>
              </a:rPr>
              <a:t>ЖУРНАЛ УЧЁТА УСПЕВАЕМОСТИ</a:t>
            </a:r>
            <a:r>
              <a:rPr lang="ru-RU" dirty="0">
                <a:latin typeface="Arial" panose="020B0604020202020204" pitchFamily="34" charset="0"/>
                <a:cs typeface="Arial" panose="020B0604020202020204" pitchFamily="34" charset="0"/>
              </a:rPr>
              <a:t>;</a:t>
            </a:r>
          </a:p>
          <a:p>
            <a:endParaRPr lang="ru-RU" dirty="0">
              <a:latin typeface="Arial" panose="020B0604020202020204" pitchFamily="34" charset="0"/>
              <a:cs typeface="Arial" panose="020B0604020202020204" pitchFamily="34" charset="0"/>
            </a:endParaRPr>
          </a:p>
          <a:p>
            <a:r>
              <a:rPr lang="ru-RU" dirty="0">
                <a:latin typeface="Arial" panose="020B0604020202020204" pitchFamily="34" charset="0"/>
                <a:cs typeface="Arial" panose="020B0604020202020204" pitchFamily="34" charset="0"/>
              </a:rPr>
              <a:t>3. </a:t>
            </a:r>
            <a:r>
              <a:rPr lang="ru-RU" b="1" dirty="0">
                <a:latin typeface="Arial" panose="020B0604020202020204" pitchFamily="34" charset="0"/>
                <a:cs typeface="Arial" panose="020B0604020202020204" pitchFamily="34" charset="0"/>
              </a:rPr>
              <a:t>ЖУРНАЛ ВНЕУРОЧНОЙ ДЕЯТЕЛЬНОСТИ                  </a:t>
            </a:r>
            <a:r>
              <a:rPr lang="ru-RU" dirty="0">
                <a:latin typeface="Arial" panose="020B0604020202020204" pitchFamily="34" charset="0"/>
                <a:cs typeface="Arial" panose="020B0604020202020204" pitchFamily="34" charset="0"/>
              </a:rPr>
              <a:t>(</a:t>
            </a:r>
            <a:r>
              <a:rPr lang="ru-RU" sz="1400" dirty="0">
                <a:latin typeface="Arial" panose="020B0604020202020204" pitchFamily="34" charset="0"/>
                <a:cs typeface="Arial" panose="020B0604020202020204" pitchFamily="34" charset="0"/>
              </a:rPr>
              <a:t>для </a:t>
            </a:r>
            <a:r>
              <a:rPr lang="ru-RU" sz="1400" dirty="0" smtClean="0">
                <a:latin typeface="Arial" panose="020B0604020202020204" pitchFamily="34" charset="0"/>
                <a:cs typeface="Arial" panose="020B0604020202020204" pitchFamily="34" charset="0"/>
              </a:rPr>
              <a:t> педагогических </a:t>
            </a:r>
            <a:r>
              <a:rPr lang="ru-RU" sz="1400" dirty="0">
                <a:latin typeface="Arial" panose="020B0604020202020204" pitchFamily="34" charset="0"/>
                <a:cs typeface="Arial" panose="020B0604020202020204" pitchFamily="34" charset="0"/>
              </a:rPr>
              <a:t>работников, осуществляющих </a:t>
            </a:r>
          </a:p>
          <a:p>
            <a:r>
              <a:rPr lang="ru-RU" sz="1400" dirty="0">
                <a:latin typeface="Arial" panose="020B0604020202020204" pitchFamily="34" charset="0"/>
                <a:cs typeface="Arial" panose="020B0604020202020204" pitchFamily="34" charset="0"/>
              </a:rPr>
              <a:t>внеурочную деятельность</a:t>
            </a:r>
            <a:r>
              <a:rPr lang="ru-RU" dirty="0">
                <a:latin typeface="Arial" panose="020B0604020202020204" pitchFamily="34" charset="0"/>
                <a:cs typeface="Arial" panose="020B0604020202020204" pitchFamily="34" charset="0"/>
              </a:rPr>
              <a:t>);</a:t>
            </a:r>
          </a:p>
          <a:p>
            <a:endParaRPr lang="ru-RU" dirty="0">
              <a:latin typeface="Arial" panose="020B0604020202020204" pitchFamily="34" charset="0"/>
              <a:cs typeface="Arial" panose="020B0604020202020204" pitchFamily="34" charset="0"/>
            </a:endParaRPr>
          </a:p>
          <a:p>
            <a:r>
              <a:rPr lang="ru-RU" dirty="0">
                <a:latin typeface="Arial" panose="020B0604020202020204" pitchFamily="34" charset="0"/>
                <a:cs typeface="Arial" panose="020B0604020202020204" pitchFamily="34" charset="0"/>
              </a:rPr>
              <a:t>4. </a:t>
            </a:r>
            <a:r>
              <a:rPr lang="ru-RU" b="1" dirty="0">
                <a:latin typeface="Arial" panose="020B0604020202020204" pitchFamily="34" charset="0"/>
                <a:cs typeface="Arial" panose="020B0604020202020204" pitchFamily="34" charset="0"/>
              </a:rPr>
              <a:t>ПЛАН ВОСПИТАТЕЛЬНОЙ РАБОТЫ                             </a:t>
            </a:r>
            <a:r>
              <a:rPr lang="ru-RU" dirty="0">
                <a:latin typeface="Arial" panose="020B0604020202020204" pitchFamily="34" charset="0"/>
                <a:cs typeface="Arial" panose="020B0604020202020204" pitchFamily="34" charset="0"/>
              </a:rPr>
              <a:t>(</a:t>
            </a:r>
            <a:r>
              <a:rPr lang="ru-RU" sz="1400" dirty="0">
                <a:latin typeface="Arial" panose="020B0604020202020204" pitchFamily="34" charset="0"/>
                <a:cs typeface="Arial" panose="020B0604020202020204" pitchFamily="34" charset="0"/>
              </a:rPr>
              <a:t>для педагогических </a:t>
            </a:r>
            <a:r>
              <a:rPr lang="ru-RU" sz="1400" dirty="0" smtClean="0">
                <a:latin typeface="Arial" panose="020B0604020202020204" pitchFamily="34" charset="0"/>
                <a:cs typeface="Arial" panose="020B0604020202020204" pitchFamily="34" charset="0"/>
              </a:rPr>
              <a:t> работников</a:t>
            </a:r>
            <a:r>
              <a:rPr lang="ru-RU" sz="1400" dirty="0">
                <a:latin typeface="Arial" panose="020B0604020202020204" pitchFamily="34" charset="0"/>
                <a:cs typeface="Arial" panose="020B0604020202020204" pitchFamily="34" charset="0"/>
              </a:rPr>
              <a:t>,                         осуществляющих функции классного руководства);</a:t>
            </a:r>
          </a:p>
          <a:p>
            <a:endParaRPr lang="ru-RU" dirty="0">
              <a:latin typeface="Arial" panose="020B0604020202020204" pitchFamily="34" charset="0"/>
              <a:cs typeface="Arial" panose="020B0604020202020204" pitchFamily="34" charset="0"/>
            </a:endParaRPr>
          </a:p>
          <a:p>
            <a:r>
              <a:rPr lang="ru-RU" dirty="0">
                <a:latin typeface="Arial" panose="020B0604020202020204" pitchFamily="34" charset="0"/>
                <a:cs typeface="Arial" panose="020B0604020202020204" pitchFamily="34" charset="0"/>
              </a:rPr>
              <a:t>5. </a:t>
            </a:r>
            <a:r>
              <a:rPr lang="ru-RU" b="1" dirty="0">
                <a:latin typeface="Arial" panose="020B0604020202020204" pitchFamily="34" charset="0"/>
                <a:cs typeface="Arial" panose="020B0604020202020204" pitchFamily="34" charset="0"/>
              </a:rPr>
              <a:t>ХАРАКТЕРИСТИКА ОБУЧАЮЩЕГОСЯ                        </a:t>
            </a:r>
            <a:r>
              <a:rPr lang="ru-RU" dirty="0">
                <a:latin typeface="Arial" panose="020B0604020202020204" pitchFamily="34" charset="0"/>
                <a:cs typeface="Arial" panose="020B0604020202020204" pitchFamily="34" charset="0"/>
              </a:rPr>
              <a:t>(по запросу).</a:t>
            </a:r>
          </a:p>
        </p:txBody>
      </p:sp>
      <p:pic>
        <p:nvPicPr>
          <p:cNvPr id="1026" name="Picture 2" descr="https://tatarstan.ru/file/news/28_n2012462_big.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 r="12281" b="-2007"/>
          <a:stretch/>
        </p:blipFill>
        <p:spPr bwMode="auto">
          <a:xfrm>
            <a:off x="9854317" y="0"/>
            <a:ext cx="2337683" cy="1529126"/>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Прямоугольник 17"/>
          <p:cNvSpPr/>
          <p:nvPr/>
        </p:nvSpPr>
        <p:spPr>
          <a:xfrm>
            <a:off x="339820" y="1577324"/>
            <a:ext cx="9982622" cy="631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441420" y="221089"/>
            <a:ext cx="8260810" cy="830997"/>
          </a:xfrm>
          <a:prstGeom prst="rect">
            <a:avLst/>
          </a:prstGeom>
        </p:spPr>
        <p:txBody>
          <a:bodyPr wrap="square">
            <a:spAutoFit/>
          </a:bodyPr>
          <a:lstStyle/>
          <a:p>
            <a:r>
              <a:rPr lang="ru-RU" sz="2400" dirty="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СНИЖЕНИЕ БЮРОКРАТИЧЕСКОЙ НАГРУЗКИ</a:t>
            </a:r>
          </a:p>
          <a:p>
            <a:r>
              <a:rPr lang="ru-RU" sz="2400" dirty="0">
                <a:solidFill>
                  <a:srgbClr val="E75F5B"/>
                </a:solidFill>
                <a:latin typeface="Arial Black" panose="020B0A04020102020204" pitchFamily="34" charset="0"/>
                <a:ea typeface="Times New Roman" panose="02020603050405020304" pitchFamily="18" charset="0"/>
                <a:cs typeface="Times New Roman" panose="02020603050405020304" pitchFamily="18" charset="0"/>
              </a:rPr>
              <a:t> </a:t>
            </a:r>
          </a:p>
        </p:txBody>
      </p:sp>
      <p:sp>
        <p:nvSpPr>
          <p:cNvPr id="2" name="Прямоугольник 1">
            <a:extLst>
              <a:ext uri="{FF2B5EF4-FFF2-40B4-BE49-F238E27FC236}">
                <a16:creationId xmlns:a16="http://schemas.microsoft.com/office/drawing/2014/main" xmlns="" id="{A60CC4DD-1E5D-040D-1769-5EE2FEAD176A}"/>
              </a:ext>
            </a:extLst>
          </p:cNvPr>
          <p:cNvSpPr/>
          <p:nvPr/>
        </p:nvSpPr>
        <p:spPr>
          <a:xfrm>
            <a:off x="11294963"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63</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sp>
        <p:nvSpPr>
          <p:cNvPr id="11" name="Скругленный прямоугольник 10"/>
          <p:cNvSpPr/>
          <p:nvPr/>
        </p:nvSpPr>
        <p:spPr>
          <a:xfrm>
            <a:off x="6161089" y="1600200"/>
            <a:ext cx="4959488" cy="2369980"/>
          </a:xfrm>
          <a:prstGeom prst="roundRect">
            <a:avLst/>
          </a:prstGeom>
          <a:solidFill>
            <a:schemeClr val="bg1"/>
          </a:solidFill>
          <a:ln w="28575">
            <a:solidFill>
              <a:srgbClr val="5C78B8"/>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6161088" y="1636602"/>
            <a:ext cx="4959488" cy="2246769"/>
          </a:xfrm>
          <a:prstGeom prst="rect">
            <a:avLst/>
          </a:prstGeom>
        </p:spPr>
        <p:txBody>
          <a:bodyPr wrap="square">
            <a:spAutoFit/>
          </a:bodyPr>
          <a:lstStyle/>
          <a:p>
            <a:pPr algn="ctr"/>
            <a:r>
              <a:rPr lang="ru-RU" sz="2000" b="1" dirty="0" smtClean="0">
                <a:solidFill>
                  <a:srgbClr val="5C78B8"/>
                </a:solidFill>
                <a:latin typeface="Arial Black" panose="020B0A04020102020204" pitchFamily="34" charset="0"/>
                <a:ea typeface="Calibri" panose="020F0502020204030204" pitchFamily="34" charset="0"/>
                <a:cs typeface="Arial" panose="020B0604020202020204" pitchFamily="34" charset="0"/>
              </a:rPr>
              <a:t>ОПРЕДЕЛЕН </a:t>
            </a:r>
            <a:r>
              <a:rPr lang="ru-RU" sz="2000" b="1" dirty="0" smtClean="0">
                <a:latin typeface="Arial Black" panose="020B0A04020102020204" pitchFamily="34" charset="0"/>
                <a:ea typeface="Calibri" panose="020F0502020204030204" pitchFamily="34" charset="0"/>
                <a:cs typeface="Arial" panose="020B0604020202020204" pitchFamily="34" charset="0"/>
              </a:rPr>
              <a:t>перечень документации, </a:t>
            </a:r>
            <a:r>
              <a:rPr lang="ru-RU" sz="2000" b="1" dirty="0">
                <a:latin typeface="Arial Black" panose="020B0A04020102020204" pitchFamily="34" charset="0"/>
                <a:ea typeface="Calibri" panose="020F0502020204030204" pitchFamily="34" charset="0"/>
                <a:cs typeface="Arial" panose="020B0604020202020204" pitchFamily="34" charset="0"/>
              </a:rPr>
              <a:t>который должен вести педагог, что позволит учителю заниматься своими прямыми </a:t>
            </a:r>
            <a:r>
              <a:rPr lang="ru-RU" sz="2000" b="1" dirty="0" smtClean="0">
                <a:latin typeface="Arial Black" panose="020B0A04020102020204" pitchFamily="34" charset="0"/>
                <a:ea typeface="Calibri" panose="020F0502020204030204" pitchFamily="34" charset="0"/>
                <a:cs typeface="Arial" panose="020B0604020202020204" pitchFamily="34" charset="0"/>
              </a:rPr>
              <a:t>обязанностями </a:t>
            </a:r>
            <a:r>
              <a:rPr lang="ru-RU" sz="2000" b="1" dirty="0">
                <a:latin typeface="Arial Black" panose="020B0A04020102020204" pitchFamily="34" charset="0"/>
                <a:ea typeface="Calibri" panose="020F0502020204030204" pitchFamily="34" charset="0"/>
                <a:cs typeface="Arial" panose="020B0604020202020204" pitchFamily="34" charset="0"/>
              </a:rPr>
              <a:t>- передавать знания и воспитывать детей</a:t>
            </a:r>
            <a:endParaRPr lang="ru-RU" sz="2000" b="1" dirty="0">
              <a:latin typeface="Arial Black" panose="020B0A04020102020204" pitchFamily="34" charset="0"/>
            </a:endParaRPr>
          </a:p>
        </p:txBody>
      </p:sp>
      <p:sp>
        <p:nvSpPr>
          <p:cNvPr id="13" name="Скругленный прямоугольник 12"/>
          <p:cNvSpPr/>
          <p:nvPr/>
        </p:nvSpPr>
        <p:spPr>
          <a:xfrm>
            <a:off x="6224296" y="4091378"/>
            <a:ext cx="4959488" cy="2520402"/>
          </a:xfrm>
          <a:prstGeom prst="roundRect">
            <a:avLst/>
          </a:prstGeom>
          <a:solidFill>
            <a:schemeClr val="bg1"/>
          </a:solidFill>
          <a:ln w="28575">
            <a:solidFill>
              <a:srgbClr val="5C78B8"/>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6323743" y="4329693"/>
            <a:ext cx="4959488" cy="1831976"/>
          </a:xfrm>
          <a:prstGeom prst="rect">
            <a:avLst/>
          </a:prstGeom>
        </p:spPr>
        <p:txBody>
          <a:bodyPr wrap="square">
            <a:spAutoFit/>
          </a:bodyPr>
          <a:lstStyle/>
          <a:p>
            <a:pPr algn="ctr">
              <a:lnSpc>
                <a:spcPct val="115000"/>
              </a:lnSpc>
              <a:spcAft>
                <a:spcPts val="0"/>
              </a:spcAft>
            </a:pPr>
            <a:r>
              <a:rPr lang="ru-RU" sz="2000" b="1" dirty="0">
                <a:solidFill>
                  <a:srgbClr val="5C78B8"/>
                </a:solidFill>
                <a:latin typeface="Arial Black" panose="020B0A04020102020204" pitchFamily="34" charset="0"/>
                <a:ea typeface="Calibri" panose="020F0502020204030204" pitchFamily="34" charset="0"/>
                <a:cs typeface="Arial" panose="020B0604020202020204" pitchFamily="34" charset="0"/>
              </a:rPr>
              <a:t>ОБЕСПЕЧИТЬ</a:t>
            </a:r>
            <a:r>
              <a:rPr lang="ru-RU" sz="2000" b="1" dirty="0">
                <a:latin typeface="Arial Black" panose="020B0A04020102020204" pitchFamily="34" charset="0"/>
                <a:ea typeface="Calibri" panose="020F0502020204030204" pitchFamily="34" charset="0"/>
                <a:cs typeface="Arial" panose="020B0604020202020204" pitchFamily="34" charset="0"/>
              </a:rPr>
              <a:t> неукоснительное выполнение требований законодательства по документационной нагрузке </a:t>
            </a:r>
            <a:r>
              <a:rPr lang="ru-RU" sz="2000" b="1" dirty="0">
                <a:latin typeface="Arial Black" panose="020B0A04020102020204" pitchFamily="34" charset="0"/>
                <a:cs typeface="Arial" panose="020B0604020202020204" pitchFamily="34" charset="0"/>
              </a:rPr>
              <a:t>педагогов</a:t>
            </a:r>
          </a:p>
        </p:txBody>
      </p:sp>
      <p:sp>
        <p:nvSpPr>
          <p:cNvPr id="15" name="Прямоугольник 14"/>
          <p:cNvSpPr/>
          <p:nvPr/>
        </p:nvSpPr>
        <p:spPr>
          <a:xfrm>
            <a:off x="363604" y="713226"/>
            <a:ext cx="9402696" cy="830997"/>
          </a:xfrm>
          <a:prstGeom prst="rect">
            <a:avLst/>
          </a:prstGeom>
        </p:spPr>
        <p:txBody>
          <a:bodyPr wrap="square">
            <a:spAutoFit/>
          </a:bodyPr>
          <a:lstStyle/>
          <a:p>
            <a:pPr algn="ctr">
              <a:lnSpc>
                <a:spcPct val="150000"/>
              </a:lnSpc>
            </a:pPr>
            <a:r>
              <a:rPr lang="ru-RU" sz="1600" b="1" i="1" dirty="0" smtClean="0">
                <a:solidFill>
                  <a:srgbClr val="002060"/>
                </a:solidFill>
                <a:latin typeface="Arial Black" panose="020B0A04020102020204" pitchFamily="34" charset="0"/>
                <a:ea typeface="Calibri" panose="020F0502020204030204" pitchFamily="34" charset="0"/>
                <a:cs typeface="Arial" panose="020B0604020202020204" pitchFamily="34" charset="0"/>
              </a:rPr>
              <a:t>«Укрепление </a:t>
            </a:r>
            <a:r>
              <a:rPr lang="ru-RU" sz="1600" b="1" i="1" dirty="0">
                <a:solidFill>
                  <a:srgbClr val="002060"/>
                </a:solidFill>
                <a:latin typeface="Arial Black" panose="020B0A04020102020204" pitchFamily="34" charset="0"/>
                <a:ea typeface="Calibri" panose="020F0502020204030204" pitchFamily="34" charset="0"/>
                <a:cs typeface="Arial" panose="020B0604020202020204" pitchFamily="34" charset="0"/>
              </a:rPr>
              <a:t>престижа профессии учителя остаётся одним из наших главных </a:t>
            </a:r>
            <a:r>
              <a:rPr lang="ru-RU" sz="1600" b="1" i="1" dirty="0" smtClean="0">
                <a:solidFill>
                  <a:srgbClr val="002060"/>
                </a:solidFill>
                <a:latin typeface="Arial Black" panose="020B0A04020102020204" pitchFamily="34" charset="0"/>
                <a:ea typeface="Calibri" panose="020F0502020204030204" pitchFamily="34" charset="0"/>
                <a:cs typeface="Arial" panose="020B0604020202020204" pitchFamily="34" charset="0"/>
              </a:rPr>
              <a:t>приоритетов» </a:t>
            </a:r>
            <a:endParaRPr lang="ru-RU" sz="1600" b="1" i="1"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xmlns="" val="3306407734"/>
      </p:ext>
    </p:extLst>
  </p:cSld>
  <p:clrMapOvr>
    <a:masterClrMapping/>
  </p:clrMapOvr>
  <p:transition advTm="700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p:cNvPicPr>
            <a:picLocks noChangeAspect="1"/>
          </p:cNvPicPr>
          <p:nvPr/>
        </p:nvPicPr>
        <p:blipFill rotWithShape="1">
          <a:blip r:embed="rId3" cstate="print">
            <a:extLst>
              <a:ext uri="{28A0092B-C50C-407E-A947-70E740481C1C}">
                <a14:useLocalDpi xmlns:a14="http://schemas.microsoft.com/office/drawing/2010/main" xmlns="" val="0"/>
              </a:ext>
            </a:extLst>
          </a:blip>
          <a:srcRect l="646" b="21052"/>
          <a:stretch/>
        </p:blipFill>
        <p:spPr>
          <a:xfrm>
            <a:off x="-11430" y="0"/>
            <a:ext cx="12203430" cy="6858000"/>
          </a:xfrm>
          <a:prstGeom prst="rect">
            <a:avLst/>
          </a:prstGeom>
        </p:spPr>
      </p:pic>
      <p:pic>
        <p:nvPicPr>
          <p:cNvPr id="13" name="Рисунок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69863" y="0"/>
            <a:ext cx="837491" cy="870972"/>
          </a:xfrm>
          <a:prstGeom prst="rect">
            <a:avLst/>
          </a:prstGeom>
        </p:spPr>
      </p:pic>
      <p:sp>
        <p:nvSpPr>
          <p:cNvPr id="6" name="Прямоугольник 5"/>
          <p:cNvSpPr/>
          <p:nvPr/>
        </p:nvSpPr>
        <p:spPr>
          <a:xfrm>
            <a:off x="476250" y="4919008"/>
            <a:ext cx="11303000" cy="1754326"/>
          </a:xfrm>
          <a:prstGeom prst="rect">
            <a:avLst/>
          </a:prstGeom>
        </p:spPr>
        <p:txBody>
          <a:bodyPr wrap="square">
            <a:spAutoFit/>
          </a:bodyPr>
          <a:lstStyle/>
          <a:p>
            <a:pPr algn="ctr"/>
            <a:r>
              <a:rPr lang="ru-RU" sz="5400" dirty="0" smtClean="0">
                <a:latin typeface="Times New Roman" pitchFamily="18" charset="0"/>
                <a:cs typeface="Times New Roman" pitchFamily="18" charset="0"/>
              </a:rPr>
              <a:t>Здоровья, счастья, </a:t>
            </a:r>
          </a:p>
          <a:p>
            <a:pPr algn="ctr"/>
            <a:r>
              <a:rPr lang="ru-RU" sz="5400" dirty="0" smtClean="0">
                <a:latin typeface="Times New Roman" pitchFamily="18" charset="0"/>
                <a:cs typeface="Times New Roman" pitchFamily="18" charset="0"/>
              </a:rPr>
              <a:t>благополучия Вам и вашим близким!</a:t>
            </a:r>
            <a:endParaRPr lang="ru-RU" sz="5400" dirty="0">
              <a:latin typeface="Times New Roman" pitchFamily="18" charset="0"/>
              <a:cs typeface="Times New Roman" pitchFamily="18" charset="0"/>
            </a:endParaRPr>
          </a:p>
        </p:txBody>
      </p:sp>
      <p:sp>
        <p:nvSpPr>
          <p:cNvPr id="3073" name="Rectangle 1"/>
          <p:cNvSpPr>
            <a:spLocks noChangeArrowheads="1"/>
          </p:cNvSpPr>
          <p:nvPr/>
        </p:nvSpPr>
        <p:spPr bwMode="auto">
          <a:xfrm>
            <a:off x="965200" y="2343150"/>
            <a:ext cx="10541000" cy="2554545"/>
          </a:xfrm>
          <a:prstGeom prst="rect">
            <a:avLst/>
          </a:prstGeom>
          <a:solidFill>
            <a:srgbClr val="F1E5E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4000" b="0" i="0" u="none" strike="noStrike" cap="none" normalizeH="0" baseline="0" dirty="0" smtClean="0">
                <a:ln>
                  <a:noFill/>
                </a:ln>
                <a:solidFill>
                  <a:srgbClr val="000000"/>
                </a:solidFill>
                <a:effectLst/>
                <a:latin typeface="Times New Roman" pitchFamily="18" charset="0"/>
                <a:cs typeface="Times New Roman" pitchFamily="18" charset="0"/>
              </a:rPr>
              <a:t>«Семья — это не просто основа государства и общества, это духовное явление, основа нравственности»</a:t>
            </a:r>
            <a:endParaRPr kumimoji="0" lang="ru-RU" sz="4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4000" b="0" i="0" u="none" strike="noStrike" cap="none" normalizeH="0" baseline="0" dirty="0" smtClean="0">
                <a:ln>
                  <a:noFill/>
                </a:ln>
                <a:solidFill>
                  <a:srgbClr val="000000"/>
                </a:solidFill>
                <a:effectLst/>
                <a:latin typeface="Times New Roman" pitchFamily="18" charset="0"/>
                <a:cs typeface="Times New Roman" pitchFamily="18" charset="0"/>
              </a:rPr>
              <a:t>                                                          В. В. Путин</a:t>
            </a:r>
          </a:p>
        </p:txBody>
      </p:sp>
      <p:pic>
        <p:nvPicPr>
          <p:cNvPr id="3076" name="Picture 4" descr="https://avatars.mds.yandex.net/i?id=58cee04033050e5cf00477d3568bb92cd6dd261f-10869804-images-thumbs&amp;n=13"/>
          <p:cNvPicPr>
            <a:picLocks noChangeAspect="1" noChangeArrowheads="1"/>
          </p:cNvPicPr>
          <p:nvPr/>
        </p:nvPicPr>
        <p:blipFill>
          <a:blip r:embed="rId5"/>
          <a:srcRect l="23264" t="19383" r="24514" b="17407"/>
          <a:stretch>
            <a:fillRect/>
          </a:stretch>
        </p:blipFill>
        <p:spPr bwMode="auto">
          <a:xfrm>
            <a:off x="3614666" y="0"/>
            <a:ext cx="5391150" cy="2247900"/>
          </a:xfrm>
          <a:prstGeom prst="rect">
            <a:avLst/>
          </a:prstGeom>
          <a:noFill/>
        </p:spPr>
      </p:pic>
      <p:sp>
        <p:nvSpPr>
          <p:cNvPr id="10" name="Прямоугольник 9"/>
          <p:cNvSpPr/>
          <p:nvPr/>
        </p:nvSpPr>
        <p:spPr>
          <a:xfrm>
            <a:off x="1049961" y="0"/>
            <a:ext cx="2389276" cy="1277273"/>
          </a:xfrm>
          <a:prstGeom prst="rect">
            <a:avLst/>
          </a:prstGeom>
        </p:spPr>
        <p:txBody>
          <a:bodyPr wrap="square">
            <a:spAutoFit/>
          </a:bodyPr>
          <a:lstStyle/>
          <a:p>
            <a:r>
              <a:rPr lang="ru-RU" sz="1100" b="1" dirty="0" smtClean="0"/>
              <a:t>РЕСПУБЛИКА ДАГЕСТАН</a:t>
            </a:r>
            <a:endParaRPr lang="ru-RU" sz="1100" dirty="0" smtClean="0"/>
          </a:p>
          <a:p>
            <a:r>
              <a:rPr lang="ru-RU" sz="1100" b="1" dirty="0" smtClean="0"/>
              <a:t>МУНИЦИПАЛЬНОЕ КАЗЕННОЕ ОБЩЕОБРАЗОВАТЕЛЬНОЕ УЧРЕЖДЕНИЕ «АВЕРЬЯНОВСКАЯ СРЕДНЯЯ ОБЩЕОБРАЗОВАТЕЛЬНАЯ ШКОЛА ИМЕНИ ОМАРОВА ГУСЕЙНА ОМАРОВИЧА»</a:t>
            </a:r>
            <a:endParaRPr lang="ru-RU" sz="1100" dirty="0"/>
          </a:p>
        </p:txBody>
      </p:sp>
      <p:sp>
        <p:nvSpPr>
          <p:cNvPr id="8" name="Прямоугольник 7"/>
          <p:cNvSpPr/>
          <p:nvPr/>
        </p:nvSpPr>
        <p:spPr>
          <a:xfrm>
            <a:off x="113300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64</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9" name="Picture 2" descr="C:\Users\1\Downloads\gerb.bmp"/>
          <p:cNvPicPr>
            <a:picLocks noChangeAspect="1" noChangeArrowheads="1"/>
          </p:cNvPicPr>
          <p:nvPr/>
        </p:nvPicPr>
        <p:blipFill>
          <a:blip r:embed="rId6" cstate="print"/>
          <a:srcRect/>
          <a:stretch>
            <a:fillRect/>
          </a:stretch>
        </p:blipFill>
        <p:spPr bwMode="auto">
          <a:xfrm>
            <a:off x="10058400" y="0"/>
            <a:ext cx="2133600" cy="1541844"/>
          </a:xfrm>
          <a:prstGeom prst="rect">
            <a:avLst/>
          </a:prstGeom>
          <a:noFill/>
        </p:spPr>
      </p:pic>
    </p:spTree>
    <p:extLst>
      <p:ext uri="{BB962C8B-B14F-4D97-AF65-F5344CB8AC3E}">
        <p14:creationId xmlns:p14="http://schemas.microsoft.com/office/powerpoint/2010/main" xmlns="" val="2491366040"/>
      </p:ext>
    </p:extLst>
  </p:cSld>
  <p:clrMapOvr>
    <a:masterClrMapping/>
  </p:clrMapOvr>
  <p:transition advTm="7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159745" y="3804665"/>
            <a:ext cx="2032635" cy="3053715"/>
          </a:xfrm>
          <a:custGeom>
            <a:avLst/>
            <a:gdLst/>
            <a:ahLst/>
            <a:cxnLst/>
            <a:rect l="l" t="t" r="r" b="b"/>
            <a:pathLst>
              <a:path w="2032634" h="3053715">
                <a:moveTo>
                  <a:pt x="0" y="1538477"/>
                </a:moveTo>
                <a:lnTo>
                  <a:pt x="1538477" y="0"/>
                </a:lnTo>
                <a:lnTo>
                  <a:pt x="2032253" y="493775"/>
                </a:lnTo>
              </a:path>
              <a:path w="2032634" h="3053715">
                <a:moveTo>
                  <a:pt x="2032253" y="2583179"/>
                </a:moveTo>
                <a:lnTo>
                  <a:pt x="1562102" y="3053331"/>
                </a:lnTo>
              </a:path>
              <a:path w="2032634" h="3053715">
                <a:moveTo>
                  <a:pt x="1514853" y="3053331"/>
                </a:moveTo>
                <a:lnTo>
                  <a:pt x="0" y="1538477"/>
                </a:lnTo>
              </a:path>
            </a:pathLst>
          </a:custGeom>
          <a:ln w="38100">
            <a:solidFill>
              <a:srgbClr val="FFFFFF"/>
            </a:solidFill>
            <a:prstDash val="dash"/>
          </a:ln>
        </p:spPr>
        <p:txBody>
          <a:bodyPr wrap="square" lIns="0" tIns="0" rIns="0" bIns="0" rtlCol="0"/>
          <a:lstStyle/>
          <a:p>
            <a:endParaRPr/>
          </a:p>
        </p:txBody>
      </p:sp>
      <p:sp>
        <p:nvSpPr>
          <p:cNvPr id="9" name="Заголовок 3">
            <a:extLst>
              <a:ext uri="{FF2B5EF4-FFF2-40B4-BE49-F238E27FC236}">
                <a16:creationId xmlns="" xmlns:a16="http://schemas.microsoft.com/office/drawing/2014/main" id="{01F2AAA4-D95E-45D9-B4B2-EB88C6B521CC}"/>
              </a:ext>
            </a:extLst>
          </p:cNvPr>
          <p:cNvSpPr txBox="1">
            <a:spLocks/>
          </p:cNvSpPr>
          <p:nvPr/>
        </p:nvSpPr>
        <p:spPr>
          <a:xfrm>
            <a:off x="0" y="0"/>
            <a:ext cx="12192000" cy="1200043"/>
          </a:xfrm>
          <a:prstGeom prst="rect">
            <a:avLst/>
          </a:prstGeom>
          <a:solidFill>
            <a:srgbClr val="0D9244"/>
          </a:solidFill>
          <a:ln>
            <a:noFill/>
          </a:ln>
        </p:spPr>
        <p:style>
          <a:lnRef idx="1">
            <a:schemeClr val="accent6"/>
          </a:lnRef>
          <a:fillRef idx="2">
            <a:schemeClr val="accent6"/>
          </a:fillRef>
          <a:effectRef idx="1">
            <a:schemeClr val="accent6"/>
          </a:effectRef>
          <a:fontRef idx="minor">
            <a:schemeClr val="dk1"/>
          </a:fontRef>
        </p:style>
        <p:txBody>
          <a:bodyPr>
            <a:normAutofit fontScale="97500"/>
          </a:bodyPr>
          <a:lstStyle>
            <a:lvl1pPr>
              <a:defRPr>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ru-RU" sz="2800" b="1" dirty="0">
                <a:solidFill>
                  <a:schemeClr val="bg1"/>
                </a:solidFill>
                <a:latin typeface="Times New Roman" panose="02020603050405020304" pitchFamily="18" charset="0"/>
                <a:cs typeface="Times New Roman" panose="02020603050405020304" pitchFamily="18" charset="0"/>
              </a:rPr>
              <a:t>Основная концепция реализации </a:t>
            </a:r>
          </a:p>
          <a:p>
            <a:pPr algn="ctr"/>
            <a:r>
              <a:rPr lang="ru-RU" sz="2800" b="1" dirty="0">
                <a:solidFill>
                  <a:schemeClr val="bg1"/>
                </a:solidFill>
                <a:latin typeface="Times New Roman" panose="02020603050405020304" pitchFamily="18" charset="0"/>
                <a:cs typeface="Times New Roman" panose="02020603050405020304" pitchFamily="18" charset="0"/>
              </a:rPr>
              <a:t>программы развития</a:t>
            </a:r>
          </a:p>
        </p:txBody>
      </p:sp>
      <p:sp>
        <p:nvSpPr>
          <p:cNvPr id="4" name="Блок-схема: документ 3">
            <a:extLst>
              <a:ext uri="{FF2B5EF4-FFF2-40B4-BE49-F238E27FC236}">
                <a16:creationId xmlns="" xmlns:a16="http://schemas.microsoft.com/office/drawing/2014/main" id="{3F5A3DAC-15E2-46AE-9EDE-D99152AF83B6}"/>
              </a:ext>
            </a:extLst>
          </p:cNvPr>
          <p:cNvSpPr/>
          <p:nvPr/>
        </p:nvSpPr>
        <p:spPr>
          <a:xfrm>
            <a:off x="1" y="1828800"/>
            <a:ext cx="10058400" cy="4419600"/>
          </a:xfrm>
          <a:prstGeom prst="flowChartDocument">
            <a:avLst/>
          </a:prstGeom>
          <a:solidFill>
            <a:srgbClr val="841D80"/>
          </a:solidFill>
          <a:ln>
            <a:solidFill>
              <a:srgbClr val="841D8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
        <p:nvSpPr>
          <p:cNvPr id="8" name="TextBox 7"/>
          <p:cNvSpPr txBox="1"/>
          <p:nvPr/>
        </p:nvSpPr>
        <p:spPr>
          <a:xfrm>
            <a:off x="2933700" y="1969701"/>
            <a:ext cx="8934449" cy="3970318"/>
          </a:xfrm>
          <a:prstGeom prst="rect">
            <a:avLst/>
          </a:prstGeom>
          <a:noFill/>
        </p:spPr>
        <p:txBody>
          <a:bodyPr wrap="square" rtlCol="0">
            <a:spAutoFit/>
          </a:bodyPr>
          <a:lstStyle/>
          <a:p>
            <a:pPr algn="just"/>
            <a:r>
              <a:rPr lang="ru-RU" sz="3600" b="1" dirty="0" smtClean="0">
                <a:solidFill>
                  <a:schemeClr val="bg1"/>
                </a:solidFill>
                <a:latin typeface="Times New Roman" pitchFamily="18" charset="0"/>
                <a:cs typeface="Times New Roman" pitchFamily="18" charset="0"/>
              </a:rPr>
              <a:t>Без современного качественного доступного образования, причем во всех регионах страны, невозможно добиться ничего в сфере развития. </a:t>
            </a:r>
          </a:p>
          <a:p>
            <a:pPr algn="just"/>
            <a:r>
              <a:rPr lang="ru-RU" sz="3600" b="1" dirty="0" smtClean="0">
                <a:solidFill>
                  <a:schemeClr val="bg1"/>
                </a:solidFill>
                <a:latin typeface="Times New Roman" pitchFamily="18" charset="0"/>
                <a:cs typeface="Times New Roman" pitchFamily="18" charset="0"/>
              </a:rPr>
              <a:t>                                  </a:t>
            </a:r>
          </a:p>
          <a:p>
            <a:pPr algn="r"/>
            <a:r>
              <a:rPr lang="ru-RU" sz="3600" b="1" dirty="0" smtClean="0">
                <a:solidFill>
                  <a:schemeClr val="bg1"/>
                </a:solidFill>
                <a:latin typeface="Times New Roman" pitchFamily="18" charset="0"/>
                <a:cs typeface="Times New Roman" pitchFamily="18" charset="0"/>
              </a:rPr>
              <a:t>Президент Российской Федерации Владимир Путин</a:t>
            </a:r>
            <a:endParaRPr lang="ru-RU" sz="3600" b="1" dirty="0">
              <a:solidFill>
                <a:schemeClr val="bg1"/>
              </a:solidFill>
              <a:latin typeface="Times New Roman" pitchFamily="18" charset="0"/>
              <a:cs typeface="Times New Roman" pitchFamily="18" charset="0"/>
            </a:endParaRPr>
          </a:p>
        </p:txBody>
      </p:sp>
      <p:pic>
        <p:nvPicPr>
          <p:cNvPr id="10" name="Рисунок 9">
            <a:extLst>
              <a:ext uri="{FF2B5EF4-FFF2-40B4-BE49-F238E27FC236}">
                <a16:creationId xmlns="" xmlns:a16="http://schemas.microsoft.com/office/drawing/2014/main" id="{B0850609-B0CD-471C-BF59-F6B51A456857}"/>
              </a:ext>
            </a:extLst>
          </p:cNvPr>
          <p:cNvPicPr>
            <a:picLocks noChangeAspect="1"/>
          </p:cNvPicPr>
          <p:nvPr/>
        </p:nvPicPr>
        <p:blipFill rotWithShape="1">
          <a:blip r:embed="rId2" cstate="print">
            <a:extLst>
              <a:ext uri="{28A0092B-C50C-407E-A947-70E740481C1C}">
                <a14:useLocalDpi xmlns="" xmlns:a14="http://schemas.microsoft.com/office/drawing/2010/main" val="0"/>
              </a:ext>
            </a:extLst>
          </a:blip>
          <a:srcRect b="10029"/>
          <a:stretch/>
        </p:blipFill>
        <p:spPr>
          <a:xfrm>
            <a:off x="228601" y="1988751"/>
            <a:ext cx="2638286" cy="23737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2" descr="C:\Users\1\Downloads\gerb.bmp"/>
          <p:cNvPicPr>
            <a:picLocks noChangeAspect="1" noChangeArrowheads="1"/>
          </p:cNvPicPr>
          <p:nvPr/>
        </p:nvPicPr>
        <p:blipFill>
          <a:blip r:embed="rId3" cstate="print"/>
          <a:srcRect/>
          <a:stretch>
            <a:fillRect/>
          </a:stretch>
        </p:blipFill>
        <p:spPr bwMode="auto">
          <a:xfrm>
            <a:off x="10029328" y="1"/>
            <a:ext cx="2162671" cy="1858296"/>
          </a:xfrm>
          <a:prstGeom prst="rect">
            <a:avLst/>
          </a:prstGeom>
          <a:noFill/>
        </p:spPr>
      </p:pic>
      <p:sp>
        <p:nvSpPr>
          <p:cNvPr id="12" name="Прямоугольник 11"/>
          <p:cNvSpPr/>
          <p:nvPr/>
        </p:nvSpPr>
        <p:spPr>
          <a:xfrm>
            <a:off x="11324083"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prstClr val="white"/>
                </a:solidFill>
                <a:effectLst/>
                <a:uLnTx/>
                <a:uFillTx/>
                <a:latin typeface="Arial Black" panose="020B0A04020102020204" pitchFamily="34" charset="0"/>
                <a:ea typeface="+mn-ea"/>
                <a:cs typeface="+mn-cs"/>
              </a:rPr>
              <a:t>7</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pic>
        <p:nvPicPr>
          <p:cNvPr id="13" name="Рисунок 1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229319"/>
            <a:ext cx="837491" cy="870972"/>
          </a:xfrm>
          <a:prstGeom prst="rect">
            <a:avLst/>
          </a:prstGeom>
        </p:spPr>
      </p:pic>
      <p:sp>
        <p:nvSpPr>
          <p:cNvPr id="14" name="Прямоугольник 13"/>
          <p:cNvSpPr/>
          <p:nvPr/>
        </p:nvSpPr>
        <p:spPr>
          <a:xfrm>
            <a:off x="837491" y="175611"/>
            <a:ext cx="2724575" cy="923330"/>
          </a:xfrm>
          <a:prstGeom prst="rect">
            <a:avLst/>
          </a:prstGeom>
        </p:spPr>
        <p:txBody>
          <a:bodyPr wrap="square">
            <a:spAutoFit/>
          </a:bodyPr>
          <a:lstStyle/>
          <a:p>
            <a:r>
              <a:rPr lang="ru-RU" sz="900" b="1" dirty="0" smtClean="0">
                <a:solidFill>
                  <a:schemeClr val="bg1"/>
                </a:solidFill>
              </a:rPr>
              <a:t>РЕСПУБЛИКА ДАГЕСТАН</a:t>
            </a:r>
            <a:endParaRPr lang="ru-RU" sz="900" dirty="0" smtClean="0">
              <a:solidFill>
                <a:schemeClr val="bg1"/>
              </a:solidFill>
            </a:endParaRPr>
          </a:p>
          <a:p>
            <a:r>
              <a:rPr lang="ru-RU" sz="900" b="1" dirty="0" smtClean="0">
                <a:solidFill>
                  <a:schemeClr val="bg1"/>
                </a:solidFill>
              </a:rPr>
              <a:t>МУНИЦИПАЛЬНОЕ КАЗЕННОЕ ОБЩЕОБРАЗОВАТЕЛЬНОЕ УЧРЕЖДЕНИЕ «АВЕРЬЯНОВСКАЯ СРЕДНЯЯ ОБЩЕОБРАЗОВАТЕЛЬНАЯ ШКОЛА ИМЕНИ ОМАРОВА ГУСЕЙНА ОМАРОВИЧА»</a:t>
            </a:r>
            <a:endParaRPr lang="ru-RU" sz="900" dirty="0">
              <a:solidFill>
                <a:schemeClr val="bg1"/>
              </a:solidFill>
            </a:endParaRPr>
          </a:p>
        </p:txBody>
      </p:sp>
    </p:spTree>
    <p:extLst>
      <p:ext uri="{BB962C8B-B14F-4D97-AF65-F5344CB8AC3E}">
        <p14:creationId xmlns="" xmlns:p14="http://schemas.microsoft.com/office/powerpoint/2010/main" val="3519687063"/>
      </p:ext>
    </p:extLst>
  </p:cSld>
  <p:clrMapOvr>
    <a:masterClrMapping/>
  </p:clrMapOvr>
  <p:transition advTm="7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1"/>
          </p:nvPr>
        </p:nvGraphicFramePr>
        <p:xfrm>
          <a:off x="545663" y="1229708"/>
          <a:ext cx="11105055" cy="5108032"/>
        </p:xfrm>
        <a:graphic>
          <a:graphicData uri="http://schemas.openxmlformats.org/drawingml/2006/table">
            <a:tbl>
              <a:tblPr/>
              <a:tblGrid>
                <a:gridCol w="701760"/>
                <a:gridCol w="3977728"/>
                <a:gridCol w="1884831"/>
                <a:gridCol w="2175765"/>
                <a:gridCol w="2364971"/>
              </a:tblGrid>
              <a:tr h="785905">
                <a:tc>
                  <a:txBody>
                    <a:bodyPr/>
                    <a:lstStyle/>
                    <a:p>
                      <a:pPr algn="l" fontAlgn="t"/>
                      <a:r>
                        <a:rPr lang="ru-RU" sz="1600" b="1" i="0" u="none" strike="noStrike" dirty="0">
                          <a:solidFill>
                            <a:srgbClr val="000000"/>
                          </a:solidFill>
                          <a:latin typeface="Times New Roman"/>
                        </a:rPr>
                        <a:t>№ </a:t>
                      </a:r>
                      <a:r>
                        <a:rPr lang="ru-RU" sz="1600" b="1" i="0" u="none" strike="noStrike" dirty="0" err="1">
                          <a:solidFill>
                            <a:srgbClr val="000000"/>
                          </a:solidFill>
                          <a:latin typeface="Times New Roman"/>
                        </a:rPr>
                        <a:t>п</a:t>
                      </a:r>
                      <a:r>
                        <a:rPr lang="ru-RU" sz="1600" b="1" i="0" u="none" strike="noStrike" dirty="0">
                          <a:solidFill>
                            <a:srgbClr val="000000"/>
                          </a:solidFill>
                          <a:latin typeface="Times New Roman"/>
                        </a:rPr>
                        <a:t>/</a:t>
                      </a:r>
                      <a:r>
                        <a:rPr lang="ru-RU" sz="1600" b="1" i="0" u="none" strike="noStrike" dirty="0" err="1">
                          <a:solidFill>
                            <a:srgbClr val="000000"/>
                          </a:solidFill>
                          <a:latin typeface="Times New Roman"/>
                        </a:rPr>
                        <a:t>п</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ru-RU" sz="1600" b="1" i="0" u="none" strike="noStrike" dirty="0">
                          <a:solidFill>
                            <a:srgbClr val="000000"/>
                          </a:solidFill>
                          <a:latin typeface="Times New Roman"/>
                        </a:rPr>
                        <a:t>Параметры статистики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ru-RU" sz="1600" b="1" i="0" u="none" strike="noStrike" dirty="0">
                          <a:solidFill>
                            <a:srgbClr val="000000"/>
                          </a:solidFill>
                          <a:latin typeface="Times New Roman"/>
                        </a:rPr>
                        <a:t>2020–2021 </a:t>
                      </a:r>
                      <a:r>
                        <a:rPr lang="ru-RU" sz="1600" b="1" i="0" u="none" strike="noStrike" dirty="0" err="1">
                          <a:solidFill>
                            <a:srgbClr val="000000"/>
                          </a:solidFill>
                          <a:latin typeface="Times New Roman"/>
                        </a:rPr>
                        <a:t>уч.г</a:t>
                      </a:r>
                      <a:r>
                        <a:rPr lang="ru-RU" sz="1600" b="1" i="0" u="none" strike="noStrike" dirty="0">
                          <a:solidFill>
                            <a:srgbClr val="000000"/>
                          </a:solidFill>
                          <a:latin typeface="Times New Roman"/>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ru-RU" sz="1600" b="1" i="0" u="none" strike="noStrike">
                          <a:solidFill>
                            <a:srgbClr val="000000"/>
                          </a:solidFill>
                          <a:latin typeface="Times New Roman"/>
                        </a:rPr>
                        <a:t>2021–2022уч.г.</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ru-RU" sz="1600" b="1" i="0" u="none" strike="noStrike" smtClean="0">
                          <a:solidFill>
                            <a:srgbClr val="000000"/>
                          </a:solidFill>
                          <a:latin typeface="Times New Roman"/>
                        </a:rPr>
                        <a:t>2022–2023уч.г.</a:t>
                      </a:r>
                      <a:endParaRPr lang="ru-RU" sz="1600" b="1" i="0" u="none" strike="noStrike">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2492">
                <a:tc>
                  <a:txBody>
                    <a:bodyPr/>
                    <a:lstStyle/>
                    <a:p>
                      <a:pPr algn="ctr" fontAlgn="t"/>
                      <a:r>
                        <a:rPr lang="ru-RU" sz="1600" b="1" i="0" u="none" strike="noStrike" dirty="0">
                          <a:solidFill>
                            <a:srgbClr val="000000"/>
                          </a:solidFill>
                          <a:latin typeface="Times New Roman"/>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a:solidFill>
                            <a:srgbClr val="000000"/>
                          </a:solidFill>
                          <a:latin typeface="Times New Roman"/>
                        </a:rPr>
                        <a:t>Количество детей, обучавшихся на конец учебного года, в том числе:</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717уч.</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758уч.</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773уч.</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71875">
                <a:tc>
                  <a:txBody>
                    <a:bodyPr/>
                    <a:lstStyle/>
                    <a:p>
                      <a:pPr algn="ctr" fontAlgn="t"/>
                      <a:r>
                        <a:rPr lang="ru-RU" sz="1600" b="1" i="0" u="none" strike="noStrike">
                          <a:solidFill>
                            <a:srgbClr val="000000"/>
                          </a:solidFill>
                          <a:latin typeface="Times New Roman"/>
                        </a:rPr>
                        <a:t>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a:solidFill>
                            <a:srgbClr val="000000"/>
                          </a:solidFill>
                          <a:latin typeface="Times New Roman"/>
                        </a:rPr>
                        <a:t>Количество учеников, оставленных на повторное обучение:</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9  </a:t>
                      </a:r>
                      <a:r>
                        <a:rPr lang="ru-RU" sz="1600" b="1" i="0" u="none" strike="noStrike" dirty="0" err="1" smtClean="0">
                          <a:solidFill>
                            <a:srgbClr val="000000"/>
                          </a:solidFill>
                          <a:latin typeface="Times New Roman"/>
                        </a:rPr>
                        <a:t>уч</a:t>
                      </a:r>
                      <a:r>
                        <a:rPr lang="ru-RU" sz="1600" b="1" i="0" u="none" strike="noStrike" dirty="0" smtClean="0">
                          <a:solidFill>
                            <a:srgbClr val="000000"/>
                          </a:solidFill>
                          <a:latin typeface="Times New Roman"/>
                        </a:rPr>
                        <a:t>.</a:t>
                      </a:r>
                    </a:p>
                    <a:p>
                      <a:pPr algn="ctr" fontAlgn="t"/>
                      <a:r>
                        <a:rPr lang="ru-RU" sz="1600" b="1" i="0" u="none" strike="noStrike" dirty="0" smtClean="0">
                          <a:solidFill>
                            <a:srgbClr val="000000"/>
                          </a:solidFill>
                          <a:latin typeface="Times New Roman"/>
                        </a:rPr>
                        <a:t>(</a:t>
                      </a:r>
                      <a:r>
                        <a:rPr lang="ru-RU" sz="1600" b="1" i="0" u="none" strike="noStrike" dirty="0" err="1" smtClean="0">
                          <a:solidFill>
                            <a:srgbClr val="000000"/>
                          </a:solidFill>
                          <a:latin typeface="Times New Roman"/>
                        </a:rPr>
                        <a:t>нач.зв</a:t>
                      </a:r>
                      <a:r>
                        <a:rPr lang="ru-RU" sz="1600" b="1" i="0" u="none" strike="noStrike" dirty="0" smtClean="0">
                          <a:solidFill>
                            <a:srgbClr val="000000"/>
                          </a:solidFill>
                          <a:latin typeface="Times New Roman"/>
                        </a:rPr>
                        <a:t>.)</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5 </a:t>
                      </a:r>
                      <a:r>
                        <a:rPr lang="ru-RU" sz="1600" b="1" i="0" u="none" strike="noStrike" dirty="0" err="1" smtClean="0">
                          <a:solidFill>
                            <a:srgbClr val="000000"/>
                          </a:solidFill>
                          <a:latin typeface="Times New Roman"/>
                        </a:rPr>
                        <a:t>уч</a:t>
                      </a:r>
                      <a:r>
                        <a:rPr lang="ru-RU" sz="1600" b="1" i="0" u="none" strike="noStrike" dirty="0" smtClean="0">
                          <a:solidFill>
                            <a:srgbClr val="000000"/>
                          </a:solidFill>
                          <a:latin typeface="Times New Roman"/>
                        </a:rPr>
                        <a:t>.</a:t>
                      </a:r>
                    </a:p>
                    <a:p>
                      <a:pPr algn="ctr" fontAlgn="t"/>
                      <a:r>
                        <a:rPr lang="ru-RU" sz="1600" b="1" i="0" u="none" strike="noStrike" dirty="0" smtClean="0">
                          <a:solidFill>
                            <a:srgbClr val="000000"/>
                          </a:solidFill>
                          <a:latin typeface="Times New Roman"/>
                        </a:rPr>
                        <a:t>(</a:t>
                      </a:r>
                      <a:r>
                        <a:rPr lang="ru-RU" sz="1600" b="1" i="0" u="none" strike="noStrike" dirty="0" err="1" smtClean="0">
                          <a:solidFill>
                            <a:srgbClr val="000000"/>
                          </a:solidFill>
                          <a:latin typeface="Times New Roman"/>
                        </a:rPr>
                        <a:t>нач.зв</a:t>
                      </a:r>
                      <a:r>
                        <a:rPr lang="ru-RU" sz="1600" b="1" i="0" u="none" strike="noStrike" dirty="0" smtClean="0">
                          <a:solidFill>
                            <a:srgbClr val="000000"/>
                          </a:solidFill>
                          <a:latin typeface="Times New Roman"/>
                        </a:rPr>
                        <a:t>.)</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16 </a:t>
                      </a:r>
                      <a:r>
                        <a:rPr lang="ru-RU" sz="1600" b="1" i="0" u="none" strike="noStrike" dirty="0" err="1" smtClean="0">
                          <a:solidFill>
                            <a:srgbClr val="000000"/>
                          </a:solidFill>
                          <a:latin typeface="Times New Roman"/>
                        </a:rPr>
                        <a:t>уч</a:t>
                      </a:r>
                      <a:r>
                        <a:rPr lang="ru-RU" sz="1600" b="1" i="0" u="none" strike="noStrike" dirty="0" smtClean="0">
                          <a:solidFill>
                            <a:srgbClr val="000000"/>
                          </a:solidFill>
                          <a:latin typeface="Times New Roman"/>
                        </a:rPr>
                        <a:t>.</a:t>
                      </a:r>
                    </a:p>
                    <a:p>
                      <a:pPr algn="ctr" fontAlgn="t"/>
                      <a:r>
                        <a:rPr lang="ru-RU" sz="1600" b="1" i="0" u="none" strike="noStrike" dirty="0" smtClean="0">
                          <a:solidFill>
                            <a:srgbClr val="000000"/>
                          </a:solidFill>
                          <a:latin typeface="Times New Roman"/>
                        </a:rPr>
                        <a:t>(8уч-нач.зв., 8уч-ср.зв.)</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71875">
                <a:tc rowSpan="4">
                  <a:txBody>
                    <a:bodyPr/>
                    <a:lstStyle/>
                    <a:p>
                      <a:pPr algn="ctr" fontAlgn="t"/>
                      <a:endParaRPr lang="ru-RU" sz="1600" b="1" i="0" u="none" strike="noStrike" dirty="0" smtClean="0">
                        <a:solidFill>
                          <a:srgbClr val="000000"/>
                        </a:solidFill>
                        <a:latin typeface="Times New Roman"/>
                      </a:endParaRPr>
                    </a:p>
                    <a:p>
                      <a:pPr algn="ctr" fontAlgn="t"/>
                      <a:endParaRPr lang="ru-RU" sz="1600" b="1" i="0" u="none" strike="noStrike" dirty="0" smtClean="0">
                        <a:solidFill>
                          <a:srgbClr val="000000"/>
                        </a:solidFill>
                        <a:latin typeface="Times New Roman"/>
                      </a:endParaRPr>
                    </a:p>
                    <a:p>
                      <a:pPr algn="ctr" fontAlgn="t"/>
                      <a:r>
                        <a:rPr lang="ru-RU" sz="1600" b="1" i="0" u="none" strike="noStrike" dirty="0" smtClean="0">
                          <a:solidFill>
                            <a:srgbClr val="000000"/>
                          </a:solidFill>
                          <a:latin typeface="Times New Roman"/>
                        </a:rPr>
                        <a:t>3</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Количество выпускников </a:t>
                      </a:r>
                    </a:p>
                    <a:p>
                      <a:pPr algn="ctr" fontAlgn="t"/>
                      <a:r>
                        <a:rPr lang="ru-RU" sz="1600" b="1" i="0" u="none" strike="noStrike" dirty="0" smtClean="0">
                          <a:solidFill>
                            <a:srgbClr val="000000"/>
                          </a:solidFill>
                          <a:latin typeface="Times New Roman"/>
                        </a:rPr>
                        <a:t>Из них:</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66 </a:t>
                      </a:r>
                      <a:r>
                        <a:rPr lang="ru-RU" sz="1600" b="1" i="0" u="none" strike="noStrike" dirty="0" err="1" smtClean="0">
                          <a:solidFill>
                            <a:srgbClr val="000000"/>
                          </a:solidFill>
                          <a:latin typeface="Times New Roman"/>
                        </a:rPr>
                        <a:t>уч</a:t>
                      </a:r>
                      <a:r>
                        <a:rPr lang="ru-RU" sz="1600" b="1" i="0" u="none" strike="noStrike" dirty="0" smtClean="0">
                          <a:solidFill>
                            <a:srgbClr val="000000"/>
                          </a:solidFill>
                          <a:latin typeface="Times New Roman"/>
                        </a:rPr>
                        <a:t>.</a:t>
                      </a:r>
                    </a:p>
                    <a:p>
                      <a:pPr algn="ctr" fontAlgn="t"/>
                      <a:r>
                        <a:rPr lang="ru-RU" sz="1600" b="1" i="0" u="none" strike="noStrike" dirty="0" smtClean="0">
                          <a:solidFill>
                            <a:srgbClr val="000000"/>
                          </a:solidFill>
                          <a:latin typeface="Times New Roman"/>
                        </a:rPr>
                        <a:t>(9уч-11кл, 57-9кл.)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65уч.</a:t>
                      </a:r>
                    </a:p>
                    <a:p>
                      <a:pPr marL="0" marR="0" indent="0" algn="ctr" defTabSz="914400" rtl="0" eaLnBrk="1" fontAlgn="t" latinLnBrk="0" hangingPunct="1">
                        <a:lnSpc>
                          <a:spcPct val="100000"/>
                        </a:lnSpc>
                        <a:spcBef>
                          <a:spcPts val="0"/>
                        </a:spcBef>
                        <a:spcAft>
                          <a:spcPts val="0"/>
                        </a:spcAft>
                        <a:buClrTx/>
                        <a:buSzTx/>
                        <a:buFontTx/>
                        <a:buNone/>
                        <a:tabLst/>
                        <a:defRPr/>
                      </a:pPr>
                      <a:r>
                        <a:rPr lang="ru-RU" sz="1600" b="1" i="0" u="none" strike="noStrike" dirty="0" smtClean="0">
                          <a:solidFill>
                            <a:srgbClr val="000000"/>
                          </a:solidFill>
                          <a:latin typeface="Times New Roman"/>
                        </a:rPr>
                        <a:t>(11уч-11кл, 54-9кл.)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66</a:t>
                      </a:r>
                      <a:r>
                        <a:rPr lang="ru-RU" sz="1600" b="1" i="0" u="none" strike="noStrike" baseline="0" dirty="0" smtClean="0">
                          <a:solidFill>
                            <a:srgbClr val="000000"/>
                          </a:solidFill>
                          <a:latin typeface="Times New Roman"/>
                        </a:rPr>
                        <a:t> </a:t>
                      </a:r>
                      <a:r>
                        <a:rPr lang="ru-RU" sz="1600" b="1" i="0" u="none" strike="noStrike" baseline="0" dirty="0" err="1" smtClean="0">
                          <a:solidFill>
                            <a:srgbClr val="000000"/>
                          </a:solidFill>
                          <a:latin typeface="Times New Roman"/>
                        </a:rPr>
                        <a:t>уч</a:t>
                      </a:r>
                      <a:r>
                        <a:rPr lang="ru-RU" sz="1600" b="1" i="0" u="none" strike="noStrike" baseline="0" dirty="0" smtClean="0">
                          <a:solidFill>
                            <a:srgbClr val="000000"/>
                          </a:solidFill>
                          <a:latin typeface="Times New Roman"/>
                        </a:rPr>
                        <a:t>.</a:t>
                      </a:r>
                      <a:endParaRPr lang="ru-RU" sz="1600" b="1" i="0" u="none" strike="noStrike" dirty="0" smtClean="0">
                        <a:solidFill>
                          <a:srgbClr val="000000"/>
                        </a:solidFill>
                        <a:latin typeface="Times New Roman"/>
                      </a:endParaRPr>
                    </a:p>
                    <a:p>
                      <a:pPr marL="0" marR="0" indent="0" algn="ctr" defTabSz="914400" rtl="0" eaLnBrk="1" fontAlgn="t" latinLnBrk="0" hangingPunct="1">
                        <a:lnSpc>
                          <a:spcPct val="100000"/>
                        </a:lnSpc>
                        <a:spcBef>
                          <a:spcPts val="0"/>
                        </a:spcBef>
                        <a:spcAft>
                          <a:spcPts val="0"/>
                        </a:spcAft>
                        <a:buClrTx/>
                        <a:buSzTx/>
                        <a:buFontTx/>
                        <a:buNone/>
                        <a:tabLst/>
                        <a:defRPr/>
                      </a:pPr>
                      <a:r>
                        <a:rPr lang="ru-RU" sz="1600" b="1" i="0" u="none" strike="noStrike" dirty="0" smtClean="0">
                          <a:solidFill>
                            <a:srgbClr val="000000"/>
                          </a:solidFill>
                          <a:latin typeface="Times New Roman"/>
                        </a:rPr>
                        <a:t>(5уч-11кл, 61уч-9кл.)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71875">
                <a:tc vMerge="1">
                  <a:txBody>
                    <a:bodyPr/>
                    <a:lstStyle/>
                    <a:p>
                      <a:pPr algn="ctr" fontAlgn="t"/>
                      <a:endParaRPr lang="ru-RU" sz="20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a:solidFill>
                            <a:srgbClr val="000000"/>
                          </a:solidFill>
                          <a:latin typeface="Times New Roman"/>
                        </a:rPr>
                        <a:t> </a:t>
                      </a:r>
                      <a:r>
                        <a:rPr lang="ru-RU" sz="1600" b="1" i="0" u="none" strike="noStrike" dirty="0" smtClean="0">
                          <a:solidFill>
                            <a:srgbClr val="000000"/>
                          </a:solidFill>
                          <a:latin typeface="Times New Roman"/>
                        </a:rPr>
                        <a:t>-Получили  аттестата обычного образца:</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59уч.</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57уч.</a:t>
                      </a:r>
                    </a:p>
                    <a:p>
                      <a:pPr marL="0" marR="0" indent="0" algn="ctr" defTabSz="914400" rtl="0" eaLnBrk="1" fontAlgn="t" latinLnBrk="0" hangingPunct="1">
                        <a:lnSpc>
                          <a:spcPct val="100000"/>
                        </a:lnSpc>
                        <a:spcBef>
                          <a:spcPts val="0"/>
                        </a:spcBef>
                        <a:spcAft>
                          <a:spcPts val="0"/>
                        </a:spcAft>
                        <a:buClrTx/>
                        <a:buSzTx/>
                        <a:buFontTx/>
                        <a:buNone/>
                        <a:tabLst/>
                        <a:defRPr/>
                      </a:pPr>
                      <a:r>
                        <a:rPr lang="ru-RU" sz="1600" b="1" i="0" u="none" strike="noStrike" dirty="0" smtClean="0">
                          <a:solidFill>
                            <a:srgbClr val="000000"/>
                          </a:solidFill>
                          <a:latin typeface="Times New Roman"/>
                        </a:rPr>
                        <a:t>(9уч-11кл, 48-9кл.)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56 </a:t>
                      </a:r>
                      <a:r>
                        <a:rPr lang="ru-RU" sz="1600" b="1" i="0" u="none" strike="noStrike" dirty="0" err="1" smtClean="0">
                          <a:solidFill>
                            <a:srgbClr val="000000"/>
                          </a:solidFill>
                          <a:latin typeface="Times New Roman"/>
                        </a:rPr>
                        <a:t>уч</a:t>
                      </a:r>
                      <a:r>
                        <a:rPr lang="ru-RU" sz="1600" b="1" i="0" u="none" strike="noStrike" dirty="0" smtClean="0">
                          <a:solidFill>
                            <a:srgbClr val="000000"/>
                          </a:solidFill>
                          <a:latin typeface="Times New Roman"/>
                        </a:rPr>
                        <a:t>.</a:t>
                      </a:r>
                    </a:p>
                    <a:p>
                      <a:pPr marL="0" marR="0" indent="0" algn="ctr" defTabSz="914400" rtl="0" eaLnBrk="1" fontAlgn="t" latinLnBrk="0" hangingPunct="1">
                        <a:lnSpc>
                          <a:spcPct val="100000"/>
                        </a:lnSpc>
                        <a:spcBef>
                          <a:spcPts val="0"/>
                        </a:spcBef>
                        <a:spcAft>
                          <a:spcPts val="0"/>
                        </a:spcAft>
                        <a:buClrTx/>
                        <a:buSzTx/>
                        <a:buFontTx/>
                        <a:buNone/>
                        <a:tabLst/>
                        <a:defRPr/>
                      </a:pPr>
                      <a:r>
                        <a:rPr lang="ru-RU" sz="1600" b="1" i="0" u="none" strike="noStrike" dirty="0" smtClean="0">
                          <a:solidFill>
                            <a:srgbClr val="000000"/>
                          </a:solidFill>
                          <a:latin typeface="Times New Roman"/>
                        </a:rPr>
                        <a:t>(2уч-11кл, 54уч-9кл.)</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57812">
                <a:tc vMerge="1">
                  <a:txBody>
                    <a:bodyPr/>
                    <a:lstStyle/>
                    <a:p>
                      <a:pPr algn="ctr" fontAlgn="t"/>
                      <a:endParaRPr lang="ru-RU" sz="20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-Не </a:t>
                      </a:r>
                      <a:r>
                        <a:rPr lang="ru-RU" sz="1600" b="1" i="0" u="none" strike="noStrike" dirty="0">
                          <a:solidFill>
                            <a:srgbClr val="000000"/>
                          </a:solidFill>
                          <a:latin typeface="Times New Roman"/>
                        </a:rPr>
                        <a:t>получили аттестата:</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a:solidFill>
                            <a:srgbClr val="000000"/>
                          </a:solidFill>
                          <a:latin typeface="Times New Roman"/>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4 </a:t>
                      </a:r>
                      <a:r>
                        <a:rPr lang="ru-RU" sz="1600" b="1" i="0" u="none" strike="noStrike" dirty="0" err="1" smtClean="0">
                          <a:solidFill>
                            <a:srgbClr val="000000"/>
                          </a:solidFill>
                          <a:latin typeface="Times New Roman"/>
                        </a:rPr>
                        <a:t>уч</a:t>
                      </a:r>
                      <a:r>
                        <a:rPr lang="ru-RU" sz="1600" b="1" i="0" u="none" strike="noStrike" dirty="0" smtClean="0">
                          <a:solidFill>
                            <a:srgbClr val="000000"/>
                          </a:solidFill>
                          <a:latin typeface="Times New Roman"/>
                        </a:rPr>
                        <a:t>.</a:t>
                      </a:r>
                    </a:p>
                    <a:p>
                      <a:pPr algn="ctr" fontAlgn="t"/>
                      <a:r>
                        <a:rPr lang="ru-RU" sz="1600" b="1" i="0" u="none" strike="noStrike" dirty="0" smtClean="0">
                          <a:solidFill>
                            <a:srgbClr val="000000"/>
                          </a:solidFill>
                          <a:latin typeface="Times New Roman"/>
                        </a:rPr>
                        <a:t>(3уч получили</a:t>
                      </a:r>
                      <a:r>
                        <a:rPr lang="ru-RU" sz="1600" b="1" i="0" u="none" strike="noStrike" baseline="0" dirty="0" smtClean="0">
                          <a:solidFill>
                            <a:srgbClr val="000000"/>
                          </a:solidFill>
                          <a:latin typeface="Times New Roman"/>
                        </a:rPr>
                        <a:t> в 9кл. в 2022-2023 </a:t>
                      </a:r>
                      <a:r>
                        <a:rPr lang="ru-RU" sz="1600" b="1" i="0" u="none" strike="noStrike" baseline="0" dirty="0" err="1" smtClean="0">
                          <a:solidFill>
                            <a:srgbClr val="000000"/>
                          </a:solidFill>
                          <a:latin typeface="Times New Roman"/>
                        </a:rPr>
                        <a:t>уч.г</a:t>
                      </a:r>
                      <a:r>
                        <a:rPr lang="ru-RU" sz="1600" b="1" i="0" u="none" strike="noStrike" baseline="0" dirty="0" smtClean="0">
                          <a:solidFill>
                            <a:srgbClr val="000000"/>
                          </a:solidFill>
                          <a:latin typeface="Times New Roman"/>
                        </a:rPr>
                        <a:t>.)</a:t>
                      </a:r>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4уч.</a:t>
                      </a:r>
                    </a:p>
                    <a:p>
                      <a:pPr algn="ctr" fontAlgn="t"/>
                      <a:r>
                        <a:rPr lang="ru-RU" sz="1600" b="1" i="0" u="none" strike="noStrike" dirty="0" smtClean="0">
                          <a:solidFill>
                            <a:srgbClr val="000000"/>
                          </a:solidFill>
                          <a:latin typeface="Times New Roman"/>
                        </a:rPr>
                        <a:t>(4уч -</a:t>
                      </a:r>
                      <a:r>
                        <a:rPr lang="ru-RU" sz="1600" b="1" i="0" u="none" strike="noStrike" baseline="0" dirty="0" smtClean="0">
                          <a:solidFill>
                            <a:srgbClr val="000000"/>
                          </a:solidFill>
                          <a:latin typeface="Times New Roman"/>
                        </a:rPr>
                        <a:t>9кл)</a:t>
                      </a:r>
                      <a:endParaRPr lang="ru-RU" sz="1600" b="1" i="0" u="none" strike="noStrike" dirty="0" smtClean="0">
                        <a:solidFill>
                          <a:srgbClr val="000000"/>
                        </a:solidFill>
                        <a:latin typeface="Times New Roman"/>
                      </a:endParaRPr>
                    </a:p>
                    <a:p>
                      <a:pPr algn="ctr" fontAlgn="t"/>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26198">
                <a:tc vMerge="1">
                  <a:txBody>
                    <a:bodyPr/>
                    <a:lstStyle/>
                    <a:p>
                      <a:pPr algn="ctr" fontAlgn="t"/>
                      <a:endParaRPr lang="ru-RU" sz="20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-Окончили </a:t>
                      </a:r>
                      <a:r>
                        <a:rPr lang="ru-RU" sz="1600" b="1" i="0" u="none" strike="noStrike" dirty="0">
                          <a:solidFill>
                            <a:srgbClr val="000000"/>
                          </a:solidFill>
                          <a:latin typeface="Times New Roman"/>
                        </a:rPr>
                        <a:t>школу с аттестатом с отличием:</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7уч.</a:t>
                      </a:r>
                    </a:p>
                    <a:p>
                      <a:pPr marL="0" marR="0" indent="0" algn="ctr" defTabSz="914400" rtl="0" eaLnBrk="1" fontAlgn="t" latinLnBrk="0" hangingPunct="1">
                        <a:lnSpc>
                          <a:spcPct val="100000"/>
                        </a:lnSpc>
                        <a:spcBef>
                          <a:spcPts val="0"/>
                        </a:spcBef>
                        <a:spcAft>
                          <a:spcPts val="0"/>
                        </a:spcAft>
                        <a:buClrTx/>
                        <a:buSzTx/>
                        <a:buFontTx/>
                        <a:buNone/>
                        <a:tabLst/>
                        <a:defRPr/>
                      </a:pPr>
                      <a:r>
                        <a:rPr lang="ru-RU" sz="1600" b="1" i="0" u="none" strike="noStrike" dirty="0" smtClean="0">
                          <a:solidFill>
                            <a:srgbClr val="000000"/>
                          </a:solidFill>
                          <a:latin typeface="Times New Roman"/>
                        </a:rPr>
                        <a:t>(4уч-11кл, 3-9кл.)</a:t>
                      </a:r>
                    </a:p>
                    <a:p>
                      <a:pPr algn="ctr" fontAlgn="t"/>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4уч.</a:t>
                      </a:r>
                    </a:p>
                    <a:p>
                      <a:pPr marL="0" marR="0" indent="0" algn="ctr" defTabSz="914400" rtl="0" eaLnBrk="1" fontAlgn="t" latinLnBrk="0" hangingPunct="1">
                        <a:lnSpc>
                          <a:spcPct val="100000"/>
                        </a:lnSpc>
                        <a:spcBef>
                          <a:spcPts val="0"/>
                        </a:spcBef>
                        <a:spcAft>
                          <a:spcPts val="0"/>
                        </a:spcAft>
                        <a:buClrTx/>
                        <a:buSzTx/>
                        <a:buFontTx/>
                        <a:buNone/>
                        <a:tabLst/>
                        <a:defRPr/>
                      </a:pPr>
                      <a:r>
                        <a:rPr lang="ru-RU" sz="1600" b="1" i="0" u="none" strike="noStrike" dirty="0" smtClean="0">
                          <a:solidFill>
                            <a:srgbClr val="000000"/>
                          </a:solidFill>
                          <a:latin typeface="Times New Roman"/>
                        </a:rPr>
                        <a:t>(2уч-11кл, 2уч-9кл.)</a:t>
                      </a:r>
                    </a:p>
                    <a:p>
                      <a:pPr algn="ctr" fontAlgn="t"/>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600" b="1" i="0" u="none" strike="noStrike" dirty="0" smtClean="0">
                          <a:solidFill>
                            <a:srgbClr val="000000"/>
                          </a:solidFill>
                          <a:latin typeface="Times New Roman"/>
                        </a:rPr>
                        <a:t>6уч.</a:t>
                      </a:r>
                    </a:p>
                    <a:p>
                      <a:pPr marL="0" marR="0" indent="0" algn="ctr" defTabSz="914400" rtl="0" eaLnBrk="1" fontAlgn="t" latinLnBrk="0" hangingPunct="1">
                        <a:lnSpc>
                          <a:spcPct val="100000"/>
                        </a:lnSpc>
                        <a:spcBef>
                          <a:spcPts val="0"/>
                        </a:spcBef>
                        <a:spcAft>
                          <a:spcPts val="0"/>
                        </a:spcAft>
                        <a:buClrTx/>
                        <a:buSzTx/>
                        <a:buFontTx/>
                        <a:buNone/>
                        <a:tabLst/>
                        <a:defRPr/>
                      </a:pPr>
                      <a:r>
                        <a:rPr lang="ru-RU" sz="1600" b="1" i="0" u="none" strike="noStrike" dirty="0" smtClean="0">
                          <a:solidFill>
                            <a:srgbClr val="000000"/>
                          </a:solidFill>
                          <a:latin typeface="Times New Roman"/>
                        </a:rPr>
                        <a:t>(3уч-11кл, 3-9кл.)</a:t>
                      </a:r>
                    </a:p>
                    <a:p>
                      <a:pPr algn="ctr" fontAlgn="t"/>
                      <a:endParaRPr lang="ru-RU" sz="1600" b="1" i="0" u="none" strike="noStrike" dirty="0">
                        <a:solidFill>
                          <a:srgbClr val="000000"/>
                        </a:solidFill>
                        <a:latin typeface="Times New Roman"/>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 name="Заголовок 4"/>
          <p:cNvSpPr>
            <a:spLocks noGrp="1"/>
          </p:cNvSpPr>
          <p:nvPr>
            <p:ph type="title"/>
          </p:nvPr>
        </p:nvSpPr>
        <p:spPr/>
        <p:txBody>
          <a:bodyPr>
            <a:normAutofit fontScale="90000"/>
          </a:bodyPr>
          <a:lstStyle/>
          <a:p>
            <a:pPr lvl="0" algn="ctr"/>
            <a:r>
              <a:rPr lang="ru-RU" sz="2700" b="1" dirty="0" smtClean="0">
                <a:latin typeface="Times New Roman" pitchFamily="18" charset="0"/>
                <a:ea typeface="Times New Roman" pitchFamily="18" charset="0"/>
                <a:cs typeface="Times New Roman" pitchFamily="18" charset="0"/>
              </a:rPr>
              <a:t>Оценка содержания и качества подготовки обучающихся –</a:t>
            </a:r>
            <a:br>
              <a:rPr lang="ru-RU" sz="2700" b="1" dirty="0" smtClean="0">
                <a:latin typeface="Times New Roman" pitchFamily="18" charset="0"/>
                <a:ea typeface="Times New Roman" pitchFamily="18" charset="0"/>
                <a:cs typeface="Times New Roman" pitchFamily="18" charset="0"/>
              </a:rPr>
            </a:br>
            <a:r>
              <a:rPr lang="ru-RU" sz="2700" b="1" dirty="0" smtClean="0">
                <a:latin typeface="Times New Roman" pitchFamily="18" charset="0"/>
                <a:ea typeface="Times New Roman" pitchFamily="18" charset="0"/>
                <a:cs typeface="Times New Roman" pitchFamily="18" charset="0"/>
              </a:rPr>
              <a:t> статистика показателей  по школе за три года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p>
        </p:txBody>
      </p:sp>
      <p:sp>
        <p:nvSpPr>
          <p:cNvPr id="9" name="Прямоугольник 8"/>
          <p:cNvSpPr/>
          <p:nvPr/>
        </p:nvSpPr>
        <p:spPr>
          <a:xfrm>
            <a:off x="11368154" y="6273662"/>
            <a:ext cx="538096" cy="5843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smtClean="0">
                <a:ln>
                  <a:noFill/>
                </a:ln>
                <a:solidFill>
                  <a:schemeClr val="bg1"/>
                </a:solidFill>
                <a:effectLst/>
                <a:uLnTx/>
                <a:uFillTx/>
                <a:latin typeface="Arial Black" panose="020B0A04020102020204" pitchFamily="34" charset="0"/>
                <a:ea typeface="+mn-ea"/>
                <a:cs typeface="+mn-cs"/>
              </a:rPr>
              <a:t>8</a:t>
            </a:r>
            <a:endParaRPr kumimoji="0" lang="ru-RU" sz="2000" b="0" i="0" u="none" strike="noStrike" kern="1200" cap="none" spc="0" normalizeH="0" baseline="0" noProof="0" dirty="0">
              <a:ln>
                <a:noFill/>
              </a:ln>
              <a:solidFill>
                <a:schemeClr val="bg1"/>
              </a:solidFill>
              <a:effectLst/>
              <a:uLnTx/>
              <a:uFillTx/>
              <a:latin typeface="Arial Black" panose="020B0A04020102020204" pitchFamily="34" charset="0"/>
              <a:ea typeface="+mn-ea"/>
              <a:cs typeface="+mn-cs"/>
            </a:endParaRPr>
          </a:p>
        </p:txBody>
      </p:sp>
    </p:spTree>
  </p:cSld>
  <p:clrMapOvr>
    <a:masterClrMapping/>
  </p:clrMapOvr>
  <p:transition advTm="7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9903" y="191704"/>
            <a:ext cx="11340663" cy="565041"/>
          </a:xfrm>
        </p:spPr>
        <p:txBody>
          <a:bodyPr>
            <a:noAutofit/>
          </a:bodyPr>
          <a:lstStyle/>
          <a:p>
            <a:pPr algn="ctr"/>
            <a:r>
              <a:rPr lang="ru-RU" sz="2400" b="1" dirty="0" smtClean="0">
                <a:latin typeface="Times New Roman" pitchFamily="18" charset="0"/>
                <a:cs typeface="Times New Roman" pitchFamily="18" charset="0"/>
              </a:rPr>
              <a:t>Мониторинг успеваемости  и качества </a:t>
            </a:r>
            <a:r>
              <a:rPr lang="ru-RU" sz="2400" b="1" dirty="0" smtClean="0">
                <a:latin typeface="Times New Roman" pitchFamily="18" charset="0"/>
                <a:ea typeface="Times New Roman" pitchFamily="18" charset="0"/>
                <a:cs typeface="Times New Roman" pitchFamily="18" charset="0"/>
              </a:rPr>
              <a:t>обучающихся </a:t>
            </a:r>
            <a:r>
              <a:rPr lang="ru-RU" sz="2400" b="1" dirty="0" smtClean="0">
                <a:latin typeface="Times New Roman" pitchFamily="18" charset="0"/>
                <a:cs typeface="Times New Roman" pitchFamily="18" charset="0"/>
              </a:rPr>
              <a:t>за три года  со 2 по 11 </a:t>
            </a:r>
            <a:r>
              <a:rPr lang="ru-RU" sz="2400" b="1" dirty="0" err="1" smtClean="0">
                <a:latin typeface="Times New Roman" pitchFamily="18" charset="0"/>
                <a:cs typeface="Times New Roman" pitchFamily="18" charset="0"/>
              </a:rPr>
              <a:t>кл</a:t>
            </a:r>
            <a:r>
              <a:rPr lang="ru-RU" sz="2400" b="1" dirty="0" smtClean="0">
                <a:latin typeface="Times New Roman" pitchFamily="18" charset="0"/>
                <a:cs typeface="Times New Roman" pitchFamily="18" charset="0"/>
              </a:rPr>
              <a:t>.</a:t>
            </a:r>
            <a:endParaRPr lang="ru-RU" sz="2400" b="1" dirty="0">
              <a:latin typeface="Times New Roman" pitchFamily="18" charset="0"/>
              <a:cs typeface="Times New Roman" pitchFamily="18" charset="0"/>
            </a:endParaRPr>
          </a:p>
        </p:txBody>
      </p:sp>
      <p:sp>
        <p:nvSpPr>
          <p:cNvPr id="6" name="Прямоугольник 5"/>
          <p:cNvSpPr/>
          <p:nvPr/>
        </p:nvSpPr>
        <p:spPr>
          <a:xfrm>
            <a:off x="241300" y="5991772"/>
            <a:ext cx="11563350" cy="707886"/>
          </a:xfrm>
          <a:prstGeom prst="rect">
            <a:avLst/>
          </a:prstGeom>
        </p:spPr>
        <p:txBody>
          <a:bodyPr wrap="square">
            <a:spAutoFit/>
          </a:bodyPr>
          <a:lstStyle/>
          <a:p>
            <a:r>
              <a:rPr lang="ru-RU" sz="1600" dirty="0" smtClean="0"/>
              <a:t>В целом наблюдается стабильность качества обучения и успеваемости. </a:t>
            </a:r>
            <a:r>
              <a:rPr lang="ru-RU" sz="1600" dirty="0" smtClean="0">
                <a:latin typeface="Times New Roman" pitchFamily="18" charset="0"/>
                <a:cs typeface="Times New Roman" pitchFamily="18" charset="0"/>
              </a:rPr>
              <a:t>Составлен план работы, проводится комплекс мероприятий на повышение уровня образования в школе</a:t>
            </a:r>
            <a:r>
              <a:rPr lang="ru-RU" sz="2400"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sp>
        <p:nvSpPr>
          <p:cNvPr id="10" name="Прямоугольник 9"/>
          <p:cNvSpPr/>
          <p:nvPr/>
        </p:nvSpPr>
        <p:spPr>
          <a:xfrm>
            <a:off x="11368154" y="6273662"/>
            <a:ext cx="538096" cy="584338"/>
          </a:xfrm>
          <a:prstGeom prst="rect">
            <a:avLst/>
          </a:prstGeom>
          <a:solidFill>
            <a:srgbClr val="5C7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dirty="0" smtClean="0">
                <a:solidFill>
                  <a:prstClr val="white"/>
                </a:solidFill>
                <a:latin typeface="Arial Black" panose="020B0A04020102020204" pitchFamily="34" charset="0"/>
              </a:rPr>
              <a:t>9</a:t>
            </a:r>
            <a:endParaRPr kumimoji="0" lang="ru-RU"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endParaRPr>
          </a:p>
        </p:txBody>
      </p:sp>
      <p:graphicFrame>
        <p:nvGraphicFramePr>
          <p:cNvPr id="12" name="Содержимое 11"/>
          <p:cNvGraphicFramePr>
            <a:graphicFrameLocks noGrp="1"/>
          </p:cNvGraphicFramePr>
          <p:nvPr>
            <p:ph idx="1"/>
          </p:nvPr>
        </p:nvGraphicFramePr>
        <p:xfrm>
          <a:off x="381000" y="889001"/>
          <a:ext cx="5168900" cy="2260598"/>
        </p:xfrm>
        <a:graphic>
          <a:graphicData uri="http://schemas.openxmlformats.org/drawingml/2006/table">
            <a:tbl>
              <a:tblPr/>
              <a:tblGrid>
                <a:gridCol w="1148645"/>
                <a:gridCol w="1100943"/>
                <a:gridCol w="1030346"/>
                <a:gridCol w="1012666"/>
                <a:gridCol w="876300"/>
              </a:tblGrid>
              <a:tr h="848498">
                <a:tc>
                  <a:txBody>
                    <a:bodyPr/>
                    <a:lstStyle/>
                    <a:p>
                      <a:pPr algn="ctr" rtl="0" fontAlgn="b"/>
                      <a:r>
                        <a:rPr lang="ru-RU" sz="1200" b="1" i="0" u="none" strike="noStrike" dirty="0">
                          <a:solidFill>
                            <a:srgbClr val="000000"/>
                          </a:solidFill>
                          <a:latin typeface="Times New Roman" pitchFamily="18" charset="0"/>
                          <a:cs typeface="Times New Roman" pitchFamily="18" charset="0"/>
                        </a:rPr>
                        <a:t>Количество обучающихся за 3 года </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a:solidFill>
                            <a:srgbClr val="000000"/>
                          </a:solidFill>
                          <a:latin typeface="Times New Roman" pitchFamily="18" charset="0"/>
                          <a:cs typeface="Times New Roman" pitchFamily="18" charset="0"/>
                        </a:rPr>
                        <a:t>2-4 </a:t>
                      </a:r>
                      <a:r>
                        <a:rPr lang="ru-RU" sz="1400" b="1" i="0" u="none" strike="noStrike" dirty="0" err="1">
                          <a:solidFill>
                            <a:srgbClr val="000000"/>
                          </a:solidFill>
                          <a:latin typeface="Times New Roman" pitchFamily="18" charset="0"/>
                          <a:cs typeface="Times New Roman" pitchFamily="18" charset="0"/>
                        </a:rPr>
                        <a:t>кл</a:t>
                      </a:r>
                      <a:r>
                        <a:rPr lang="ru-RU" sz="1400" b="1" i="0" u="none" strike="noStrike" dirty="0">
                          <a:solidFill>
                            <a:srgbClr val="000000"/>
                          </a:solidFill>
                          <a:latin typeface="Times New Roman" pitchFamily="18" charset="0"/>
                          <a:cs typeface="Times New Roman" pitchFamily="18"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a:solidFill>
                            <a:srgbClr val="000000"/>
                          </a:solidFill>
                          <a:latin typeface="Times New Roman" pitchFamily="18" charset="0"/>
                          <a:cs typeface="Times New Roman" pitchFamily="18" charset="0"/>
                        </a:rPr>
                        <a:t>5-9 кл.</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a:solidFill>
                            <a:srgbClr val="000000"/>
                          </a:solidFill>
                          <a:latin typeface="Times New Roman" pitchFamily="18" charset="0"/>
                          <a:cs typeface="Times New Roman" pitchFamily="18" charset="0"/>
                        </a:rPr>
                        <a:t>10-11 кл.</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a:solidFill>
                            <a:srgbClr val="000000"/>
                          </a:solidFill>
                          <a:latin typeface="Times New Roman" pitchFamily="18" charset="0"/>
                          <a:cs typeface="Times New Roman" pitchFamily="18" charset="0"/>
                        </a:rPr>
                        <a:t>итого</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0700">
                <a:tc>
                  <a:txBody>
                    <a:bodyPr/>
                    <a:lstStyle/>
                    <a:p>
                      <a:pPr algn="ctr" rtl="0" fontAlgn="b"/>
                      <a:r>
                        <a:rPr lang="ru-RU" sz="1200" b="1" i="0" u="none" strike="noStrike" dirty="0">
                          <a:solidFill>
                            <a:srgbClr val="000000"/>
                          </a:solidFill>
                          <a:latin typeface="Times New Roman" pitchFamily="18" charset="0"/>
                          <a:cs typeface="Times New Roman" pitchFamily="18" charset="0"/>
                        </a:rPr>
                        <a:t>2020-2021 </a:t>
                      </a:r>
                      <a:r>
                        <a:rPr lang="ru-RU" sz="1200" b="1" i="0" u="none" strike="noStrike" dirty="0" err="1">
                          <a:solidFill>
                            <a:srgbClr val="000000"/>
                          </a:solidFill>
                          <a:latin typeface="Times New Roman" pitchFamily="18" charset="0"/>
                          <a:cs typeface="Times New Roman" pitchFamily="18" charset="0"/>
                        </a:rPr>
                        <a:t>уч.г</a:t>
                      </a:r>
                      <a:r>
                        <a:rPr lang="ru-RU" sz="1200" b="1" i="0" u="none" strike="noStrike" dirty="0">
                          <a:solidFill>
                            <a:srgbClr val="000000"/>
                          </a:solidFill>
                          <a:latin typeface="Times New Roman" pitchFamily="18" charset="0"/>
                          <a:cs typeface="Times New Roman" pitchFamily="18"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a:solidFill>
                            <a:srgbClr val="000000"/>
                          </a:solidFill>
                          <a:latin typeface="Times New Roman" pitchFamily="18" charset="0"/>
                          <a:cs typeface="Times New Roman" pitchFamily="18" charset="0"/>
                        </a:rPr>
                        <a:t>255</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a:solidFill>
                            <a:srgbClr val="000000"/>
                          </a:solidFill>
                          <a:latin typeface="Times New Roman" pitchFamily="18" charset="0"/>
                          <a:cs typeface="Times New Roman" pitchFamily="18" charset="0"/>
                        </a:rPr>
                        <a:t>346</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a:solidFill>
                            <a:srgbClr val="000000"/>
                          </a:solidFill>
                          <a:latin typeface="Times New Roman" pitchFamily="18" charset="0"/>
                          <a:cs typeface="Times New Roman" pitchFamily="18" charset="0"/>
                        </a:rPr>
                        <a:t>23</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400" b="1" i="0" u="none" strike="noStrike" dirty="0">
                          <a:solidFill>
                            <a:srgbClr val="000000"/>
                          </a:solidFill>
                          <a:latin typeface="Times New Roman" pitchFamily="18" charset="0"/>
                          <a:cs typeface="Times New Roman" pitchFamily="18" charset="0"/>
                        </a:rPr>
                        <a:t>624</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0700">
                <a:tc>
                  <a:txBody>
                    <a:bodyPr/>
                    <a:lstStyle/>
                    <a:p>
                      <a:pPr algn="ctr" rtl="0" fontAlgn="b"/>
                      <a:r>
                        <a:rPr lang="ru-RU" sz="1200" b="1" i="0" u="none" strike="noStrike" dirty="0">
                          <a:solidFill>
                            <a:srgbClr val="000000"/>
                          </a:solidFill>
                          <a:latin typeface="Times New Roman" pitchFamily="18" charset="0"/>
                          <a:cs typeface="Times New Roman" pitchFamily="18" charset="0"/>
                        </a:rPr>
                        <a:t>2021-2022 </a:t>
                      </a:r>
                      <a:r>
                        <a:rPr lang="ru-RU" sz="1200" b="1" i="0" u="none" strike="noStrike" dirty="0" err="1">
                          <a:solidFill>
                            <a:srgbClr val="000000"/>
                          </a:solidFill>
                          <a:latin typeface="Times New Roman" pitchFamily="18" charset="0"/>
                          <a:cs typeface="Times New Roman" pitchFamily="18" charset="0"/>
                        </a:rPr>
                        <a:t>уч.г</a:t>
                      </a:r>
                      <a:r>
                        <a:rPr lang="ru-RU" sz="1200" b="1" i="0" u="none" strike="noStrike" dirty="0">
                          <a:solidFill>
                            <a:srgbClr val="000000"/>
                          </a:solidFill>
                          <a:latin typeface="Times New Roman" pitchFamily="18" charset="0"/>
                          <a:cs typeface="Times New Roman" pitchFamily="18"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a:solidFill>
                            <a:srgbClr val="000000"/>
                          </a:solidFill>
                          <a:latin typeface="Times New Roman" pitchFamily="18" charset="0"/>
                          <a:cs typeface="Times New Roman" pitchFamily="18" charset="0"/>
                        </a:rPr>
                        <a:t>258</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a:solidFill>
                            <a:srgbClr val="000000"/>
                          </a:solidFill>
                          <a:latin typeface="Times New Roman" pitchFamily="18" charset="0"/>
                          <a:cs typeface="Times New Roman" pitchFamily="18" charset="0"/>
                        </a:rPr>
                        <a:t>374</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dirty="0">
                          <a:solidFill>
                            <a:srgbClr val="000000"/>
                          </a:solidFill>
                          <a:latin typeface="Times New Roman" pitchFamily="18" charset="0"/>
                          <a:cs typeface="Times New Roman" pitchFamily="18" charset="0"/>
                        </a:rPr>
                        <a:t>16</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400" b="1" i="0" u="none" strike="noStrike" dirty="0">
                          <a:solidFill>
                            <a:srgbClr val="000000"/>
                          </a:solidFill>
                          <a:latin typeface="Times New Roman" pitchFamily="18" charset="0"/>
                          <a:cs typeface="Times New Roman" pitchFamily="18" charset="0"/>
                        </a:rPr>
                        <a:t>648</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0700">
                <a:tc>
                  <a:txBody>
                    <a:bodyPr/>
                    <a:lstStyle/>
                    <a:p>
                      <a:pPr algn="ctr" rtl="0" fontAlgn="b"/>
                      <a:r>
                        <a:rPr lang="ru-RU" sz="1200" b="1" i="0" u="none" strike="noStrike" dirty="0">
                          <a:solidFill>
                            <a:srgbClr val="000000"/>
                          </a:solidFill>
                          <a:latin typeface="Times New Roman" pitchFamily="18" charset="0"/>
                          <a:cs typeface="Times New Roman" pitchFamily="18" charset="0"/>
                        </a:rPr>
                        <a:t>2022-2023 </a:t>
                      </a:r>
                      <a:r>
                        <a:rPr lang="ru-RU" sz="1200" b="1" i="0" u="none" strike="noStrike" dirty="0" err="1">
                          <a:solidFill>
                            <a:srgbClr val="000000"/>
                          </a:solidFill>
                          <a:latin typeface="Times New Roman" pitchFamily="18" charset="0"/>
                          <a:cs typeface="Times New Roman" pitchFamily="18" charset="0"/>
                        </a:rPr>
                        <a:t>уч.г</a:t>
                      </a:r>
                      <a:r>
                        <a:rPr lang="ru-RU" sz="1200" b="1" i="0" u="none" strike="noStrike" dirty="0">
                          <a:solidFill>
                            <a:srgbClr val="000000"/>
                          </a:solidFill>
                          <a:latin typeface="Times New Roman" pitchFamily="18" charset="0"/>
                          <a:cs typeface="Times New Roman" pitchFamily="18" charset="0"/>
                        </a:rPr>
                        <a:t>.</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a:solidFill>
                            <a:srgbClr val="000000"/>
                          </a:solidFill>
                          <a:latin typeface="Times New Roman" pitchFamily="18" charset="0"/>
                          <a:cs typeface="Times New Roman" pitchFamily="18" charset="0"/>
                        </a:rPr>
                        <a:t>283</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a:solidFill>
                            <a:srgbClr val="000000"/>
                          </a:solidFill>
                          <a:latin typeface="Times New Roman" pitchFamily="18" charset="0"/>
                          <a:cs typeface="Times New Roman" pitchFamily="18" charset="0"/>
                        </a:rPr>
                        <a:t>374</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b"/>
                      <a:r>
                        <a:rPr lang="ru-RU" sz="1400" b="1" i="0" u="none" strike="noStrike">
                          <a:solidFill>
                            <a:srgbClr val="000000"/>
                          </a:solidFill>
                          <a:latin typeface="Times New Roman" pitchFamily="18" charset="0"/>
                          <a:cs typeface="Times New Roman" pitchFamily="18" charset="0"/>
                        </a:rPr>
                        <a:t>22</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400" b="1" i="0" u="none" strike="noStrike" dirty="0">
                          <a:solidFill>
                            <a:srgbClr val="000000"/>
                          </a:solidFill>
                          <a:latin typeface="Times New Roman" pitchFamily="18" charset="0"/>
                          <a:cs typeface="Times New Roman" pitchFamily="18" charset="0"/>
                        </a:rPr>
                        <a:t>679</a:t>
                      </a: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5" name="Диаграмма 14"/>
          <p:cNvGraphicFramePr/>
          <p:nvPr/>
        </p:nvGraphicFramePr>
        <p:xfrm>
          <a:off x="190500" y="3136900"/>
          <a:ext cx="5410200" cy="28447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Таблица 15"/>
          <p:cNvGraphicFramePr>
            <a:graphicFrameLocks noGrp="1"/>
          </p:cNvGraphicFramePr>
          <p:nvPr/>
        </p:nvGraphicFramePr>
        <p:xfrm>
          <a:off x="6464300" y="1011661"/>
          <a:ext cx="5219700" cy="2137940"/>
        </p:xfrm>
        <a:graphic>
          <a:graphicData uri="http://schemas.openxmlformats.org/drawingml/2006/table">
            <a:tbl>
              <a:tblPr/>
              <a:tblGrid>
                <a:gridCol w="1739900"/>
                <a:gridCol w="1739900"/>
                <a:gridCol w="1739900"/>
              </a:tblGrid>
              <a:tr h="497195">
                <a:tc>
                  <a:txBody>
                    <a:bodyPr/>
                    <a:lstStyle/>
                    <a:p>
                      <a:pPr algn="ctr" rtl="0" fontAlgn="b"/>
                      <a:r>
                        <a:rPr lang="ru-RU" sz="1600" b="0" i="0" u="none" strike="noStrike" dirty="0">
                          <a:solidFill>
                            <a:srgbClr val="000000"/>
                          </a:solidFill>
                          <a:latin typeface="Times New Roman"/>
                        </a:rPr>
                        <a:t>Параметры статистики</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0" i="0" u="none" strike="noStrike">
                          <a:solidFill>
                            <a:srgbClr val="000000"/>
                          </a:solidFill>
                          <a:latin typeface="Times New Roman"/>
                        </a:rPr>
                        <a:t>Успеваемость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600" b="0" i="0" u="none" strike="noStrike">
                          <a:solidFill>
                            <a:srgbClr val="000000"/>
                          </a:solidFill>
                          <a:latin typeface="Calibri"/>
                        </a:rPr>
                        <a:t>Качество</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46915">
                <a:tc>
                  <a:txBody>
                    <a:bodyPr/>
                    <a:lstStyle/>
                    <a:p>
                      <a:pPr algn="ctr" rtl="0" fontAlgn="b"/>
                      <a:r>
                        <a:rPr lang="ru-RU" sz="1800" b="1" i="0" u="none" strike="noStrike" dirty="0">
                          <a:solidFill>
                            <a:srgbClr val="000000"/>
                          </a:solidFill>
                          <a:latin typeface="Times New Roman"/>
                        </a:rPr>
                        <a:t>2020-2021 </a:t>
                      </a:r>
                      <a:r>
                        <a:rPr lang="ru-RU" sz="1800" b="1" i="0" u="none" strike="noStrike" dirty="0" err="1">
                          <a:solidFill>
                            <a:srgbClr val="000000"/>
                          </a:solidFill>
                          <a:latin typeface="Times New Roman"/>
                        </a:rPr>
                        <a:t>уч.г</a:t>
                      </a:r>
                      <a:r>
                        <a:rPr lang="ru-RU" sz="1800" b="1" i="0" u="none" strike="noStrike" dirty="0">
                          <a:solidFill>
                            <a:srgbClr val="000000"/>
                          </a:solidFill>
                          <a:latin typeface="Times New Roman"/>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800" b="1" i="0" u="none" strike="noStrike">
                          <a:solidFill>
                            <a:srgbClr val="000000"/>
                          </a:solidFill>
                          <a:latin typeface="Times New Roman"/>
                        </a:rPr>
                        <a:t>99,87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800" b="1" i="0" u="none" strike="noStrike">
                          <a:solidFill>
                            <a:srgbClr val="000000"/>
                          </a:solidFill>
                          <a:latin typeface="Calibri"/>
                        </a:rPr>
                        <a:t>49,15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46915">
                <a:tc>
                  <a:txBody>
                    <a:bodyPr/>
                    <a:lstStyle/>
                    <a:p>
                      <a:pPr algn="ctr" rtl="0" fontAlgn="b"/>
                      <a:r>
                        <a:rPr lang="ru-RU" sz="1800" b="1" i="0" u="none" strike="noStrike">
                          <a:solidFill>
                            <a:srgbClr val="000000"/>
                          </a:solidFill>
                          <a:latin typeface="Times New Roman"/>
                        </a:rPr>
                        <a:t>2021-2022 уч.г.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800" b="1" i="0" u="none" strike="noStrike">
                          <a:solidFill>
                            <a:srgbClr val="000000"/>
                          </a:solidFill>
                          <a:latin typeface="Times New Roman"/>
                        </a:rPr>
                        <a:t>99,74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800" b="1" i="0" u="none" strike="noStrike">
                          <a:solidFill>
                            <a:srgbClr val="000000"/>
                          </a:solidFill>
                          <a:latin typeface="Calibri"/>
                        </a:rPr>
                        <a:t>50,43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46915">
                <a:tc>
                  <a:txBody>
                    <a:bodyPr/>
                    <a:lstStyle/>
                    <a:p>
                      <a:pPr algn="ctr" rtl="0" fontAlgn="b"/>
                      <a:r>
                        <a:rPr lang="ru-RU" sz="1800" b="1" i="0" u="none" strike="noStrike">
                          <a:solidFill>
                            <a:srgbClr val="000000"/>
                          </a:solidFill>
                          <a:latin typeface="Times New Roman"/>
                        </a:rPr>
                        <a:t>2022-2023 уч.г.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800" b="1" i="0" u="none" strike="noStrike">
                          <a:solidFill>
                            <a:srgbClr val="000000"/>
                          </a:solidFill>
                          <a:latin typeface="Times New Roman"/>
                        </a:rPr>
                        <a:t>98,93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ru-RU" sz="1800" b="1" i="0" u="none" strike="noStrike" dirty="0">
                          <a:solidFill>
                            <a:srgbClr val="000000"/>
                          </a:solidFill>
                          <a:latin typeface="Calibri"/>
                        </a:rPr>
                        <a:t>46,43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7" name="Диаграмма 16"/>
          <p:cNvGraphicFramePr/>
          <p:nvPr/>
        </p:nvGraphicFramePr>
        <p:xfrm>
          <a:off x="6578600" y="3289301"/>
          <a:ext cx="5321300" cy="26289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advTm="7000"/>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7488</TotalTime>
  <Words>4888</Words>
  <Application>Microsoft Office PowerPoint</Application>
  <PresentationFormat>Произвольный</PresentationFormat>
  <Paragraphs>1512</Paragraphs>
  <Slides>64</Slides>
  <Notes>19</Notes>
  <HiddenSlides>0</HiddenSlides>
  <MMClips>0</MMClips>
  <ScaleCrop>false</ScaleCrop>
  <HeadingPairs>
    <vt:vector size="4" baseType="variant">
      <vt:variant>
        <vt:lpstr>Тема</vt:lpstr>
      </vt:variant>
      <vt:variant>
        <vt:i4>1</vt:i4>
      </vt:variant>
      <vt:variant>
        <vt:lpstr>Заголовки слайдов</vt:lpstr>
      </vt:variant>
      <vt:variant>
        <vt:i4>64</vt:i4>
      </vt:variant>
    </vt:vector>
  </HeadingPairs>
  <TitlesOfParts>
    <vt:vector size="65" baseType="lpstr">
      <vt:lpstr>Тема Office</vt:lpstr>
      <vt:lpstr>Слайд 1</vt:lpstr>
      <vt:lpstr>    «Школа - это мастерская, где формируется мысль подрастающего поколения, надо крепко держать ее в руках, если не хочешь выпустить из рук будущее».                                                                                                                                                                                                 A. Барбюс.  </vt:lpstr>
      <vt:lpstr>Слайд 3</vt:lpstr>
      <vt:lpstr>Слайд 4</vt:lpstr>
      <vt:lpstr>Слайд 5</vt:lpstr>
      <vt:lpstr>Слайд 6</vt:lpstr>
      <vt:lpstr>Слайд 7</vt:lpstr>
      <vt:lpstr>Оценка содержания и качества подготовки обучающихся –  статистика показателей  по школе за три года  </vt:lpstr>
      <vt:lpstr>Мониторинг успеваемости  и качества обучающихся за три года  со 2 по 11 кл.</vt:lpstr>
      <vt:lpstr>Мониторинг  отличников и хорошистов со 2 по 11 класс за три года</vt:lpstr>
      <vt:lpstr>Оценка содержания и качества подготовки обучающихся –  статистика показателей в начальном звене за 2020–2023 годы</vt:lpstr>
      <vt:lpstr>Государственная итоговая аттестация. Оценка содержания и качества подготовки обучающихся – статистика  показателей  за три года в 9-х классах </vt:lpstr>
      <vt:lpstr>ОГЭ (основной государственный экзамен) — форма государственной итоговой аттестации школьников по программам общего образования.</vt:lpstr>
      <vt:lpstr>Слайд 14</vt:lpstr>
      <vt:lpstr>Слайд 15</vt:lpstr>
      <vt:lpstr>Рейтинг предметов, выбранных обучающимися 9-х классов для сдачи итоговой аттестации</vt:lpstr>
      <vt:lpstr>Слайд 17</vt:lpstr>
      <vt:lpstr>Оценка содержания и качества подготовки обучающихся –  статистика показателей  за три года в 11 кл. </vt:lpstr>
      <vt:lpstr>Единый государственный экзамен (ЕГЭ) — это централизованно проводимый в Российской Федерации экзамен в средних учебных заведениях.</vt:lpstr>
      <vt:lpstr>Слайд 20</vt:lpstr>
      <vt:lpstr>Слайд 21</vt:lpstr>
      <vt:lpstr>Сравнительный анализ по не преодолевшим минимальный порог (ЕГЭ)-2023</vt:lpstr>
      <vt:lpstr>Сравнительный анализ по высокобалльным результатам  (ЕГЭ)-2023</vt:lpstr>
      <vt:lpstr>Рейтинг предметов, выбранных обучающимися 11-х классов для сдачи итоговой аттестации</vt:lpstr>
      <vt:lpstr>Слайд 25</vt:lpstr>
      <vt:lpstr>Всероссийская проверочная работа (ВПР)-   это итоговые контрольные работы, проводимые по отдельным учебным предметам для оценки уровня подготовки школьников с учетом требования ФГОС.   Оценка содержания и качества подготовки обучающихся – статистика  показателей  за 2023 годы в 4 классах</vt:lpstr>
      <vt:lpstr>Всероссийская проверочная работа (ВПР)  Оценка содержания и качества подготовки обучающихся – статистика  показателей  за 2023 годы по русскому языку, математике, истории, биологии в 5 классах</vt:lpstr>
      <vt:lpstr>Всероссийская проверочная работа (ВПР)  Оценка содержания и качества подготовки обучающихся – статистика  показателей  за 2023 годы по русскому языку, математике, истории, биологии, географии, обществознанию в 6 классах</vt:lpstr>
      <vt:lpstr>ВПР . Оценка содержания и качества подготовки обучающихся – статистика  показателей  за 2023 годы по русскому языку, математике, истории, биологии, физике, анг.яз., обществознание в 7 классах</vt:lpstr>
      <vt:lpstr>ВПР . Оценка содержания и качества подготовки обучающихся – статистика  показателей  за 2023 годы по русскому языку, математике, истории, биологии, физике, химии, географии, обществознание в 8 классах</vt:lpstr>
      <vt:lpstr>Слайд 31</vt:lpstr>
      <vt:lpstr>Слайд 32</vt:lpstr>
      <vt:lpstr>Слайд 33</vt:lpstr>
      <vt:lpstr>ВсОШ  за 2023 -2024уч.г. </vt:lpstr>
      <vt:lpstr>Слайд 35</vt:lpstr>
      <vt:lpstr>ВОСПИТАТЕЛЬНАЯ РАБОТА  МКОУ «Аверьяновская СОШ имени Омарова Гусейна Омаровича».  Воспитательный процесс играет ключевую роль в становлении личности в соответствии с Федеральным законом об образовании в Российской Федерации.  </vt:lpstr>
      <vt:lpstr>Слайд 37</vt:lpstr>
      <vt:lpstr>Слайд 38</vt:lpstr>
      <vt:lpstr>Слайд 39</vt:lpstr>
      <vt:lpstr>Слайд 40</vt:lpstr>
      <vt:lpstr>Одним из критериев проекта «Школа Минпросвещения России» является обязательное создание в школе школьного театра. </vt:lpstr>
      <vt:lpstr>Обязательным критерием проекта и всей воспитательной системы школы является создание школьного музея. </vt:lpstr>
      <vt:lpstr>Школьная футбольная лига</vt:lpstr>
      <vt:lpstr>Особую роль в воспитании подрастающего поколения отводится патриотическому воспитанию.</vt:lpstr>
      <vt:lpstr>Присвоение школе имени героя </vt:lpstr>
      <vt:lpstr>Встреча с участниками афганской войны и СВО</vt:lpstr>
      <vt:lpstr>Поздравление ветеранов педагогического труда, доступная среда</vt:lpstr>
      <vt:lpstr>Слайд 48</vt:lpstr>
      <vt:lpstr>Слайд 49</vt:lpstr>
      <vt:lpstr>Волонтеры  МКОУ «Аверьяновская СОШ имени Омарова Гусейна Омаровича» активно отправляют гуманитарную помощь (продукты питания-50 тыс., медикаменты-47 тыс., тушенка-30 тыс.) для участников СВО на Украине.  </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Ежегодно педагоги  МКОУ «Аверьяновская СОШ» участвуют в конкурсе профессионального мастерства «Учитель года», проводят семинары</vt:lpstr>
      <vt:lpstr>Проведение мастер-классов и семинаров не только муниципального уровня, но в коллективе есть учителя, которые проводят мастер-классы в ДИРО и на других региональных площадках. </vt:lpstr>
      <vt:lpstr>Слайд 63</vt:lpstr>
      <vt:lpstr>Слайд 64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ЗАГОЛОВОК</dc:title>
  <dc:creator>Штрилиц</dc:creator>
  <cp:lastModifiedBy>1</cp:lastModifiedBy>
  <cp:revision>528</cp:revision>
  <cp:lastPrinted>2023-03-23T12:07:59Z</cp:lastPrinted>
  <dcterms:created xsi:type="dcterms:W3CDTF">2023-03-17T08:11:31Z</dcterms:created>
  <dcterms:modified xsi:type="dcterms:W3CDTF">2024-03-26T10:39:57Z</dcterms:modified>
</cp:coreProperties>
</file>