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35" r:id="rId2"/>
    <p:sldMasterId id="2147483752" r:id="rId3"/>
  </p:sldMasterIdLst>
  <p:notesMasterIdLst>
    <p:notesMasterId r:id="rId67"/>
  </p:notesMasterIdLst>
  <p:handoutMasterIdLst>
    <p:handoutMasterId r:id="rId68"/>
  </p:handoutMasterIdLst>
  <p:sldIdLst>
    <p:sldId id="495" r:id="rId4"/>
    <p:sldId id="614" r:id="rId5"/>
    <p:sldId id="557" r:id="rId6"/>
    <p:sldId id="613" r:id="rId7"/>
    <p:sldId id="574" r:id="rId8"/>
    <p:sldId id="575" r:id="rId9"/>
    <p:sldId id="576" r:id="rId10"/>
    <p:sldId id="577" r:id="rId11"/>
    <p:sldId id="611" r:id="rId12"/>
    <p:sldId id="612" r:id="rId13"/>
    <p:sldId id="578" r:id="rId14"/>
    <p:sldId id="579" r:id="rId15"/>
    <p:sldId id="580" r:id="rId16"/>
    <p:sldId id="560" r:id="rId17"/>
    <p:sldId id="521" r:id="rId18"/>
    <p:sldId id="615" r:id="rId19"/>
    <p:sldId id="618" r:id="rId20"/>
    <p:sldId id="617" r:id="rId21"/>
    <p:sldId id="616" r:id="rId22"/>
    <p:sldId id="619" r:id="rId23"/>
    <p:sldId id="596" r:id="rId24"/>
    <p:sldId id="597" r:id="rId25"/>
    <p:sldId id="620" r:id="rId26"/>
    <p:sldId id="598" r:id="rId27"/>
    <p:sldId id="622" r:id="rId28"/>
    <p:sldId id="621" r:id="rId29"/>
    <p:sldId id="599" r:id="rId30"/>
    <p:sldId id="600" r:id="rId31"/>
    <p:sldId id="601" r:id="rId32"/>
    <p:sldId id="531" r:id="rId33"/>
    <p:sldId id="536" r:id="rId34"/>
    <p:sldId id="581" r:id="rId35"/>
    <p:sldId id="582" r:id="rId36"/>
    <p:sldId id="583" r:id="rId37"/>
    <p:sldId id="584" r:id="rId38"/>
    <p:sldId id="585" r:id="rId39"/>
    <p:sldId id="586" r:id="rId40"/>
    <p:sldId id="587" r:id="rId41"/>
    <p:sldId id="588" r:id="rId42"/>
    <p:sldId id="589" r:id="rId43"/>
    <p:sldId id="590" r:id="rId44"/>
    <p:sldId id="591" r:id="rId45"/>
    <p:sldId id="592" r:id="rId46"/>
    <p:sldId id="602" r:id="rId47"/>
    <p:sldId id="603" r:id="rId48"/>
    <p:sldId id="604" r:id="rId49"/>
    <p:sldId id="605" r:id="rId50"/>
    <p:sldId id="610" r:id="rId51"/>
    <p:sldId id="606" r:id="rId52"/>
    <p:sldId id="607" r:id="rId53"/>
    <p:sldId id="608" r:id="rId54"/>
    <p:sldId id="609" r:id="rId55"/>
    <p:sldId id="551" r:id="rId56"/>
    <p:sldId id="537" r:id="rId57"/>
    <p:sldId id="538" r:id="rId58"/>
    <p:sldId id="539" r:id="rId59"/>
    <p:sldId id="540" r:id="rId60"/>
    <p:sldId id="541" r:id="rId61"/>
    <p:sldId id="546" r:id="rId62"/>
    <p:sldId id="547" r:id="rId63"/>
    <p:sldId id="548" r:id="rId64"/>
    <p:sldId id="549" r:id="rId65"/>
    <p:sldId id="288" r:id="rId6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587" autoAdjust="0"/>
    <p:restoredTop sz="79971" autoAdjust="0"/>
  </p:normalViewPr>
  <p:slideViewPr>
    <p:cSldViewPr>
      <p:cViewPr varScale="1">
        <p:scale>
          <a:sx n="72" d="100"/>
          <a:sy n="72" d="100"/>
        </p:scale>
        <p:origin x="-2202" y="-102"/>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3294"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handoutMaster" Target="handoutMasters/handoutMaster1.xml"/><Relationship Id="rId7" Type="http://schemas.openxmlformats.org/officeDocument/2006/relationships/slide" Target="slides/slide4.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AD44F1-C3C5-4F03-A398-D52A69D9DE1D}" type="doc">
      <dgm:prSet loTypeId="urn:microsoft.com/office/officeart/2005/8/layout/target3" loCatId="relationship" qsTypeId="urn:microsoft.com/office/officeart/2005/8/quickstyle/3d2" qsCatId="3D" csTypeId="urn:microsoft.com/office/officeart/2005/8/colors/accent1_2" csCatId="accent1" phldr="1"/>
      <dgm:spPr/>
      <dgm:t>
        <a:bodyPr/>
        <a:lstStyle/>
        <a:p>
          <a:endParaRPr lang="ru-RU"/>
        </a:p>
      </dgm:t>
    </dgm:pt>
    <dgm:pt modelId="{0D535297-08D3-4970-A3DE-FC7ECF84EA71}">
      <dgm:prSet/>
      <dgm:spPr>
        <a:blipFill rotWithShape="0">
          <a:blip xmlns:r="http://schemas.openxmlformats.org/officeDocument/2006/relationships" r:embed="rId1"/>
          <a:tile tx="0" ty="0" sx="100000" sy="100000" flip="none" algn="tl"/>
        </a:blipFill>
      </dgm:spPr>
      <dgm:t>
        <a:bodyPr/>
        <a:lstStyle/>
        <a:p>
          <a:pPr algn="ctr" rtl="0"/>
          <a:r>
            <a:rPr lang="ru-RU" dirty="0" smtClean="0"/>
            <a:t>Организационный раздел</a:t>
          </a:r>
          <a:endParaRPr lang="ru-RU" dirty="0"/>
        </a:p>
      </dgm:t>
    </dgm:pt>
    <dgm:pt modelId="{0C5B7684-ED45-400E-99ED-42117006C8FF}" type="parTrans" cxnId="{0A364E4A-9F08-4EC6-B594-272184D5E72F}">
      <dgm:prSet/>
      <dgm:spPr/>
      <dgm:t>
        <a:bodyPr/>
        <a:lstStyle/>
        <a:p>
          <a:endParaRPr lang="ru-RU"/>
        </a:p>
      </dgm:t>
    </dgm:pt>
    <dgm:pt modelId="{A0DE18B1-98F9-45F2-8AE2-1FCA28C041B9}" type="sibTrans" cxnId="{0A364E4A-9F08-4EC6-B594-272184D5E72F}">
      <dgm:prSet/>
      <dgm:spPr/>
      <dgm:t>
        <a:bodyPr/>
        <a:lstStyle/>
        <a:p>
          <a:endParaRPr lang="ru-RU"/>
        </a:p>
      </dgm:t>
    </dgm:pt>
    <dgm:pt modelId="{2CF1C25F-6771-4AED-A81A-E8D14D5788B5}">
      <dgm:prSet/>
      <dgm:spPr>
        <a:blipFill rotWithShape="0">
          <a:blip xmlns:r="http://schemas.openxmlformats.org/officeDocument/2006/relationships" r:embed="rId1"/>
          <a:tile tx="0" ty="0" sx="100000" sy="100000" flip="none" algn="tl"/>
        </a:blipFill>
      </dgm:spPr>
      <dgm:t>
        <a:bodyPr/>
        <a:lstStyle/>
        <a:p>
          <a:pPr rtl="0"/>
          <a:r>
            <a:rPr lang="ru-RU" dirty="0" smtClean="0"/>
            <a:t>Целевой раздел</a:t>
          </a:r>
          <a:endParaRPr lang="ru-RU" dirty="0"/>
        </a:p>
      </dgm:t>
    </dgm:pt>
    <dgm:pt modelId="{04D6BD03-709C-467A-AA0A-1BDFF3D9A7C7}" type="sibTrans" cxnId="{8790AD5C-11E5-448D-8EA9-9B00A3E3DEE5}">
      <dgm:prSet/>
      <dgm:spPr/>
      <dgm:t>
        <a:bodyPr/>
        <a:lstStyle/>
        <a:p>
          <a:endParaRPr lang="ru-RU"/>
        </a:p>
      </dgm:t>
    </dgm:pt>
    <dgm:pt modelId="{F7A48823-2E3B-4C86-81CD-19431B3883BD}" type="parTrans" cxnId="{8790AD5C-11E5-448D-8EA9-9B00A3E3DEE5}">
      <dgm:prSet/>
      <dgm:spPr/>
      <dgm:t>
        <a:bodyPr/>
        <a:lstStyle/>
        <a:p>
          <a:endParaRPr lang="ru-RU"/>
        </a:p>
      </dgm:t>
    </dgm:pt>
    <dgm:pt modelId="{7A0A087B-B960-45A8-822B-15B79001F263}">
      <dgm:prSet/>
      <dgm:spPr>
        <a:blipFill rotWithShape="0">
          <a:blip xmlns:r="http://schemas.openxmlformats.org/officeDocument/2006/relationships" r:embed="rId1"/>
          <a:tile tx="0" ty="0" sx="100000" sy="100000" flip="none" algn="tl"/>
        </a:blipFill>
      </dgm:spPr>
      <dgm:t>
        <a:bodyPr/>
        <a:lstStyle/>
        <a:p>
          <a:pPr rtl="0"/>
          <a:r>
            <a:rPr lang="ru-RU" dirty="0" smtClean="0"/>
            <a:t>Содержательный раздел </a:t>
          </a:r>
          <a:endParaRPr lang="ru-RU" dirty="0"/>
        </a:p>
      </dgm:t>
    </dgm:pt>
    <dgm:pt modelId="{B8BC7BA7-4DAD-4C79-9A9C-FC4B338EEB11}" type="sibTrans" cxnId="{C74E07CA-7681-4E6F-B150-1D18237680C7}">
      <dgm:prSet/>
      <dgm:spPr/>
      <dgm:t>
        <a:bodyPr/>
        <a:lstStyle/>
        <a:p>
          <a:endParaRPr lang="ru-RU"/>
        </a:p>
      </dgm:t>
    </dgm:pt>
    <dgm:pt modelId="{DE429D15-675C-4989-AF7E-A8D27C8A1444}" type="parTrans" cxnId="{C74E07CA-7681-4E6F-B150-1D18237680C7}">
      <dgm:prSet/>
      <dgm:spPr/>
      <dgm:t>
        <a:bodyPr/>
        <a:lstStyle/>
        <a:p>
          <a:endParaRPr lang="ru-RU"/>
        </a:p>
      </dgm:t>
    </dgm:pt>
    <dgm:pt modelId="{C6AC969E-0A43-4543-BF29-5884A8DF58A5}" type="pres">
      <dgm:prSet presAssocID="{3FAD44F1-C3C5-4F03-A398-D52A69D9DE1D}" presName="Name0" presStyleCnt="0">
        <dgm:presLayoutVars>
          <dgm:chMax val="7"/>
          <dgm:dir/>
          <dgm:animLvl val="lvl"/>
          <dgm:resizeHandles val="exact"/>
        </dgm:presLayoutVars>
      </dgm:prSet>
      <dgm:spPr/>
      <dgm:t>
        <a:bodyPr/>
        <a:lstStyle/>
        <a:p>
          <a:endParaRPr lang="ru-RU"/>
        </a:p>
      </dgm:t>
    </dgm:pt>
    <dgm:pt modelId="{4A89489A-8A91-430D-8DFC-71D6A64F13BA}" type="pres">
      <dgm:prSet presAssocID="{2CF1C25F-6771-4AED-A81A-E8D14D5788B5}" presName="circle1" presStyleLbl="node1" presStyleIdx="0" presStyleCnt="3"/>
      <dgm:spPr/>
    </dgm:pt>
    <dgm:pt modelId="{618BBB6E-DDDA-42BA-8298-C31434831A2A}" type="pres">
      <dgm:prSet presAssocID="{2CF1C25F-6771-4AED-A81A-E8D14D5788B5}" presName="space" presStyleCnt="0"/>
      <dgm:spPr/>
    </dgm:pt>
    <dgm:pt modelId="{974D5461-EBF7-490E-8A76-1D9A051B17BB}" type="pres">
      <dgm:prSet presAssocID="{2CF1C25F-6771-4AED-A81A-E8D14D5788B5}" presName="rect1" presStyleLbl="alignAcc1" presStyleIdx="0" presStyleCnt="3"/>
      <dgm:spPr/>
      <dgm:t>
        <a:bodyPr/>
        <a:lstStyle/>
        <a:p>
          <a:endParaRPr lang="ru-RU"/>
        </a:p>
      </dgm:t>
    </dgm:pt>
    <dgm:pt modelId="{A27C4721-9A56-4B1E-8A78-F292C82B55D3}" type="pres">
      <dgm:prSet presAssocID="{7A0A087B-B960-45A8-822B-15B79001F263}" presName="vertSpace2" presStyleLbl="node1" presStyleIdx="0" presStyleCnt="3"/>
      <dgm:spPr/>
    </dgm:pt>
    <dgm:pt modelId="{D1B52A02-09EC-440E-8E3A-6A3AB97FE783}" type="pres">
      <dgm:prSet presAssocID="{7A0A087B-B960-45A8-822B-15B79001F263}" presName="circle2" presStyleLbl="node1" presStyleIdx="1" presStyleCnt="3"/>
      <dgm:spPr/>
    </dgm:pt>
    <dgm:pt modelId="{DF0B8CB2-E37D-4938-8E7E-42FF823A7651}" type="pres">
      <dgm:prSet presAssocID="{7A0A087B-B960-45A8-822B-15B79001F263}" presName="rect2" presStyleLbl="alignAcc1" presStyleIdx="1" presStyleCnt="3" custScaleY="110639"/>
      <dgm:spPr/>
      <dgm:t>
        <a:bodyPr/>
        <a:lstStyle/>
        <a:p>
          <a:endParaRPr lang="ru-RU"/>
        </a:p>
      </dgm:t>
    </dgm:pt>
    <dgm:pt modelId="{140627B8-C086-4337-B666-13B36FEC8254}" type="pres">
      <dgm:prSet presAssocID="{0D535297-08D3-4970-A3DE-FC7ECF84EA71}" presName="vertSpace3" presStyleLbl="node1" presStyleIdx="1" presStyleCnt="3"/>
      <dgm:spPr/>
    </dgm:pt>
    <dgm:pt modelId="{436F0090-EFC8-43AF-AE20-B118A4839F9E}" type="pres">
      <dgm:prSet presAssocID="{0D535297-08D3-4970-A3DE-FC7ECF84EA71}" presName="circle3" presStyleLbl="node1" presStyleIdx="2" presStyleCnt="3"/>
      <dgm:spPr/>
    </dgm:pt>
    <dgm:pt modelId="{60D7EF96-09D0-4C76-9C83-80D12649F88F}" type="pres">
      <dgm:prSet presAssocID="{0D535297-08D3-4970-A3DE-FC7ECF84EA71}" presName="rect3" presStyleLbl="alignAcc1" presStyleIdx="2" presStyleCnt="3" custScaleY="113636"/>
      <dgm:spPr/>
      <dgm:t>
        <a:bodyPr/>
        <a:lstStyle/>
        <a:p>
          <a:endParaRPr lang="ru-RU"/>
        </a:p>
      </dgm:t>
    </dgm:pt>
    <dgm:pt modelId="{16C3B1E4-867E-441B-809C-393AB3605709}" type="pres">
      <dgm:prSet presAssocID="{2CF1C25F-6771-4AED-A81A-E8D14D5788B5}" presName="rect1ParTxNoCh" presStyleLbl="alignAcc1" presStyleIdx="2" presStyleCnt="3">
        <dgm:presLayoutVars>
          <dgm:chMax val="1"/>
          <dgm:bulletEnabled val="1"/>
        </dgm:presLayoutVars>
      </dgm:prSet>
      <dgm:spPr/>
      <dgm:t>
        <a:bodyPr/>
        <a:lstStyle/>
        <a:p>
          <a:endParaRPr lang="ru-RU"/>
        </a:p>
      </dgm:t>
    </dgm:pt>
    <dgm:pt modelId="{8E23FCB1-97BD-4D36-A982-7B5B866BAC89}" type="pres">
      <dgm:prSet presAssocID="{7A0A087B-B960-45A8-822B-15B79001F263}" presName="rect2ParTxNoCh" presStyleLbl="alignAcc1" presStyleIdx="2" presStyleCnt="3">
        <dgm:presLayoutVars>
          <dgm:chMax val="1"/>
          <dgm:bulletEnabled val="1"/>
        </dgm:presLayoutVars>
      </dgm:prSet>
      <dgm:spPr/>
      <dgm:t>
        <a:bodyPr/>
        <a:lstStyle/>
        <a:p>
          <a:endParaRPr lang="ru-RU"/>
        </a:p>
      </dgm:t>
    </dgm:pt>
    <dgm:pt modelId="{703EA430-BA37-4E3C-96A2-499E07CE2FCB}" type="pres">
      <dgm:prSet presAssocID="{0D535297-08D3-4970-A3DE-FC7ECF84EA71}" presName="rect3ParTxNoCh" presStyleLbl="alignAcc1" presStyleIdx="2" presStyleCnt="3">
        <dgm:presLayoutVars>
          <dgm:chMax val="1"/>
          <dgm:bulletEnabled val="1"/>
        </dgm:presLayoutVars>
      </dgm:prSet>
      <dgm:spPr/>
      <dgm:t>
        <a:bodyPr/>
        <a:lstStyle/>
        <a:p>
          <a:endParaRPr lang="ru-RU"/>
        </a:p>
      </dgm:t>
    </dgm:pt>
  </dgm:ptLst>
  <dgm:cxnLst>
    <dgm:cxn modelId="{77DDD79C-CAAD-492A-B0FA-28C741B51DF3}" type="presOf" srcId="{0D535297-08D3-4970-A3DE-FC7ECF84EA71}" destId="{60D7EF96-09D0-4C76-9C83-80D12649F88F}" srcOrd="0" destOrd="0" presId="urn:microsoft.com/office/officeart/2005/8/layout/target3"/>
    <dgm:cxn modelId="{A717A39F-04C2-4BF8-AD29-EFC319CCA582}" type="presOf" srcId="{2CF1C25F-6771-4AED-A81A-E8D14D5788B5}" destId="{974D5461-EBF7-490E-8A76-1D9A051B17BB}" srcOrd="0" destOrd="0" presId="urn:microsoft.com/office/officeart/2005/8/layout/target3"/>
    <dgm:cxn modelId="{0A364E4A-9F08-4EC6-B594-272184D5E72F}" srcId="{3FAD44F1-C3C5-4F03-A398-D52A69D9DE1D}" destId="{0D535297-08D3-4970-A3DE-FC7ECF84EA71}" srcOrd="2" destOrd="0" parTransId="{0C5B7684-ED45-400E-99ED-42117006C8FF}" sibTransId="{A0DE18B1-98F9-45F2-8AE2-1FCA28C041B9}"/>
    <dgm:cxn modelId="{8790AD5C-11E5-448D-8EA9-9B00A3E3DEE5}" srcId="{3FAD44F1-C3C5-4F03-A398-D52A69D9DE1D}" destId="{2CF1C25F-6771-4AED-A81A-E8D14D5788B5}" srcOrd="0" destOrd="0" parTransId="{F7A48823-2E3B-4C86-81CD-19431B3883BD}" sibTransId="{04D6BD03-709C-467A-AA0A-1BDFF3D9A7C7}"/>
    <dgm:cxn modelId="{DA3218E3-D462-4098-8731-FBDC4CA77F75}" type="presOf" srcId="{0D535297-08D3-4970-A3DE-FC7ECF84EA71}" destId="{703EA430-BA37-4E3C-96A2-499E07CE2FCB}" srcOrd="1" destOrd="0" presId="urn:microsoft.com/office/officeart/2005/8/layout/target3"/>
    <dgm:cxn modelId="{37B5C288-C0A5-48FA-AAAE-1B6FEF94BAF4}" type="presOf" srcId="{3FAD44F1-C3C5-4F03-A398-D52A69D9DE1D}" destId="{C6AC969E-0A43-4543-BF29-5884A8DF58A5}" srcOrd="0" destOrd="0" presId="urn:microsoft.com/office/officeart/2005/8/layout/target3"/>
    <dgm:cxn modelId="{3A8E9411-6B20-4890-B765-315ED78659DA}" type="presOf" srcId="{2CF1C25F-6771-4AED-A81A-E8D14D5788B5}" destId="{16C3B1E4-867E-441B-809C-393AB3605709}" srcOrd="1" destOrd="0" presId="urn:microsoft.com/office/officeart/2005/8/layout/target3"/>
    <dgm:cxn modelId="{D5EC26F1-CB24-4BAC-8379-A3CFD8BB5023}" type="presOf" srcId="{7A0A087B-B960-45A8-822B-15B79001F263}" destId="{DF0B8CB2-E37D-4938-8E7E-42FF823A7651}" srcOrd="0" destOrd="0" presId="urn:microsoft.com/office/officeart/2005/8/layout/target3"/>
    <dgm:cxn modelId="{C74E07CA-7681-4E6F-B150-1D18237680C7}" srcId="{3FAD44F1-C3C5-4F03-A398-D52A69D9DE1D}" destId="{7A0A087B-B960-45A8-822B-15B79001F263}" srcOrd="1" destOrd="0" parTransId="{DE429D15-675C-4989-AF7E-A8D27C8A1444}" sibTransId="{B8BC7BA7-4DAD-4C79-9A9C-FC4B338EEB11}"/>
    <dgm:cxn modelId="{983FB8E0-B082-4F0A-91AC-2D86ECCD28CC}" type="presOf" srcId="{7A0A087B-B960-45A8-822B-15B79001F263}" destId="{8E23FCB1-97BD-4D36-A982-7B5B866BAC89}" srcOrd="1" destOrd="0" presId="urn:microsoft.com/office/officeart/2005/8/layout/target3"/>
    <dgm:cxn modelId="{0B49D387-A255-4005-8AC5-880754C99ED5}" type="presParOf" srcId="{C6AC969E-0A43-4543-BF29-5884A8DF58A5}" destId="{4A89489A-8A91-430D-8DFC-71D6A64F13BA}" srcOrd="0" destOrd="0" presId="urn:microsoft.com/office/officeart/2005/8/layout/target3"/>
    <dgm:cxn modelId="{E1DA5E10-18C8-4CC8-8A1C-04B3B6EF3E29}" type="presParOf" srcId="{C6AC969E-0A43-4543-BF29-5884A8DF58A5}" destId="{618BBB6E-DDDA-42BA-8298-C31434831A2A}" srcOrd="1" destOrd="0" presId="urn:microsoft.com/office/officeart/2005/8/layout/target3"/>
    <dgm:cxn modelId="{F8163F10-5762-4FAA-BF6E-7389E05F0284}" type="presParOf" srcId="{C6AC969E-0A43-4543-BF29-5884A8DF58A5}" destId="{974D5461-EBF7-490E-8A76-1D9A051B17BB}" srcOrd="2" destOrd="0" presId="urn:microsoft.com/office/officeart/2005/8/layout/target3"/>
    <dgm:cxn modelId="{67222963-FE36-47D7-B290-CD21095C6A5B}" type="presParOf" srcId="{C6AC969E-0A43-4543-BF29-5884A8DF58A5}" destId="{A27C4721-9A56-4B1E-8A78-F292C82B55D3}" srcOrd="3" destOrd="0" presId="urn:microsoft.com/office/officeart/2005/8/layout/target3"/>
    <dgm:cxn modelId="{C12C8308-13BE-4E9F-8FA8-76123BBD70E2}" type="presParOf" srcId="{C6AC969E-0A43-4543-BF29-5884A8DF58A5}" destId="{D1B52A02-09EC-440E-8E3A-6A3AB97FE783}" srcOrd="4" destOrd="0" presId="urn:microsoft.com/office/officeart/2005/8/layout/target3"/>
    <dgm:cxn modelId="{E756BC90-54BE-4C5E-8279-7F2F05283AEB}" type="presParOf" srcId="{C6AC969E-0A43-4543-BF29-5884A8DF58A5}" destId="{DF0B8CB2-E37D-4938-8E7E-42FF823A7651}" srcOrd="5" destOrd="0" presId="urn:microsoft.com/office/officeart/2005/8/layout/target3"/>
    <dgm:cxn modelId="{0F3822A1-D3D7-4E3F-8F5E-ECCBA3B5AB65}" type="presParOf" srcId="{C6AC969E-0A43-4543-BF29-5884A8DF58A5}" destId="{140627B8-C086-4337-B666-13B36FEC8254}" srcOrd="6" destOrd="0" presId="urn:microsoft.com/office/officeart/2005/8/layout/target3"/>
    <dgm:cxn modelId="{F385D5C0-B167-4881-8532-07EEA726055F}" type="presParOf" srcId="{C6AC969E-0A43-4543-BF29-5884A8DF58A5}" destId="{436F0090-EFC8-43AF-AE20-B118A4839F9E}" srcOrd="7" destOrd="0" presId="urn:microsoft.com/office/officeart/2005/8/layout/target3"/>
    <dgm:cxn modelId="{7F0E723F-7A62-4B28-95D3-E27206DB6BC8}" type="presParOf" srcId="{C6AC969E-0A43-4543-BF29-5884A8DF58A5}" destId="{60D7EF96-09D0-4C76-9C83-80D12649F88F}" srcOrd="8" destOrd="0" presId="urn:microsoft.com/office/officeart/2005/8/layout/target3"/>
    <dgm:cxn modelId="{BC3587C9-5D28-482F-93B1-60479A1D0878}" type="presParOf" srcId="{C6AC969E-0A43-4543-BF29-5884A8DF58A5}" destId="{16C3B1E4-867E-441B-809C-393AB3605709}" srcOrd="9" destOrd="0" presId="urn:microsoft.com/office/officeart/2005/8/layout/target3"/>
    <dgm:cxn modelId="{0AA0BD63-5636-4F18-AB96-22E4676D4764}" type="presParOf" srcId="{C6AC969E-0A43-4543-BF29-5884A8DF58A5}" destId="{8E23FCB1-97BD-4D36-A982-7B5B866BAC89}" srcOrd="10" destOrd="0" presId="urn:microsoft.com/office/officeart/2005/8/layout/target3"/>
    <dgm:cxn modelId="{A0DA6C39-4E20-4735-902E-445F8DC72CB0}" type="presParOf" srcId="{C6AC969E-0A43-4543-BF29-5884A8DF58A5}" destId="{703EA430-BA37-4E3C-96A2-499E07CE2FCB}" srcOrd="11" destOrd="0" presId="urn:microsoft.com/office/officeart/2005/8/layout/target3"/>
  </dgm:cxnLst>
  <dgm:bg/>
  <dgm:whole/>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C7898D-813D-445D-85F4-F64A06D45E64}" type="datetimeFigureOut">
              <a:rPr lang="ru-RU" smtClean="0"/>
              <a:pPr/>
              <a:t>29.03.2023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080395-737D-407E-AB69-B48A715C8D89}"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AD677F-3A26-4F16-8AFE-3E73A2FDEA35}" type="datetimeFigureOut">
              <a:rPr lang="ru-RU" smtClean="0"/>
              <a:pPr/>
              <a:t>29.03.2023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52AAB-72E8-4E8D-A501-C9B194FF5D8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9552AAB-72E8-4E8D-A501-C9B194FF5D80}" type="slidenum">
              <a:rPr lang="ru-RU" smtClean="0"/>
              <a:pPr/>
              <a:t>25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583434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333698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306432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510151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4995943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150310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651323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901581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9723181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7595093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412570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9574526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7402696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4477801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8906167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3610324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5781103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6624966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8050617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858633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71405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61644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302964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0646747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5769871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5434261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5" name="Footer Placeholder 4"/>
          <p:cNvSpPr>
            <a:spLocks noGrp="1"/>
          </p:cNvSpPr>
          <p:nvPr>
            <p:ph type="ftr" sz="quarter" idx="11"/>
          </p:nvPr>
        </p:nvSpPr>
        <p:spPr>
          <a:xfrm>
            <a:off x="3028951" y="6356353"/>
            <a:ext cx="3086100"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39908441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8"/>
            <a:ext cx="7886700" cy="1325563"/>
          </a:xfrm>
          <a:prstGeom prst="rect">
            <a:avLst/>
          </a:prstGeom>
        </p:spPr>
        <p:txBody>
          <a:bodyPr/>
          <a:lstStyle/>
          <a:p>
            <a:r>
              <a:rPr lang="ru-RU"/>
              <a:t>Образец заголовка</a:t>
            </a:r>
            <a:endParaRPr lang="en-US" dirty="0"/>
          </a:p>
        </p:txBody>
      </p:sp>
      <p:sp>
        <p:nvSpPr>
          <p:cNvPr id="3" name="Content Placeholder 2"/>
          <p:cNvSpPr>
            <a:spLocks noGrp="1"/>
          </p:cNvSpPr>
          <p:nvPr>
            <p:ph idx="1"/>
          </p:nvPr>
        </p:nvSpPr>
        <p:spPr>
          <a:xfrm>
            <a:off x="628651" y="1825625"/>
            <a:ext cx="7886700" cy="4351338"/>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5" name="Footer Placeholder 4"/>
          <p:cNvSpPr>
            <a:spLocks noGrp="1"/>
          </p:cNvSpPr>
          <p:nvPr>
            <p:ph type="ftr" sz="quarter" idx="11"/>
          </p:nvPr>
        </p:nvSpPr>
        <p:spPr>
          <a:xfrm>
            <a:off x="3028951" y="6356353"/>
            <a:ext cx="3086100"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29830275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a:prstGeom prst="rect">
            <a:avLst/>
          </a:prstGeo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9" y="4589466"/>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5" name="Footer Placeholder 4"/>
          <p:cNvSpPr>
            <a:spLocks noGrp="1"/>
          </p:cNvSpPr>
          <p:nvPr>
            <p:ph type="ftr" sz="quarter" idx="11"/>
          </p:nvPr>
        </p:nvSpPr>
        <p:spPr>
          <a:xfrm>
            <a:off x="3028951" y="6356353"/>
            <a:ext cx="3086100"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35977990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8"/>
            <a:ext cx="7886700" cy="1325563"/>
          </a:xfrm>
          <a:prstGeom prst="rect">
            <a:avLst/>
          </a:prstGeom>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6" name="Footer Placeholder 5"/>
          <p:cNvSpPr>
            <a:spLocks noGrp="1"/>
          </p:cNvSpPr>
          <p:nvPr>
            <p:ph type="ftr" sz="quarter" idx="11"/>
          </p:nvPr>
        </p:nvSpPr>
        <p:spPr>
          <a:xfrm>
            <a:off x="3028951" y="6356353"/>
            <a:ext cx="3086100" cy="365125"/>
          </a:xfrm>
          <a:prstGeom prst="rect">
            <a:avLst/>
          </a:prstGeom>
        </p:spPr>
        <p:txBody>
          <a:bodyPr/>
          <a:lstStyle/>
          <a:p>
            <a:endParaRPr lang="ru-RU"/>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4219716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a:prstGeom prst="rect">
            <a:avLst/>
          </a:prstGeo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8" name="Footer Placeholder 7"/>
          <p:cNvSpPr>
            <a:spLocks noGrp="1"/>
          </p:cNvSpPr>
          <p:nvPr>
            <p:ph type="ftr" sz="quarter" idx="11"/>
          </p:nvPr>
        </p:nvSpPr>
        <p:spPr>
          <a:xfrm>
            <a:off x="3028951" y="6356353"/>
            <a:ext cx="3086100" cy="365125"/>
          </a:xfrm>
          <a:prstGeom prst="rect">
            <a:avLst/>
          </a:prstGeom>
        </p:spPr>
        <p:txBody>
          <a:bodyPr/>
          <a:lstStyle/>
          <a:p>
            <a:endParaRPr lang="ru-RU"/>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20553100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8"/>
            <a:ext cx="7886700" cy="1325563"/>
          </a:xfrm>
          <a:prstGeom prst="rect">
            <a:avLst/>
          </a:prstGeom>
        </p:spPr>
        <p:txBody>
          <a:bodyPr/>
          <a:lstStyle/>
          <a:p>
            <a:r>
              <a:rPr lang="ru-RU"/>
              <a:t>Образец заголовка</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4" name="Footer Placeholder 3"/>
          <p:cNvSpPr>
            <a:spLocks noGrp="1"/>
          </p:cNvSpPr>
          <p:nvPr>
            <p:ph type="ftr" sz="quarter" idx="11"/>
          </p:nvPr>
        </p:nvSpPr>
        <p:spPr>
          <a:xfrm>
            <a:off x="3028951" y="6356353"/>
            <a:ext cx="3086100" cy="365125"/>
          </a:xfrm>
          <a:prstGeom prst="rect">
            <a:avLst/>
          </a:prstGeom>
        </p:spPr>
        <p:txBody>
          <a:bodyPr/>
          <a:lstStyle/>
          <a:p>
            <a:endParaRPr lang="ru-RU"/>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38437967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3" name="Footer Placeholder 2"/>
          <p:cNvSpPr>
            <a:spLocks noGrp="1"/>
          </p:cNvSpPr>
          <p:nvPr>
            <p:ph type="ftr" sz="quarter" idx="11"/>
          </p:nvPr>
        </p:nvSpPr>
        <p:spPr>
          <a:xfrm>
            <a:off x="3028951" y="6356353"/>
            <a:ext cx="3086100" cy="365125"/>
          </a:xfrm>
          <a:prstGeom prst="rect">
            <a:avLst/>
          </a:prstGeom>
        </p:spPr>
        <p:txBody>
          <a:bodyPr/>
          <a:lstStyle/>
          <a:p>
            <a:endParaRPr lang="ru-RU"/>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420187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7228463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a:prstGeom prst="rect">
            <a:avLst/>
          </a:prstGeo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8"/>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2"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6" name="Footer Placeholder 5"/>
          <p:cNvSpPr>
            <a:spLocks noGrp="1"/>
          </p:cNvSpPr>
          <p:nvPr>
            <p:ph type="ftr" sz="quarter" idx="11"/>
          </p:nvPr>
        </p:nvSpPr>
        <p:spPr>
          <a:xfrm>
            <a:off x="3028951" y="6356353"/>
            <a:ext cx="3086100" cy="365125"/>
          </a:xfrm>
          <a:prstGeom prst="rect">
            <a:avLst/>
          </a:prstGeom>
        </p:spPr>
        <p:txBody>
          <a:bodyPr/>
          <a:lstStyle/>
          <a:p>
            <a:endParaRPr lang="ru-RU"/>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30663745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a:prstGeom prst="rect">
            <a:avLst/>
          </a:prstGeo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8"/>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2"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6" name="Footer Placeholder 5"/>
          <p:cNvSpPr>
            <a:spLocks noGrp="1"/>
          </p:cNvSpPr>
          <p:nvPr>
            <p:ph type="ftr" sz="quarter" idx="11"/>
          </p:nvPr>
        </p:nvSpPr>
        <p:spPr>
          <a:xfrm>
            <a:off x="3028951" y="6356353"/>
            <a:ext cx="3086100" cy="365125"/>
          </a:xfrm>
          <a:prstGeom prst="rect">
            <a:avLst/>
          </a:prstGeom>
        </p:spPr>
        <p:txBody>
          <a:bodyPr/>
          <a:lstStyle/>
          <a:p>
            <a:endParaRPr lang="ru-RU"/>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12102162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8"/>
            <a:ext cx="7886700" cy="1325563"/>
          </a:xfrm>
          <a:prstGeom prst="rect">
            <a:avLst/>
          </a:prstGeo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628651" y="1825625"/>
            <a:ext cx="7886700" cy="4351338"/>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5" name="Footer Placeholder 4"/>
          <p:cNvSpPr>
            <a:spLocks noGrp="1"/>
          </p:cNvSpPr>
          <p:nvPr>
            <p:ph type="ftr" sz="quarter" idx="11"/>
          </p:nvPr>
        </p:nvSpPr>
        <p:spPr>
          <a:xfrm>
            <a:off x="3028951" y="6356353"/>
            <a:ext cx="3086100"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19746632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a:prstGeom prst="rect">
            <a:avLst/>
          </a:prstGeo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1" y="365125"/>
            <a:ext cx="5800725" cy="5811838"/>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E79F90AA-004A-4769-99DD-85FB4AF8C62D}" type="datetimeFigureOut">
              <a:rPr lang="ru-RU" smtClean="0"/>
              <a:pPr/>
              <a:t>29.03.2023</a:t>
            </a:fld>
            <a:endParaRPr lang="ru-RU"/>
          </a:p>
        </p:txBody>
      </p:sp>
      <p:sp>
        <p:nvSpPr>
          <p:cNvPr id="5" name="Footer Placeholder 4"/>
          <p:cNvSpPr>
            <a:spLocks noGrp="1"/>
          </p:cNvSpPr>
          <p:nvPr>
            <p:ph type="ftr" sz="quarter" idx="11"/>
          </p:nvPr>
        </p:nvSpPr>
        <p:spPr>
          <a:xfrm>
            <a:off x="3028951" y="6356353"/>
            <a:ext cx="3086100" cy="365125"/>
          </a:xfrm>
          <a:prstGeom prst="rect">
            <a:avLst/>
          </a:prstGeom>
        </p:spPr>
        <p:txBody>
          <a:bodyPr/>
          <a:lstStyle/>
          <a:p>
            <a:endParaRPr lang="ru-RU"/>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72FCB46-AA1C-40C2-830B-8445041CB787}" type="slidenum">
              <a:rPr lang="ru-RU" smtClean="0"/>
              <a:pPr/>
              <a:t>‹#›</a:t>
            </a:fld>
            <a:endParaRPr lang="ru-RU"/>
          </a:p>
        </p:txBody>
      </p:sp>
    </p:spTree>
    <p:extLst>
      <p:ext uri="{BB962C8B-B14F-4D97-AF65-F5344CB8AC3E}">
        <p14:creationId xmlns:p14="http://schemas.microsoft.com/office/powerpoint/2010/main" xmlns="" val="15751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65665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416572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144052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27693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961620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pPr/>
              <a:t>29.03.2023</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5989307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pPr/>
              <a:t>29.03.2023</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083275305"/>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p:cNvPicPr>
            <a:picLocks noChangeAspect="1"/>
          </p:cNvPicPr>
          <p:nvPr userDrawn="1"/>
        </p:nvPicPr>
        <p:blipFill>
          <a:blip r:embed="rId1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2846225356"/>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69610" y="419727"/>
            <a:ext cx="7508963" cy="6924973"/>
          </a:xfrm>
          <a:prstGeom prst="rect">
            <a:avLst/>
          </a:prstGeom>
        </p:spPr>
        <p:txBody>
          <a:bodyPr wrap="square">
            <a:spAutoFit/>
          </a:bodyPr>
          <a:lstStyle/>
          <a:p>
            <a:pPr algn="ctr"/>
            <a:r>
              <a:rPr lang="ru-RU" sz="1600" b="1" dirty="0">
                <a:latin typeface="Bahnschrift" pitchFamily="34" charset="0"/>
                <a:cs typeface="Arial" panose="020B0604020202020204" pitchFamily="34" charset="0"/>
              </a:rPr>
              <a:t>Министерство образования и науки Республики Дагестан</a:t>
            </a:r>
          </a:p>
          <a:p>
            <a:pPr algn="ctr"/>
            <a:r>
              <a:rPr lang="ru-RU" sz="1600" b="1" dirty="0" smtClean="0">
                <a:latin typeface="Bahnschrift" pitchFamily="34" charset="0"/>
                <a:cs typeface="Arial" panose="020B0604020202020204" pitchFamily="34" charset="0"/>
              </a:rPr>
              <a:t>      ГБУ </a:t>
            </a:r>
            <a:r>
              <a:rPr lang="ru-RU" sz="1600" b="1" dirty="0">
                <a:latin typeface="Bahnschrift" pitchFamily="34" charset="0"/>
                <a:cs typeface="Arial" panose="020B0604020202020204" pitchFamily="34" charset="0"/>
              </a:rPr>
              <a:t>ДПО РД «Дагестанский институт развития образования»</a:t>
            </a:r>
          </a:p>
          <a:p>
            <a:pPr algn="ctr"/>
            <a:endParaRPr lang="ru-RU" sz="2000" b="1" dirty="0">
              <a:latin typeface="Bahnschrift" pitchFamily="34" charset="0"/>
              <a:cs typeface="Arial" panose="020B0604020202020204" pitchFamily="34" charset="0"/>
            </a:endParaRPr>
          </a:p>
          <a:p>
            <a:pPr algn="ctr"/>
            <a:endParaRPr lang="ru-RU" dirty="0">
              <a:latin typeface="Bahnschrift" pitchFamily="34" charset="0"/>
              <a:cs typeface="Arial" panose="020B0604020202020204" pitchFamily="34" charset="0"/>
            </a:endParaRPr>
          </a:p>
          <a:p>
            <a:pPr algn="ctr"/>
            <a:endParaRPr lang="ru-RU" sz="2800" b="1" dirty="0" smtClean="0">
              <a:solidFill>
                <a:srgbClr val="FF0000"/>
              </a:solidFill>
              <a:latin typeface="Bahnschrift" pitchFamily="34" charset="0"/>
              <a:cs typeface="Arial" panose="020B0604020202020204" pitchFamily="34" charset="0"/>
            </a:endParaRPr>
          </a:p>
          <a:p>
            <a:pPr algn="ctr"/>
            <a:endParaRPr lang="ru-RU" sz="2800" b="1" dirty="0" smtClean="0">
              <a:solidFill>
                <a:srgbClr val="FF0000"/>
              </a:solidFill>
              <a:latin typeface="Bahnschrift" pitchFamily="34" charset="0"/>
              <a:cs typeface="Arial" panose="020B0604020202020204" pitchFamily="34" charset="0"/>
            </a:endParaRPr>
          </a:p>
          <a:p>
            <a:pPr algn="ctr"/>
            <a:endParaRPr lang="ru-RU" sz="2800" b="1" dirty="0" smtClean="0">
              <a:solidFill>
                <a:srgbClr val="FF0000"/>
              </a:solidFill>
              <a:latin typeface="Bahnschrift" pitchFamily="34" charset="0"/>
              <a:cs typeface="Arial" panose="020B0604020202020204" pitchFamily="34" charset="0"/>
            </a:endParaRPr>
          </a:p>
          <a:p>
            <a:pPr algn="ctr"/>
            <a:endParaRPr lang="ru-RU" sz="2800" b="1" dirty="0" smtClean="0">
              <a:solidFill>
                <a:srgbClr val="FF0000"/>
              </a:solidFill>
              <a:latin typeface="Bahnschrift" pitchFamily="34" charset="0"/>
              <a:cs typeface="Arial" panose="020B0604020202020204" pitchFamily="34" charset="0"/>
            </a:endParaRPr>
          </a:p>
          <a:p>
            <a:pPr algn="ctr"/>
            <a:endParaRPr lang="ru-RU" sz="2800" b="1" dirty="0">
              <a:solidFill>
                <a:srgbClr val="FF0000"/>
              </a:solidFill>
              <a:latin typeface="Bahnschrift" pitchFamily="34" charset="0"/>
              <a:cs typeface="Arial" panose="020B0604020202020204" pitchFamily="34" charset="0"/>
            </a:endParaRPr>
          </a:p>
          <a:p>
            <a:endParaRPr lang="ru-RU" b="1" dirty="0">
              <a:latin typeface="Bahnschrift" pitchFamily="34" charset="0"/>
              <a:ea typeface="Batang" panose="02030600000101010101" pitchFamily="18" charset="-127"/>
              <a:cs typeface="Arial" panose="020B0604020202020204" pitchFamily="34" charset="0"/>
            </a:endParaRPr>
          </a:p>
          <a:p>
            <a:endParaRPr lang="ru-RU" b="1" dirty="0">
              <a:latin typeface="Bahnschrift" pitchFamily="34" charset="0"/>
              <a:ea typeface="Batang" panose="02030600000101010101" pitchFamily="18" charset="-127"/>
              <a:cs typeface="Arial" panose="020B0604020202020204" pitchFamily="34" charset="0"/>
            </a:endParaRPr>
          </a:p>
          <a:p>
            <a:pPr algn="ctr"/>
            <a:endParaRPr lang="ru-RU" b="1" dirty="0" smtClean="0">
              <a:solidFill>
                <a:srgbClr val="FF0000"/>
              </a:solidFill>
              <a:latin typeface="Bahnschrift" pitchFamily="34" charset="0"/>
              <a:ea typeface="Batang" panose="02030600000101010101" pitchFamily="18" charset="-127"/>
              <a:cs typeface="Arial" panose="020B0604020202020204" pitchFamily="34" charset="0"/>
            </a:endParaRPr>
          </a:p>
          <a:p>
            <a:pPr algn="ctr"/>
            <a:endParaRPr lang="ru-RU" b="1" dirty="0" smtClean="0">
              <a:solidFill>
                <a:srgbClr val="0070C0"/>
              </a:solidFill>
              <a:latin typeface="Bahnschrift" pitchFamily="34" charset="0"/>
              <a:ea typeface="Batang" panose="02030600000101010101" pitchFamily="18" charset="-127"/>
              <a:cs typeface="Arial" panose="020B0604020202020204" pitchFamily="34" charset="0"/>
            </a:endParaRPr>
          </a:p>
          <a:p>
            <a:pPr algn="ctr"/>
            <a:endParaRPr lang="ru-RU" b="1" dirty="0" smtClean="0">
              <a:solidFill>
                <a:srgbClr val="0070C0"/>
              </a:solidFill>
              <a:latin typeface="Bahnschrift" pitchFamily="34" charset="0"/>
              <a:ea typeface="Batang" panose="02030600000101010101" pitchFamily="18" charset="-127"/>
              <a:cs typeface="Arial" panose="020B0604020202020204" pitchFamily="34" charset="0"/>
            </a:endParaRPr>
          </a:p>
          <a:p>
            <a:pPr algn="ctr"/>
            <a:r>
              <a:rPr lang="ru-RU" b="1" dirty="0" smtClean="0">
                <a:solidFill>
                  <a:srgbClr val="0070C0"/>
                </a:solidFill>
                <a:latin typeface="Bahnschrift" pitchFamily="34" charset="0"/>
                <a:ea typeface="Batang" panose="02030600000101010101" pitchFamily="18" charset="-127"/>
                <a:cs typeface="Arial" panose="020B0604020202020204" pitchFamily="34" charset="0"/>
              </a:rPr>
              <a:t>Исаева </a:t>
            </a:r>
            <a:r>
              <a:rPr lang="ru-RU" b="1" dirty="0" err="1" smtClean="0">
                <a:solidFill>
                  <a:srgbClr val="0070C0"/>
                </a:solidFill>
                <a:latin typeface="Bahnschrift" pitchFamily="34" charset="0"/>
                <a:ea typeface="Batang" panose="02030600000101010101" pitchFamily="18" charset="-127"/>
                <a:cs typeface="Arial" panose="020B0604020202020204" pitchFamily="34" charset="0"/>
              </a:rPr>
              <a:t>Жамилат</a:t>
            </a:r>
            <a:r>
              <a:rPr lang="ru-RU" b="1" dirty="0" smtClean="0">
                <a:solidFill>
                  <a:srgbClr val="0070C0"/>
                </a:solidFill>
                <a:latin typeface="Bahnschrift" pitchFamily="34" charset="0"/>
                <a:ea typeface="Batang" panose="02030600000101010101" pitchFamily="18" charset="-127"/>
                <a:cs typeface="Arial" panose="020B0604020202020204" pitchFamily="34" charset="0"/>
              </a:rPr>
              <a:t> </a:t>
            </a:r>
            <a:r>
              <a:rPr lang="ru-RU" b="1" dirty="0" err="1" smtClean="0">
                <a:solidFill>
                  <a:srgbClr val="0070C0"/>
                </a:solidFill>
                <a:latin typeface="Bahnschrift" pitchFamily="34" charset="0"/>
                <a:ea typeface="Batang" panose="02030600000101010101" pitchFamily="18" charset="-127"/>
                <a:cs typeface="Arial" panose="020B0604020202020204" pitchFamily="34" charset="0"/>
              </a:rPr>
              <a:t>Асадулаевна</a:t>
            </a:r>
            <a:r>
              <a:rPr lang="ru-RU" b="1" dirty="0" smtClean="0">
                <a:solidFill>
                  <a:srgbClr val="0070C0"/>
                </a:solidFill>
                <a:latin typeface="Bahnschrift" pitchFamily="34" charset="0"/>
                <a:ea typeface="Batang" panose="02030600000101010101" pitchFamily="18" charset="-127"/>
                <a:cs typeface="Arial" panose="020B0604020202020204" pitchFamily="34" charset="0"/>
              </a:rPr>
              <a:t>, </a:t>
            </a:r>
          </a:p>
          <a:p>
            <a:pPr algn="ctr"/>
            <a:r>
              <a:rPr lang="ru-RU" sz="1600" b="1" dirty="0" smtClean="0">
                <a:latin typeface="Bahnschrift" pitchFamily="34" charset="0"/>
                <a:ea typeface="Batang" panose="02030600000101010101" pitchFamily="18" charset="-127"/>
                <a:cs typeface="Arial" panose="020B0604020202020204" pitchFamily="34" charset="0"/>
              </a:rPr>
              <a:t>главный специалист Центра развития </a:t>
            </a:r>
            <a:r>
              <a:rPr lang="ru-RU" sz="1600" b="1" dirty="0">
                <a:latin typeface="Bahnschrift" pitchFamily="34" charset="0"/>
                <a:ea typeface="Batang" panose="02030600000101010101" pitchFamily="18" charset="-127"/>
                <a:cs typeface="Arial" panose="020B0604020202020204" pitchFamily="34" charset="0"/>
              </a:rPr>
              <a:t>дошкольного </a:t>
            </a:r>
            <a:r>
              <a:rPr lang="ru-RU" sz="1600" b="1" dirty="0" smtClean="0">
                <a:latin typeface="Bahnschrift" pitchFamily="34" charset="0"/>
                <a:ea typeface="Batang" panose="02030600000101010101" pitchFamily="18" charset="-127"/>
                <a:cs typeface="Arial" panose="020B0604020202020204" pitchFamily="34" charset="0"/>
              </a:rPr>
              <a:t>и </a:t>
            </a:r>
            <a:endParaRPr lang="ru-RU" sz="1600" b="1" dirty="0">
              <a:latin typeface="Bahnschrift" pitchFamily="34" charset="0"/>
              <a:ea typeface="Batang" panose="02030600000101010101" pitchFamily="18" charset="-127"/>
              <a:cs typeface="Arial" panose="020B0604020202020204" pitchFamily="34" charset="0"/>
            </a:endParaRPr>
          </a:p>
          <a:p>
            <a:pPr algn="ctr"/>
            <a:r>
              <a:rPr lang="ru-RU" sz="1600" b="1" dirty="0" smtClean="0">
                <a:latin typeface="Bahnschrift" pitchFamily="34" charset="0"/>
                <a:ea typeface="Batang" panose="02030600000101010101" pitchFamily="18" charset="-127"/>
                <a:cs typeface="Arial" panose="020B0604020202020204" pitchFamily="34" charset="0"/>
              </a:rPr>
              <a:t> начального </a:t>
            </a:r>
            <a:r>
              <a:rPr lang="ru-RU" sz="1600" b="1" dirty="0">
                <a:latin typeface="Bahnschrift" pitchFamily="34" charset="0"/>
                <a:ea typeface="Batang" panose="02030600000101010101" pitchFamily="18" charset="-127"/>
                <a:cs typeface="Arial" panose="020B0604020202020204" pitchFamily="34" charset="0"/>
              </a:rPr>
              <a:t>образования, </a:t>
            </a:r>
            <a:r>
              <a:rPr lang="ru-RU" sz="1600" b="1" dirty="0" smtClean="0">
                <a:latin typeface="Bahnschrift" pitchFamily="34" charset="0"/>
                <a:ea typeface="Batang" panose="02030600000101010101" pitchFamily="18" charset="-127"/>
                <a:cs typeface="Arial" panose="020B0604020202020204" pitchFamily="34" charset="0"/>
              </a:rPr>
              <a:t>кандидат педагогических наук</a:t>
            </a:r>
            <a:r>
              <a:rPr lang="ru-RU" sz="1600" b="1" dirty="0">
                <a:latin typeface="Bahnschrift" pitchFamily="34" charset="0"/>
                <a:ea typeface="Batang" panose="02030600000101010101" pitchFamily="18" charset="-127"/>
                <a:cs typeface="Arial" panose="020B0604020202020204" pitchFamily="34" charset="0"/>
              </a:rPr>
              <a:t>, доцент, </a:t>
            </a:r>
            <a:endParaRPr lang="ru-RU" sz="1600" b="1" dirty="0" smtClean="0">
              <a:latin typeface="Bahnschrift" pitchFamily="34" charset="0"/>
              <a:ea typeface="Batang" panose="02030600000101010101" pitchFamily="18" charset="-127"/>
              <a:cs typeface="Arial" panose="020B0604020202020204" pitchFamily="34" charset="0"/>
            </a:endParaRPr>
          </a:p>
          <a:p>
            <a:pPr algn="ctr"/>
            <a:r>
              <a:rPr lang="ru-RU" sz="1600" b="1" dirty="0" smtClean="0">
                <a:latin typeface="Bahnschrift" pitchFamily="34" charset="0"/>
                <a:ea typeface="Batang" panose="02030600000101010101" pitchFamily="18" charset="-127"/>
                <a:cs typeface="Arial" panose="020B0604020202020204" pitchFamily="34" charset="0"/>
              </a:rPr>
              <a:t>почетный работник общего </a:t>
            </a:r>
            <a:r>
              <a:rPr lang="ru-RU" sz="1600" b="1" dirty="0">
                <a:latin typeface="Bahnschrift" pitchFamily="34" charset="0"/>
                <a:ea typeface="Batang" panose="02030600000101010101" pitchFamily="18" charset="-127"/>
                <a:cs typeface="Arial" panose="020B0604020202020204" pitchFamily="34" charset="0"/>
              </a:rPr>
              <a:t>образования РФ                                              </a:t>
            </a:r>
          </a:p>
          <a:p>
            <a:r>
              <a:rPr lang="ru-RU" b="1" dirty="0">
                <a:latin typeface="Bahnschrift" pitchFamily="34" charset="0"/>
                <a:ea typeface="Batang" panose="02030600000101010101" pitchFamily="18" charset="-127"/>
                <a:cs typeface="Arial" panose="020B0604020202020204" pitchFamily="34" charset="0"/>
              </a:rPr>
              <a:t>                                      </a:t>
            </a:r>
          </a:p>
          <a:p>
            <a:pPr algn="ctr"/>
            <a:endParaRPr lang="ru-RU" sz="1200" dirty="0">
              <a:latin typeface="Arial" panose="020B0604020202020204" pitchFamily="34" charset="0"/>
              <a:cs typeface="Arial" panose="020B0604020202020204" pitchFamily="34" charset="0"/>
            </a:endParaRPr>
          </a:p>
          <a:p>
            <a:pPr algn="ctr"/>
            <a:endParaRPr lang="ru-RU" sz="1200" dirty="0">
              <a:latin typeface="Arial" panose="020B0604020202020204" pitchFamily="34" charset="0"/>
              <a:cs typeface="Arial" panose="020B0604020202020204" pitchFamily="34" charset="0"/>
            </a:endParaRPr>
          </a:p>
          <a:p>
            <a:pPr algn="ctr"/>
            <a:endParaRPr lang="ru-RU" dirty="0">
              <a:latin typeface="Arial" panose="020B0604020202020204" pitchFamily="34" charset="0"/>
              <a:cs typeface="Arial" panose="020B0604020202020204" pitchFamily="34" charset="0"/>
            </a:endParaRPr>
          </a:p>
          <a:p>
            <a:r>
              <a:rPr lang="ru-RU" dirty="0">
                <a:latin typeface="Arial" panose="020B0604020202020204" pitchFamily="34" charset="0"/>
                <a:cs typeface="Arial" panose="020B0604020202020204" pitchFamily="34" charset="0"/>
              </a:rPr>
              <a:t>    </a:t>
            </a:r>
            <a:endParaRPr lang="ru-RU" sz="1600" b="1" dirty="0">
              <a:latin typeface="Arial" panose="020B0604020202020204" pitchFamily="34" charset="0"/>
              <a:cs typeface="Arial" panose="020B0604020202020204" pitchFamily="34" charset="0"/>
            </a:endParaRPr>
          </a:p>
        </p:txBody>
      </p:sp>
      <p:sp>
        <p:nvSpPr>
          <p:cNvPr id="7" name="Прямоугольник 6"/>
          <p:cNvSpPr/>
          <p:nvPr/>
        </p:nvSpPr>
        <p:spPr>
          <a:xfrm>
            <a:off x="1785918" y="1643050"/>
            <a:ext cx="6929486" cy="923330"/>
          </a:xfrm>
          <a:prstGeom prst="rect">
            <a:avLst/>
          </a:prstGeom>
          <a:noFill/>
        </p:spPr>
        <p:txBody>
          <a:bodyPr wrap="square" lIns="91440" tIns="45720" rIns="91440" bIns="45720">
            <a:spAutoFit/>
          </a:bodyPr>
          <a:lstStyle/>
          <a:p>
            <a:pPr algn="ct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5" name="Овал 4"/>
          <p:cNvSpPr/>
          <p:nvPr/>
        </p:nvSpPr>
        <p:spPr>
          <a:xfrm>
            <a:off x="1643042" y="1214422"/>
            <a:ext cx="7143800" cy="3643338"/>
          </a:xfrm>
          <a:prstGeom prst="ellipse">
            <a:avLst/>
          </a:prstGeom>
          <a:blipFill>
            <a:blip r:embed="rId2"/>
            <a:tile tx="0" ty="0" sx="100000" sy="100000" flip="none" algn="tl"/>
          </a:blipFill>
          <a:ln>
            <a:noFill/>
          </a:ln>
          <a:effectLst>
            <a:glow rad="63500">
              <a:schemeClr val="accent5">
                <a:satMod val="175000"/>
                <a:alpha val="40000"/>
              </a:schemeClr>
            </a:glow>
          </a:effectLst>
          <a:scene3d>
            <a:camera prst="perspectiveRelaxedModerately"/>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tx1"/>
                </a:solidFill>
                <a:latin typeface="Bahnschrift SemiLight SemiConde" pitchFamily="34" charset="0"/>
              </a:rPr>
              <a:t>ПЕРЕХОД </a:t>
            </a:r>
          </a:p>
          <a:p>
            <a:pPr algn="ctr"/>
            <a:r>
              <a:rPr lang="ru-RU" sz="2800" b="1" dirty="0" smtClean="0">
                <a:solidFill>
                  <a:schemeClr val="tx1"/>
                </a:solidFill>
                <a:latin typeface="Bahnschrift SemiLight SemiConde" pitchFamily="34" charset="0"/>
              </a:rPr>
              <a:t>ОБРАЗОВАТЕЛЬНЫХ ОРГАНИЗАЦИЙ НА ФЕДЕРАЛЬНЫЕ ОСНОВНЫЕ ОБРАЗОВАТЕЛЬНЫЕ ПРОГРАММЫ</a:t>
            </a:r>
          </a:p>
        </p:txBody>
      </p:sp>
      <p:sp>
        <p:nvSpPr>
          <p:cNvPr id="9" name="TextBox 8"/>
          <p:cNvSpPr txBox="1"/>
          <p:nvPr/>
        </p:nvSpPr>
        <p:spPr>
          <a:xfrm>
            <a:off x="2214546" y="1214422"/>
            <a:ext cx="5786478" cy="923330"/>
          </a:xfrm>
          <a:prstGeom prst="rect">
            <a:avLst/>
          </a:prstGeom>
          <a:noFill/>
        </p:spPr>
        <p:txBody>
          <a:bodyPr wrap="square" rtlCol="0">
            <a:spAutoFit/>
          </a:bodyPr>
          <a:lstStyle/>
          <a:p>
            <a:pPr algn="ctr"/>
            <a:endParaRPr lang="ru-RU" dirty="0" smtClean="0"/>
          </a:p>
          <a:p>
            <a:pPr algn="ctr"/>
            <a:endParaRPr lang="ru-RU" dirty="0" smtClean="0"/>
          </a:p>
          <a:p>
            <a:endParaRPr lang="ru-RU" dirty="0"/>
          </a:p>
        </p:txBody>
      </p:sp>
    </p:spTree>
    <p:extLst>
      <p:ext uri="{BB962C8B-B14F-4D97-AF65-F5344CB8AC3E}">
        <p14:creationId xmlns:p14="http://schemas.microsoft.com/office/powerpoint/2010/main" xmlns="" val="3225210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9" y="357166"/>
            <a:ext cx="8072494" cy="785818"/>
          </a:xfrm>
          <a:solidFill>
            <a:schemeClr val="accent3">
              <a:lumMod val="20000"/>
              <a:lumOff val="80000"/>
            </a:schemeClr>
          </a:solidFill>
        </p:spPr>
        <p:txBody>
          <a:bodyPr/>
          <a:lstStyle/>
          <a:p>
            <a:pPr algn="ctr"/>
            <a:r>
              <a:rPr lang="ru-RU" b="1" dirty="0" smtClean="0">
                <a:solidFill>
                  <a:schemeClr val="tx1"/>
                </a:solidFill>
              </a:rPr>
              <a:t>Новизна ФООП в целом</a:t>
            </a:r>
            <a:endParaRPr lang="ru-RU" b="1" dirty="0">
              <a:solidFill>
                <a:schemeClr val="tx1"/>
              </a:solidFill>
            </a:endParaRPr>
          </a:p>
        </p:txBody>
      </p:sp>
      <p:sp>
        <p:nvSpPr>
          <p:cNvPr id="3" name="Содержимое 2"/>
          <p:cNvSpPr>
            <a:spLocks noGrp="1"/>
          </p:cNvSpPr>
          <p:nvPr>
            <p:ph idx="1"/>
          </p:nvPr>
        </p:nvSpPr>
        <p:spPr>
          <a:xfrm>
            <a:off x="285720" y="1500174"/>
            <a:ext cx="8429684" cy="5072098"/>
          </a:xfrm>
          <a:solidFill>
            <a:schemeClr val="bg1">
              <a:lumMod val="95000"/>
            </a:schemeClr>
          </a:solidFill>
        </p:spPr>
        <p:txBody>
          <a:bodyPr>
            <a:normAutofit lnSpcReduction="10000"/>
          </a:bodyPr>
          <a:lstStyle/>
          <a:p>
            <a:pPr>
              <a:buNone/>
            </a:pPr>
            <a:r>
              <a:rPr lang="ru-RU" sz="2000" dirty="0" smtClean="0"/>
              <a:t>1</a:t>
            </a:r>
            <a:r>
              <a:rPr lang="ru-RU" sz="2400" dirty="0" smtClean="0">
                <a:solidFill>
                  <a:srgbClr val="FF0000"/>
                </a:solidFill>
              </a:rPr>
              <a:t>. Усилена ответственность ОО за базовый уровень освоения программы</a:t>
            </a:r>
            <a:r>
              <a:rPr lang="ru-RU" sz="2400" dirty="0" smtClean="0"/>
              <a:t>: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(уровень образования)» </a:t>
            </a:r>
          </a:p>
          <a:p>
            <a:pPr>
              <a:buNone/>
            </a:pPr>
            <a:r>
              <a:rPr lang="ru-RU" sz="2400" dirty="0" smtClean="0"/>
              <a:t>2. </a:t>
            </a:r>
            <a:r>
              <a:rPr lang="ru-RU" sz="2400" dirty="0" smtClean="0">
                <a:solidFill>
                  <a:srgbClr val="FF0000"/>
                </a:solidFill>
              </a:rPr>
              <a:t>Ограничена самостоятельность в распределении часов УП: </a:t>
            </a:r>
            <a:r>
              <a:rPr lang="ru-RU" sz="2400" dirty="0" smtClean="0"/>
              <a:t>ОО «вправе предусмотреть </a:t>
            </a:r>
            <a:r>
              <a:rPr lang="ru-RU" sz="2400" dirty="0" smtClean="0">
                <a:solidFill>
                  <a:srgbClr val="FF0000"/>
                </a:solidFill>
              </a:rPr>
              <a:t>перераспределение времени </a:t>
            </a:r>
            <a:r>
              <a:rPr lang="ru-RU" sz="2400" dirty="0" smtClean="0"/>
              <a:t>на изучение учебных предметов, по которым </a:t>
            </a:r>
            <a:r>
              <a:rPr lang="ru-RU" sz="2400" dirty="0" smtClean="0">
                <a:solidFill>
                  <a:srgbClr val="FF0000"/>
                </a:solidFill>
              </a:rPr>
              <a:t>не проводится государственная итоговая аттестация,</a:t>
            </a:r>
            <a:r>
              <a:rPr lang="ru-RU" sz="2400" dirty="0" smtClean="0"/>
              <a:t> в пользу изучения иных учебных предметов, в том числе </a:t>
            </a:r>
            <a:r>
              <a:rPr lang="ru-RU" sz="2400" dirty="0" smtClean="0">
                <a:solidFill>
                  <a:srgbClr val="FF0000"/>
                </a:solidFill>
              </a:rPr>
              <a:t>на организацию углубленного изучения</a:t>
            </a:r>
            <a:r>
              <a:rPr lang="ru-RU" sz="2400" dirty="0" smtClean="0"/>
              <a:t> отдельных учебных предметов и профильное обучение»</a:t>
            </a:r>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85720" y="1500174"/>
            <a:ext cx="8358246" cy="435771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ru-RU" sz="3600" b="1" dirty="0" smtClean="0">
                <a:solidFill>
                  <a:schemeClr val="tx1"/>
                </a:solidFill>
              </a:rPr>
              <a:t>Структура и содержание</a:t>
            </a:r>
          </a:p>
          <a:p>
            <a:pPr algn="ctr">
              <a:buNone/>
            </a:pPr>
            <a:r>
              <a:rPr lang="ru-RU" sz="3600" b="1" dirty="0" smtClean="0">
                <a:solidFill>
                  <a:schemeClr val="tx1"/>
                </a:solidFill>
              </a:rPr>
              <a:t> ФООП</a:t>
            </a:r>
            <a:endParaRPr lang="ru-RU" sz="3600" b="1"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820053" cy="890574"/>
          </a:xfrm>
          <a:solidFill>
            <a:schemeClr val="accent3">
              <a:lumMod val="20000"/>
              <a:lumOff val="80000"/>
            </a:schemeClr>
          </a:solidFill>
        </p:spPr>
        <p:txBody>
          <a:bodyPr>
            <a:normAutofit fontScale="90000"/>
          </a:bodyPr>
          <a:lstStyle/>
          <a:p>
            <a:pPr algn="ctr"/>
            <a:r>
              <a:rPr lang="ru-RU" sz="3100" b="1" dirty="0" smtClean="0">
                <a:solidFill>
                  <a:schemeClr val="tx1"/>
                </a:solidFill>
                <a:latin typeface="Times New Roman" pitchFamily="18" charset="0"/>
                <a:cs typeface="Times New Roman" pitchFamily="18" charset="0"/>
              </a:rPr>
              <a:t>Перейти на ФООП необходимо с 01.09.2023 г. </a:t>
            </a:r>
            <a:br>
              <a:rPr lang="ru-RU" sz="3100" b="1" dirty="0" smtClean="0">
                <a:solidFill>
                  <a:schemeClr val="tx1"/>
                </a:solidFill>
                <a:latin typeface="Times New Roman" pitchFamily="18" charset="0"/>
                <a:cs typeface="Times New Roman" pitchFamily="18" charset="0"/>
              </a:rPr>
            </a:br>
            <a:r>
              <a:rPr lang="ru-RU" sz="2400" b="1" dirty="0" smtClean="0">
                <a:solidFill>
                  <a:schemeClr val="tx1"/>
                </a:solidFill>
                <a:latin typeface="Times New Roman" pitchFamily="18" charset="0"/>
                <a:cs typeface="Times New Roman" pitchFamily="18" charset="0"/>
              </a:rPr>
              <a:t>(Федеральный закон от 24.09.2022 г. №371-ФЗ). </a:t>
            </a:r>
            <a:br>
              <a:rPr lang="ru-RU" sz="2400" b="1" dirty="0" smtClean="0">
                <a:solidFill>
                  <a:schemeClr val="tx1"/>
                </a:solidFill>
                <a:latin typeface="Times New Roman" pitchFamily="18" charset="0"/>
                <a:cs typeface="Times New Roman" pitchFamily="18" charset="0"/>
              </a:rPr>
            </a:br>
            <a:endParaRPr lang="ru-RU" sz="2400"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357158" y="2160590"/>
            <a:ext cx="8358246" cy="4268806"/>
          </a:xfrm>
          <a:solidFill>
            <a:schemeClr val="accent3">
              <a:lumMod val="20000"/>
              <a:lumOff val="80000"/>
            </a:schemeClr>
          </a:solidFill>
        </p:spPr>
        <p:txBody>
          <a:bodyPr>
            <a:normAutofit/>
          </a:bodyPr>
          <a:lstStyle/>
          <a:p>
            <a:pPr>
              <a:buNone/>
            </a:pPr>
            <a:r>
              <a:rPr lang="ru-RU" sz="2800" dirty="0" smtClean="0"/>
              <a:t>А для этого:</a:t>
            </a:r>
          </a:p>
          <a:p>
            <a:pPr>
              <a:buFont typeface="Wingdings" pitchFamily="2" charset="2"/>
              <a:buChar char="q"/>
            </a:pPr>
            <a:r>
              <a:rPr lang="ru-RU" sz="2800" dirty="0" smtClean="0"/>
              <a:t> необходимо привести в соответствие с ФООП основную образовательную программу НОО; </a:t>
            </a:r>
          </a:p>
          <a:p>
            <a:pPr>
              <a:buFont typeface="Wingdings" pitchFamily="2" charset="2"/>
              <a:buChar char="q"/>
            </a:pPr>
            <a:r>
              <a:rPr lang="ru-RU" sz="2800" dirty="0" smtClean="0"/>
              <a:t>включить в ООП начального общего образования обязательную </a:t>
            </a:r>
            <a:r>
              <a:rPr lang="ru-RU" sz="2800" dirty="0" smtClean="0">
                <a:solidFill>
                  <a:srgbClr val="FF0000"/>
                </a:solidFill>
              </a:rPr>
              <a:t>учебно-методическую документацию. </a:t>
            </a:r>
          </a:p>
          <a:p>
            <a:pPr algn="ctr">
              <a:buNone/>
            </a:pPr>
            <a:r>
              <a:rPr lang="ru-RU" sz="3600" dirty="0" smtClean="0">
                <a:solidFill>
                  <a:schemeClr val="tx1"/>
                </a:solidFill>
              </a:rPr>
              <a:t>Какую?</a:t>
            </a:r>
            <a:endParaRPr lang="ru-RU" sz="36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748615" cy="1104888"/>
          </a:xfrm>
          <a:solidFill>
            <a:schemeClr val="accent3">
              <a:lumMod val="20000"/>
              <a:lumOff val="80000"/>
            </a:schemeClr>
          </a:solidFill>
        </p:spPr>
        <p:txBody>
          <a:bodyPr>
            <a:normAutofit fontScale="90000"/>
          </a:bodyPr>
          <a:lstStyle/>
          <a:p>
            <a:pPr algn="ctr"/>
            <a:r>
              <a:rPr lang="ru-RU" b="1" dirty="0" smtClean="0">
                <a:solidFill>
                  <a:schemeClr val="tx1"/>
                </a:solidFill>
              </a:rPr>
              <a:t>Обязательная учебно-методическая документация ФОП:</a:t>
            </a:r>
            <a:endParaRPr lang="ru-RU" b="1" dirty="0">
              <a:solidFill>
                <a:schemeClr val="tx1"/>
              </a:solidFill>
            </a:endParaRPr>
          </a:p>
        </p:txBody>
      </p:sp>
      <p:sp>
        <p:nvSpPr>
          <p:cNvPr id="3" name="Содержимое 2"/>
          <p:cNvSpPr>
            <a:spLocks noGrp="1"/>
          </p:cNvSpPr>
          <p:nvPr>
            <p:ph idx="1"/>
          </p:nvPr>
        </p:nvSpPr>
        <p:spPr>
          <a:xfrm>
            <a:off x="285720" y="1857364"/>
            <a:ext cx="8572560" cy="4786346"/>
          </a:xfrm>
          <a:solidFill>
            <a:schemeClr val="accent3">
              <a:lumMod val="20000"/>
              <a:lumOff val="80000"/>
            </a:schemeClr>
          </a:solidFill>
        </p:spPr>
        <p:txBody>
          <a:bodyPr>
            <a:noAutofit/>
          </a:bodyPr>
          <a:lstStyle/>
          <a:p>
            <a:pPr>
              <a:buFont typeface="Wingdings" pitchFamily="2" charset="2"/>
              <a:buChar char="q"/>
            </a:pPr>
            <a:r>
              <a:rPr lang="ru-RU" sz="2400" b="1" dirty="0" smtClean="0"/>
              <a:t>федеральные учебные планы;</a:t>
            </a:r>
          </a:p>
          <a:p>
            <a:pPr>
              <a:buFont typeface="Wingdings" pitchFamily="2" charset="2"/>
              <a:buChar char="q"/>
            </a:pPr>
            <a:r>
              <a:rPr lang="ru-RU" sz="2400" b="1" dirty="0" smtClean="0"/>
              <a:t>федеральный план внеурочной деятельности; </a:t>
            </a:r>
          </a:p>
          <a:p>
            <a:pPr>
              <a:buFont typeface="Wingdings" pitchFamily="2" charset="2"/>
              <a:buChar char="q"/>
            </a:pPr>
            <a:r>
              <a:rPr lang="ru-RU" sz="2400" b="1" dirty="0" smtClean="0"/>
              <a:t>федеральный календарный учебный график;</a:t>
            </a:r>
          </a:p>
          <a:p>
            <a:pPr>
              <a:buFont typeface="Wingdings" pitchFamily="2" charset="2"/>
              <a:buChar char="q"/>
            </a:pPr>
            <a:r>
              <a:rPr lang="ru-RU" sz="2400" b="1" dirty="0" smtClean="0"/>
              <a:t>федеральный календарный план воспитательной работы; </a:t>
            </a:r>
          </a:p>
          <a:p>
            <a:pPr>
              <a:buFont typeface="Wingdings" pitchFamily="2" charset="2"/>
              <a:buChar char="q"/>
            </a:pPr>
            <a:r>
              <a:rPr lang="ru-RU" sz="2400" b="1" dirty="0" smtClean="0"/>
              <a:t>федеральную рабочую программу воспитания; </a:t>
            </a:r>
          </a:p>
          <a:p>
            <a:pPr>
              <a:buFont typeface="Wingdings" pitchFamily="2" charset="2"/>
              <a:buChar char="q"/>
            </a:pPr>
            <a:r>
              <a:rPr lang="ru-RU" sz="2400" b="1" dirty="0" smtClean="0"/>
              <a:t>федеральные рабочие программы учебных предметов. </a:t>
            </a:r>
            <a:endParaRPr lang="ru-RU"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85728"/>
            <a:ext cx="8034367" cy="857256"/>
          </a:xfrm>
          <a:blipFill>
            <a:blip r:embed="rId2"/>
            <a:tile tx="0" ty="0" sx="100000" sy="100000" flip="none" algn="tl"/>
          </a:blipFill>
        </p:spPr>
        <p:txBody>
          <a:bodyPr>
            <a:normAutofit/>
          </a:bodyPr>
          <a:lstStyle/>
          <a:p>
            <a:pPr algn="ctr"/>
            <a:r>
              <a:rPr lang="ru-RU" b="1" dirty="0" smtClean="0">
                <a:solidFill>
                  <a:srgbClr val="FF0000"/>
                </a:solidFill>
              </a:rPr>
              <a:t>ФООП: структура</a:t>
            </a:r>
            <a:endParaRPr lang="ru-RU" b="1" dirty="0">
              <a:solidFill>
                <a:srgbClr val="FF0000"/>
              </a:solidFill>
            </a:endParaRPr>
          </a:p>
        </p:txBody>
      </p:sp>
      <p:graphicFrame>
        <p:nvGraphicFramePr>
          <p:cNvPr id="5" name="Содержимое 4"/>
          <p:cNvGraphicFramePr>
            <a:graphicFrameLocks noGrp="1"/>
          </p:cNvGraphicFramePr>
          <p:nvPr>
            <p:ph idx="1"/>
          </p:nvPr>
        </p:nvGraphicFramePr>
        <p:xfrm>
          <a:off x="214282" y="1785926"/>
          <a:ext cx="8572560" cy="43577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Стрелка вниз 3"/>
          <p:cNvSpPr/>
          <p:nvPr/>
        </p:nvSpPr>
        <p:spPr>
          <a:xfrm>
            <a:off x="5357818" y="1000108"/>
            <a:ext cx="556070" cy="785818"/>
          </a:xfrm>
          <a:prstGeom prst="down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14282" y="1643050"/>
            <a:ext cx="8715436" cy="5072098"/>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indent="-400050">
              <a:buAutoNum type="romanUcPeriod"/>
            </a:pPr>
            <a:r>
              <a:rPr lang="ru-RU" b="1" i="1" dirty="0" smtClean="0">
                <a:solidFill>
                  <a:srgbClr val="FF0000"/>
                </a:solidFill>
              </a:rPr>
              <a:t>Общие положения</a:t>
            </a:r>
          </a:p>
          <a:p>
            <a:pPr marL="400050" indent="-400050"/>
            <a:r>
              <a:rPr lang="ru-RU" dirty="0" smtClean="0">
                <a:solidFill>
                  <a:schemeClr val="tx1"/>
                </a:solidFill>
              </a:rPr>
              <a:t>Организационный</a:t>
            </a:r>
          </a:p>
          <a:p>
            <a:pPr marL="400050" indent="-400050"/>
            <a:r>
              <a:rPr lang="en-US" b="1" i="1" dirty="0" smtClean="0">
                <a:solidFill>
                  <a:srgbClr val="FF0000"/>
                </a:solidFill>
              </a:rPr>
              <a:t>II.</a:t>
            </a:r>
            <a:r>
              <a:rPr lang="ru-RU" b="1" i="1" dirty="0" smtClean="0">
                <a:solidFill>
                  <a:srgbClr val="FF0000"/>
                </a:solidFill>
              </a:rPr>
              <a:t> Целевой раздел ФООП НОО</a:t>
            </a:r>
          </a:p>
          <a:p>
            <a:pPr marL="400050" indent="-400050"/>
            <a:r>
              <a:rPr lang="ru-RU" dirty="0" smtClean="0">
                <a:solidFill>
                  <a:schemeClr val="tx1"/>
                </a:solidFill>
              </a:rPr>
              <a:t>2.1 Пояснительная записка</a:t>
            </a:r>
          </a:p>
          <a:p>
            <a:pPr marL="400050" indent="-400050"/>
            <a:r>
              <a:rPr lang="ru-RU" dirty="0" smtClean="0">
                <a:solidFill>
                  <a:schemeClr val="tx1"/>
                </a:solidFill>
              </a:rPr>
              <a:t>2.2 Планируемые результаты освоения ФООП НОО</a:t>
            </a:r>
          </a:p>
          <a:p>
            <a:pPr marL="400050" indent="-400050"/>
            <a:r>
              <a:rPr lang="ru-RU" dirty="0" smtClean="0">
                <a:solidFill>
                  <a:schemeClr val="tx1"/>
                </a:solidFill>
              </a:rPr>
              <a:t>2.3 Система оценки достижения планируемых результатов освоения ФООП НОО</a:t>
            </a:r>
          </a:p>
          <a:p>
            <a:pPr marL="400050" indent="-400050"/>
            <a:r>
              <a:rPr lang="en-US" b="1" i="1" dirty="0" smtClean="0">
                <a:solidFill>
                  <a:srgbClr val="FF0000"/>
                </a:solidFill>
              </a:rPr>
              <a:t>III</a:t>
            </a:r>
            <a:r>
              <a:rPr lang="ru-RU" b="1" i="1" dirty="0" smtClean="0">
                <a:solidFill>
                  <a:srgbClr val="FF0000"/>
                </a:solidFill>
              </a:rPr>
              <a:t>. Содержательный раздел</a:t>
            </a:r>
          </a:p>
          <a:p>
            <a:pPr marL="400050" indent="-400050"/>
            <a:r>
              <a:rPr lang="ru-RU" dirty="0" smtClean="0">
                <a:solidFill>
                  <a:schemeClr val="tx1"/>
                </a:solidFill>
              </a:rPr>
              <a:t>3.1 Федеральные рабочие программы учебных предметов (НОО-3)</a:t>
            </a:r>
          </a:p>
          <a:p>
            <a:pPr marL="400050" indent="-400050"/>
            <a:r>
              <a:rPr lang="ru-RU" dirty="0" smtClean="0">
                <a:solidFill>
                  <a:schemeClr val="tx1"/>
                </a:solidFill>
              </a:rPr>
              <a:t>3.2 Программа формирования универсальных учебных действий</a:t>
            </a:r>
          </a:p>
          <a:p>
            <a:pPr marL="400050" indent="-400050"/>
            <a:r>
              <a:rPr lang="ru-RU" dirty="0" smtClean="0">
                <a:solidFill>
                  <a:schemeClr val="tx1"/>
                </a:solidFill>
              </a:rPr>
              <a:t>3.3 Федеральная рабочая программа воспитания</a:t>
            </a:r>
          </a:p>
          <a:p>
            <a:pPr marL="400050" indent="-400050"/>
            <a:r>
              <a:rPr lang="en-US" b="1" i="1" dirty="0" smtClean="0">
                <a:solidFill>
                  <a:srgbClr val="FF0000"/>
                </a:solidFill>
              </a:rPr>
              <a:t>IV</a:t>
            </a:r>
            <a:r>
              <a:rPr lang="ru-RU" b="1" i="1" dirty="0" smtClean="0">
                <a:solidFill>
                  <a:srgbClr val="FF0000"/>
                </a:solidFill>
              </a:rPr>
              <a:t>. Организационный раздел</a:t>
            </a:r>
          </a:p>
          <a:p>
            <a:pPr marL="400050" indent="-400050"/>
            <a:r>
              <a:rPr lang="ru-RU" dirty="0" smtClean="0">
                <a:solidFill>
                  <a:schemeClr val="tx1"/>
                </a:solidFill>
              </a:rPr>
              <a:t>4.1 Федеральный учебный план</a:t>
            </a:r>
          </a:p>
          <a:p>
            <a:pPr marL="400050" indent="-400050"/>
            <a:r>
              <a:rPr lang="ru-RU" dirty="0" smtClean="0">
                <a:solidFill>
                  <a:schemeClr val="tx1"/>
                </a:solidFill>
              </a:rPr>
              <a:t>4.2 Федеральный календарный учебный график</a:t>
            </a:r>
          </a:p>
          <a:p>
            <a:pPr marL="400050" indent="-400050"/>
            <a:r>
              <a:rPr lang="ru-RU" dirty="0" smtClean="0">
                <a:solidFill>
                  <a:schemeClr val="tx1"/>
                </a:solidFill>
              </a:rPr>
              <a:t>4.3 План внеурочной деятельности</a:t>
            </a:r>
          </a:p>
          <a:p>
            <a:pPr marL="400050" indent="-400050"/>
            <a:r>
              <a:rPr lang="ru-RU" dirty="0" smtClean="0">
                <a:solidFill>
                  <a:schemeClr val="tx1"/>
                </a:solidFill>
              </a:rPr>
              <a:t>4.4</a:t>
            </a:r>
            <a:r>
              <a:rPr lang="en-US" dirty="0" smtClean="0">
                <a:solidFill>
                  <a:schemeClr val="tx1"/>
                </a:solidFill>
              </a:rPr>
              <a:t> </a:t>
            </a:r>
            <a:r>
              <a:rPr lang="ru-RU" dirty="0" smtClean="0">
                <a:solidFill>
                  <a:schemeClr val="tx1"/>
                </a:solidFill>
              </a:rPr>
              <a:t>Федеральный календарный план воспитательной работы</a:t>
            </a:r>
          </a:p>
          <a:p>
            <a:pPr marL="400050" indent="-400050" algn="ctr"/>
            <a:endParaRPr lang="ru-RU" dirty="0" smtClean="0">
              <a:solidFill>
                <a:schemeClr val="tx1"/>
              </a:solidFill>
            </a:endParaRPr>
          </a:p>
          <a:p>
            <a:pPr algn="ctr"/>
            <a:endParaRPr lang="ru-RU" dirty="0">
              <a:solidFill>
                <a:schemeClr val="tx1"/>
              </a:solidFill>
            </a:endParaRPr>
          </a:p>
        </p:txBody>
      </p:sp>
      <p:sp>
        <p:nvSpPr>
          <p:cNvPr id="5" name="Скругленный прямоугольник 4"/>
          <p:cNvSpPr/>
          <p:nvPr/>
        </p:nvSpPr>
        <p:spPr>
          <a:xfrm>
            <a:off x="714348" y="357166"/>
            <a:ext cx="7858180" cy="1057276"/>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rgbClr val="FF0000"/>
                </a:solidFill>
              </a:rPr>
              <a:t>ФООП НОО: СОДЕРЖАНИЕ</a:t>
            </a:r>
          </a:p>
        </p:txBody>
      </p:sp>
      <p:sp>
        <p:nvSpPr>
          <p:cNvPr id="6" name="Стрелка вниз 5"/>
          <p:cNvSpPr/>
          <p:nvPr/>
        </p:nvSpPr>
        <p:spPr>
          <a:xfrm>
            <a:off x="5786446" y="1142984"/>
            <a:ext cx="698946" cy="928694"/>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09598" y="785794"/>
            <a:ext cx="7820054" cy="5255569"/>
          </a:xfrm>
        </p:spPr>
        <p:txBody>
          <a:bodyPr/>
          <a:lstStyle/>
          <a:p>
            <a:endParaRPr lang="ru-RU" sz="3600" b="1" i="1" dirty="0" smtClean="0">
              <a:solidFill>
                <a:srgbClr val="FF0000"/>
              </a:solidFill>
            </a:endParaRPr>
          </a:p>
          <a:p>
            <a:endParaRPr lang="ru-RU" dirty="0"/>
          </a:p>
        </p:txBody>
      </p:sp>
      <p:sp>
        <p:nvSpPr>
          <p:cNvPr id="4" name="Скругленный прямоугольник 3"/>
          <p:cNvSpPr/>
          <p:nvPr/>
        </p:nvSpPr>
        <p:spPr>
          <a:xfrm>
            <a:off x="571472" y="500042"/>
            <a:ext cx="8143932" cy="592935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ru-RU" sz="3600" b="1" i="1" dirty="0" smtClean="0">
                <a:solidFill>
                  <a:schemeClr val="tx1"/>
                </a:solidFill>
              </a:rPr>
              <a:t>У </a:t>
            </a:r>
            <a:r>
              <a:rPr lang="ru-RU" sz="3600" b="1" i="1" dirty="0" smtClean="0">
                <a:solidFill>
                  <a:schemeClr val="tx1"/>
                </a:solidFill>
              </a:rPr>
              <a:t>образовательной организации есть </a:t>
            </a:r>
            <a:r>
              <a:rPr lang="ru-RU" sz="3600" b="1" i="1" dirty="0" smtClean="0">
                <a:solidFill>
                  <a:schemeClr val="tx1"/>
                </a:solidFill>
              </a:rPr>
              <a:t>два </a:t>
            </a:r>
            <a:r>
              <a:rPr lang="ru-RU" sz="3600" b="1" i="1" dirty="0" err="1" smtClean="0">
                <a:solidFill>
                  <a:schemeClr val="tx1"/>
                </a:solidFill>
              </a:rPr>
              <a:t>быбора</a:t>
            </a:r>
            <a:r>
              <a:rPr lang="ru-RU" sz="3600" b="1" i="1" dirty="0" smtClean="0">
                <a:solidFill>
                  <a:schemeClr val="tx1"/>
                </a:solidFill>
              </a:rPr>
              <a:t>:</a:t>
            </a:r>
          </a:p>
          <a:p>
            <a:pPr>
              <a:buFontTx/>
              <a:buChar char="-"/>
            </a:pPr>
            <a:r>
              <a:rPr lang="ru-RU" sz="3600" dirty="0" smtClean="0">
                <a:solidFill>
                  <a:schemeClr val="tx1"/>
                </a:solidFill>
              </a:rPr>
              <a:t>разработать новые ООП; </a:t>
            </a:r>
          </a:p>
          <a:p>
            <a:pPr>
              <a:buFontTx/>
              <a:buChar char="-"/>
            </a:pPr>
            <a:r>
              <a:rPr lang="ru-RU" sz="3600" dirty="0" smtClean="0">
                <a:solidFill>
                  <a:schemeClr val="tx1"/>
                </a:solidFill>
              </a:rPr>
              <a:t>внести изменения в действующие в данной школе </a:t>
            </a:r>
            <a:r>
              <a:rPr lang="ru-RU" sz="3600" dirty="0" smtClean="0">
                <a:solidFill>
                  <a:schemeClr val="tx1"/>
                </a:solidFill>
              </a:rPr>
              <a:t>ООП (</a:t>
            </a:r>
            <a:r>
              <a:rPr lang="ru-RU" sz="3600" dirty="0" smtClean="0">
                <a:solidFill>
                  <a:srgbClr val="FF0000"/>
                </a:solidFill>
              </a:rPr>
              <a:t>привести в соответствие</a:t>
            </a:r>
            <a:r>
              <a:rPr lang="ru-RU" sz="3600" dirty="0" smtClean="0">
                <a:solidFill>
                  <a:schemeClr val="tx1"/>
                </a:solidFill>
              </a:rPr>
              <a:t>)</a:t>
            </a:r>
            <a:endParaRPr lang="ru-RU" sz="3600" dirty="0" smtClean="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643998" cy="6500858"/>
          </a:xfrm>
          <a:solidFill>
            <a:schemeClr val="bg2"/>
          </a:solidFill>
        </p:spPr>
        <p:txBody>
          <a:bodyPr>
            <a:noAutofit/>
          </a:bodyPr>
          <a:lstStyle/>
          <a:p>
            <a:r>
              <a:rPr lang="ru-RU" sz="2000" dirty="0" smtClean="0">
                <a:latin typeface="Times New Roman" pitchFamily="18" charset="0"/>
                <a:cs typeface="Times New Roman" pitchFamily="18" charset="0"/>
              </a:rPr>
              <a:t>Чтобы </a:t>
            </a:r>
            <a:r>
              <a:rPr lang="ru-RU" sz="2000" dirty="0" smtClean="0">
                <a:latin typeface="Times New Roman" pitchFamily="18" charset="0"/>
                <a:cs typeface="Times New Roman" pitchFamily="18" charset="0"/>
              </a:rPr>
              <a:t>сделать выбор, необходимо проанализировать ООП для НОО. Нужно учитывать то, что изменений будет много и они будут присутствовать во всех разделах программы: </a:t>
            </a:r>
            <a:r>
              <a:rPr lang="ru-RU" sz="2000" i="1" dirty="0" smtClean="0">
                <a:latin typeface="Times New Roman" pitchFamily="18" charset="0"/>
                <a:cs typeface="Times New Roman" pitchFamily="18" charset="0"/>
              </a:rPr>
              <a:t>целевом, содержательном и организационном</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В некоторые разделы можно вставить готовые фрагменты из федеральных программ. Например, можно вставить готовую федеральную </a:t>
            </a:r>
            <a:r>
              <a:rPr lang="ru-RU" sz="2000" i="1" dirty="0" smtClean="0">
                <a:latin typeface="Times New Roman" pitchFamily="18" charset="0"/>
                <a:cs typeface="Times New Roman" pitchFamily="18" charset="0"/>
              </a:rPr>
              <a:t>рабочую программу воспитания</a:t>
            </a:r>
            <a:r>
              <a:rPr lang="ru-RU" sz="2000" dirty="0" smtClean="0">
                <a:latin typeface="Times New Roman" pitchFamily="18" charset="0"/>
                <a:cs typeface="Times New Roman" pitchFamily="18" charset="0"/>
              </a:rPr>
              <a:t>.</a:t>
            </a:r>
          </a:p>
          <a:p>
            <a:r>
              <a:rPr lang="ru-RU" sz="2000" dirty="0" smtClean="0">
                <a:latin typeface="Times New Roman" pitchFamily="18" charset="0"/>
                <a:cs typeface="Times New Roman" pitchFamily="18" charset="0"/>
              </a:rPr>
              <a:t> Образовательные организации обязаны использовать федеральные рабочие программы по следующим предметам НОО: </a:t>
            </a:r>
            <a:r>
              <a:rPr lang="ru-RU" sz="2000" i="1" dirty="0" smtClean="0">
                <a:latin typeface="Times New Roman" pitchFamily="18" charset="0"/>
                <a:cs typeface="Times New Roman" pitchFamily="18" charset="0"/>
              </a:rPr>
              <a:t>русский язык, литературное чтение и окружающий мир</a:t>
            </a:r>
            <a:r>
              <a:rPr lang="ru-RU" sz="2000" dirty="0" smtClean="0">
                <a:latin typeface="Times New Roman" pitchFamily="18" charset="0"/>
                <a:cs typeface="Times New Roman" pitchFamily="18" charset="0"/>
              </a:rPr>
              <a:t>. Для этих дисциплин учебно-методическую документацию школам разрабатывать не нужно.</a:t>
            </a:r>
          </a:p>
          <a:p>
            <a:r>
              <a:rPr lang="ru-RU" sz="2000" dirty="0" smtClean="0">
                <a:latin typeface="Times New Roman" pitchFamily="18" charset="0"/>
                <a:cs typeface="Times New Roman" pitchFamily="18" charset="0"/>
              </a:rPr>
              <a:t>Программу начальной школы нужно привести в соответствие с ФООП уже к 01.04.2023 г., так как с этой даты стартует прием заявок на поступление в 1 классы, ибо родители имеют право ознакомиться с программой.</a:t>
            </a:r>
            <a:r>
              <a:rPr lang="ru-RU" sz="2000" dirty="0" smtClean="0"/>
              <a:t> </a:t>
            </a:r>
          </a:p>
          <a:p>
            <a:r>
              <a:rPr lang="ru-RU" sz="2000" dirty="0" smtClean="0">
                <a:solidFill>
                  <a:srgbClr val="FF0000"/>
                </a:solidFill>
              </a:rPr>
              <a:t>На августовском педсовете программы необходимо утвердить, чтобы они были готовы к 01.09.2023 г. !!!</a:t>
            </a:r>
            <a:endParaRPr lang="ru-RU" sz="2000" dirty="0" smtClean="0">
              <a:solidFill>
                <a:srgbClr val="FF0000"/>
              </a:solidFill>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14290"/>
            <a:ext cx="7962929" cy="857256"/>
          </a:xfrm>
        </p:spPr>
        <p:txBody>
          <a:bodyPr>
            <a:normAutofit fontScale="90000"/>
          </a:bodyPr>
          <a:lstStyle/>
          <a:p>
            <a:r>
              <a:rPr lang="en-US" b="1" i="1" dirty="0" smtClean="0">
                <a:solidFill>
                  <a:srgbClr val="FF0000"/>
                </a:solidFill>
              </a:rPr>
              <a:t>II.</a:t>
            </a:r>
            <a:r>
              <a:rPr lang="ru-RU" b="1" i="1" dirty="0" smtClean="0">
                <a:solidFill>
                  <a:srgbClr val="FF0000"/>
                </a:solidFill>
              </a:rPr>
              <a:t> Целевой раздел ФООП НОО</a:t>
            </a:r>
            <a:br>
              <a:rPr lang="ru-RU" b="1" i="1" dirty="0" smtClean="0">
                <a:solidFill>
                  <a:srgbClr val="FF0000"/>
                </a:solidFill>
              </a:rPr>
            </a:br>
            <a:endParaRPr lang="ru-RU" dirty="0"/>
          </a:p>
        </p:txBody>
      </p:sp>
      <p:sp>
        <p:nvSpPr>
          <p:cNvPr id="3" name="Содержимое 2"/>
          <p:cNvSpPr>
            <a:spLocks noGrp="1"/>
          </p:cNvSpPr>
          <p:nvPr>
            <p:ph idx="1"/>
          </p:nvPr>
        </p:nvSpPr>
        <p:spPr>
          <a:xfrm>
            <a:off x="285720" y="928670"/>
            <a:ext cx="8501122" cy="5715040"/>
          </a:xfrm>
          <a:solidFill>
            <a:schemeClr val="bg1">
              <a:lumMod val="95000"/>
            </a:schemeClr>
          </a:solidFill>
        </p:spPr>
        <p:txBody>
          <a:bodyPr>
            <a:normAutofit lnSpcReduction="10000"/>
          </a:bodyPr>
          <a:lstStyle/>
          <a:p>
            <a:r>
              <a:rPr lang="ru-RU" sz="2400" dirty="0" smtClean="0">
                <a:solidFill>
                  <a:srgbClr val="FF0000"/>
                </a:solidFill>
              </a:rPr>
              <a:t>В целевом разделе </a:t>
            </a:r>
            <a:r>
              <a:rPr lang="ru-RU" dirty="0" smtClean="0"/>
              <a:t>следует проверить пояснительную записку, планируемые результаты и систему оценки достижений планируемых результатов освоения ООП. Рабочей группе нужно сопоставить соответствующие документы с опорой на ФООП.</a:t>
            </a:r>
          </a:p>
          <a:p>
            <a:r>
              <a:rPr lang="ru-RU" dirty="0" smtClean="0">
                <a:solidFill>
                  <a:srgbClr val="FF0000"/>
                </a:solidFill>
              </a:rPr>
              <a:t>В планируемых результатах </a:t>
            </a:r>
            <a:r>
              <a:rPr lang="ru-RU" dirty="0" smtClean="0"/>
              <a:t>необходимо обеспечить связь требований ФГОС с образовательной деятельностью и системой оценки результатов освоения программы. Структура и содержание планируемых результатов должны быть не ниже или соответствовать планируемым результатам в ФООП.</a:t>
            </a:r>
          </a:p>
          <a:p>
            <a:r>
              <a:rPr lang="ru-RU" dirty="0" smtClean="0"/>
              <a:t>В ФООП описаны </a:t>
            </a:r>
            <a:r>
              <a:rPr lang="ru-RU" dirty="0" smtClean="0">
                <a:solidFill>
                  <a:srgbClr val="FF0000"/>
                </a:solidFill>
              </a:rPr>
              <a:t>предметные результаты </a:t>
            </a:r>
            <a:r>
              <a:rPr lang="ru-RU" dirty="0" smtClean="0"/>
              <a:t>только для тех предметов, по которым необходимо применять федеральные рабочие программы. Чтобы сформулировать предметные результаты для других учебных предметов  необходимо опираться на предметные результаты во ФГОС.</a:t>
            </a:r>
          </a:p>
          <a:p>
            <a:r>
              <a:rPr lang="ru-RU" dirty="0" smtClean="0"/>
              <a:t>Проанализировать </a:t>
            </a:r>
            <a:r>
              <a:rPr lang="ru-RU" dirty="0" smtClean="0">
                <a:solidFill>
                  <a:srgbClr val="FF0000"/>
                </a:solidFill>
              </a:rPr>
              <a:t>систему оценки достижения планируемых результатов</a:t>
            </a:r>
            <a:r>
              <a:rPr lang="ru-RU" dirty="0" smtClean="0"/>
              <a:t>. Соотнести систему оценки в действующих ООП и в ФООП для НОО. Сформировать систему оценки достижения планируемых результатов на основе планируемых результатов освоения ООП, которые описали в своей программе. ФГОС предъявляют требования к системе оценки результатов.</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429684" cy="6215106"/>
          </a:xfrm>
          <a:solidFill>
            <a:schemeClr val="bg1">
              <a:lumMod val="95000"/>
            </a:schemeClr>
          </a:solidFill>
        </p:spPr>
        <p:txBody>
          <a:bodyPr>
            <a:normAutofit/>
          </a:bodyPr>
          <a:lstStyle/>
          <a:p>
            <a:r>
              <a:rPr lang="ru-RU" sz="2400" dirty="0" smtClean="0"/>
              <a:t>Необходимо прописать в данном разделе процедуры </a:t>
            </a:r>
            <a:r>
              <a:rPr lang="ru-RU" sz="2400" dirty="0" smtClean="0">
                <a:solidFill>
                  <a:srgbClr val="FF0000"/>
                </a:solidFill>
              </a:rPr>
              <a:t>внешней и внутренней </a:t>
            </a:r>
            <a:r>
              <a:rPr lang="ru-RU" sz="2400" dirty="0" smtClean="0"/>
              <a:t>оценки.</a:t>
            </a:r>
          </a:p>
          <a:p>
            <a:r>
              <a:rPr lang="ru-RU" sz="2400" dirty="0" smtClean="0"/>
              <a:t>При разработке раздела необходимо ориентироваться на </a:t>
            </a:r>
            <a:r>
              <a:rPr lang="ru-RU" sz="2400" dirty="0" smtClean="0">
                <a:solidFill>
                  <a:srgbClr val="FF0000"/>
                </a:solidFill>
              </a:rPr>
              <a:t>обязательные оценочные процедуры</a:t>
            </a:r>
            <a:r>
              <a:rPr lang="ru-RU" sz="2400" dirty="0" smtClean="0"/>
              <a:t>, которые установлены в ФООП для данного уровня, а также охарактеризовать особенности оценки </a:t>
            </a:r>
            <a:r>
              <a:rPr lang="ru-RU" sz="2400" dirty="0" smtClean="0">
                <a:solidFill>
                  <a:srgbClr val="FF0000"/>
                </a:solidFill>
              </a:rPr>
              <a:t>личностных, </a:t>
            </a:r>
            <a:r>
              <a:rPr lang="ru-RU" sz="2400" dirty="0" err="1" smtClean="0">
                <a:solidFill>
                  <a:srgbClr val="FF0000"/>
                </a:solidFill>
              </a:rPr>
              <a:t>метапредметных</a:t>
            </a:r>
            <a:r>
              <a:rPr lang="ru-RU" sz="2400" dirty="0" smtClean="0">
                <a:solidFill>
                  <a:srgbClr val="FF0000"/>
                </a:solidFill>
              </a:rPr>
              <a:t> и предметных </a:t>
            </a:r>
            <a:r>
              <a:rPr lang="ru-RU" sz="2400" dirty="0" smtClean="0"/>
              <a:t>результатов. </a:t>
            </a:r>
          </a:p>
          <a:p>
            <a:r>
              <a:rPr lang="ru-RU" sz="2400" dirty="0" smtClean="0"/>
              <a:t>Обязательно зафиксировать формы </a:t>
            </a:r>
            <a:r>
              <a:rPr lang="ru-RU" sz="2400" dirty="0" smtClean="0">
                <a:solidFill>
                  <a:srgbClr val="FF0000"/>
                </a:solidFill>
              </a:rPr>
              <a:t>оценки функциональной грамотности</a:t>
            </a:r>
            <a:r>
              <a:rPr lang="ru-RU" sz="2400" dirty="0" smtClean="0"/>
              <a:t>, для этого необходимо использовать формы оценки, которые регламентированы ФООП. </a:t>
            </a:r>
            <a:r>
              <a:rPr lang="ru-RU" sz="2400" dirty="0" smtClean="0">
                <a:solidFill>
                  <a:schemeClr val="tx1"/>
                </a:solidFill>
              </a:rPr>
              <a:t>Например, для проверки </a:t>
            </a:r>
            <a:r>
              <a:rPr lang="ru-RU" sz="2400" dirty="0" smtClean="0">
                <a:solidFill>
                  <a:srgbClr val="FF0000"/>
                </a:solidFill>
              </a:rPr>
              <a:t>читательской грамотности </a:t>
            </a:r>
            <a:r>
              <a:rPr lang="ru-RU" sz="2400" dirty="0" smtClean="0">
                <a:solidFill>
                  <a:schemeClr val="tx1"/>
                </a:solidFill>
              </a:rPr>
              <a:t>по ФООП НОО необходимо провести письменную</a:t>
            </a:r>
            <a:r>
              <a:rPr lang="ru-RU" sz="2400" dirty="0" smtClean="0">
                <a:solidFill>
                  <a:srgbClr val="FF0000"/>
                </a:solidFill>
              </a:rPr>
              <a:t> работу на </a:t>
            </a:r>
            <a:r>
              <a:rPr lang="ru-RU" sz="2400" dirty="0" err="1" smtClean="0">
                <a:solidFill>
                  <a:srgbClr val="FF0000"/>
                </a:solidFill>
              </a:rPr>
              <a:t>межпредметной</a:t>
            </a:r>
            <a:r>
              <a:rPr lang="ru-RU" sz="2400" dirty="0" smtClean="0">
                <a:solidFill>
                  <a:srgbClr val="FF0000"/>
                </a:solidFill>
              </a:rPr>
              <a:t> основе</a:t>
            </a:r>
            <a:r>
              <a:rPr lang="ru-RU" sz="2400" dirty="0" smtClean="0"/>
              <a:t>.</a:t>
            </a:r>
          </a:p>
          <a:p>
            <a:endParaRPr lang="ru-RU"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928670"/>
            <a:ext cx="9144000" cy="5929330"/>
          </a:xfrm>
          <a:blipFill>
            <a:blip r:embed="rId2"/>
            <a:tile tx="0" ty="0" sx="100000" sy="100000" flip="none" algn="tl"/>
          </a:blipFill>
        </p:spPr>
        <p:txBody>
          <a:bodyPr>
            <a:noAutofit/>
          </a:bodyPr>
          <a:lstStyle/>
          <a:p>
            <a:pPr marL="0">
              <a:lnSpc>
                <a:spcPct val="100000"/>
              </a:lnSpc>
              <a:spcBef>
                <a:spcPts val="0"/>
              </a:spcBef>
            </a:pPr>
            <a:r>
              <a:rPr lang="ru-RU" sz="2000" b="1" dirty="0" smtClean="0">
                <a:latin typeface="Times New Roman" pitchFamily="18" charset="0"/>
                <a:cs typeface="Times New Roman" pitchFamily="18" charset="0"/>
              </a:rPr>
              <a:t>Какие изменения внесены в ФЗ «Об образовании РФ»</a:t>
            </a:r>
            <a:r>
              <a:rPr lang="ru-RU" sz="2000" b="1" dirty="0" smtClean="0">
                <a:solidFill>
                  <a:srgbClr val="FF0000"/>
                </a:solidFill>
                <a:latin typeface="Times New Roman" pitchFamily="18" charset="0"/>
                <a:cs typeface="Times New Roman" pitchFamily="18" charset="0"/>
              </a:rPr>
              <a:t> </a:t>
            </a:r>
            <a:r>
              <a:rPr lang="ru-RU" sz="2000" b="1" dirty="0" smtClean="0">
                <a:solidFill>
                  <a:schemeClr val="tx1"/>
                </a:solidFill>
                <a:latin typeface="Times New Roman" pitchFamily="18" charset="0"/>
                <a:cs typeface="Times New Roman" pitchFamily="18" charset="0"/>
              </a:rPr>
              <a:t>№ 273 в 2021-2022 гг.?</a:t>
            </a:r>
          </a:p>
          <a:p>
            <a:pPr marL="0">
              <a:lnSpc>
                <a:spcPct val="100000"/>
              </a:lnSpc>
              <a:spcBef>
                <a:spcPts val="0"/>
              </a:spcBef>
            </a:pPr>
            <a:r>
              <a:rPr lang="ru-RU" sz="2000" b="1" dirty="0" smtClean="0">
                <a:solidFill>
                  <a:schemeClr val="tx1"/>
                </a:solidFill>
                <a:latin typeface="Times New Roman" pitchFamily="18" charset="0"/>
                <a:cs typeface="Times New Roman" pitchFamily="18" charset="0"/>
              </a:rPr>
              <a:t>Что есть </a:t>
            </a:r>
            <a:r>
              <a:rPr lang="ru-RU" sz="2000" b="1" dirty="0" smtClean="0">
                <a:solidFill>
                  <a:srgbClr val="FF0000"/>
                </a:solidFill>
                <a:latin typeface="Times New Roman" pitchFamily="18" charset="0"/>
                <a:cs typeface="Times New Roman" pitchFamily="18" charset="0"/>
              </a:rPr>
              <a:t>ФООП? </a:t>
            </a:r>
            <a:r>
              <a:rPr lang="ru-RU" sz="2000" b="1" dirty="0" smtClean="0">
                <a:latin typeface="Times New Roman" pitchFamily="18" charset="0"/>
                <a:cs typeface="Times New Roman" pitchFamily="18" charset="0"/>
              </a:rPr>
              <a:t>Цели и задачи введения </a:t>
            </a:r>
            <a:r>
              <a:rPr lang="ru-RU" sz="2000" b="1" dirty="0" smtClean="0">
                <a:solidFill>
                  <a:srgbClr val="FF0000"/>
                </a:solidFill>
                <a:latin typeface="Times New Roman" pitchFamily="18" charset="0"/>
                <a:cs typeface="Times New Roman" pitchFamily="18" charset="0"/>
              </a:rPr>
              <a:t>ФООП </a:t>
            </a:r>
            <a:r>
              <a:rPr lang="ru-RU" sz="2000" b="1" dirty="0" smtClean="0">
                <a:latin typeface="Times New Roman" pitchFamily="18" charset="0"/>
                <a:cs typeface="Times New Roman" pitchFamily="18" charset="0"/>
              </a:rPr>
              <a:t>в новом учебном году.</a:t>
            </a:r>
          </a:p>
          <a:p>
            <a:pPr marL="0">
              <a:lnSpc>
                <a:spcPct val="100000"/>
              </a:lnSpc>
              <a:spcBef>
                <a:spcPts val="0"/>
              </a:spcBef>
            </a:pPr>
            <a:r>
              <a:rPr lang="ru-RU" sz="2000" b="1" dirty="0" smtClean="0">
                <a:solidFill>
                  <a:schemeClr val="tx1"/>
                </a:solidFill>
                <a:latin typeface="Times New Roman" pitchFamily="18" charset="0"/>
                <a:cs typeface="Times New Roman" pitchFamily="18" charset="0"/>
              </a:rPr>
              <a:t>Какова структура </a:t>
            </a:r>
            <a:r>
              <a:rPr lang="ru-RU" sz="2000" b="1" dirty="0" smtClean="0">
                <a:solidFill>
                  <a:srgbClr val="FF0000"/>
                </a:solidFill>
                <a:latin typeface="Times New Roman" pitchFamily="18" charset="0"/>
                <a:cs typeface="Times New Roman" pitchFamily="18" charset="0"/>
              </a:rPr>
              <a:t>ФООП НОО? </a:t>
            </a:r>
            <a:r>
              <a:rPr lang="ru-RU" sz="2000" b="1" dirty="0" smtClean="0">
                <a:latin typeface="Times New Roman" pitchFamily="18" charset="0"/>
                <a:cs typeface="Times New Roman" pitchFamily="18" charset="0"/>
              </a:rPr>
              <a:t>Что изменилось?</a:t>
            </a:r>
          </a:p>
          <a:p>
            <a:pPr marL="0">
              <a:lnSpc>
                <a:spcPct val="100000"/>
              </a:lnSpc>
              <a:spcBef>
                <a:spcPts val="0"/>
              </a:spcBef>
            </a:pPr>
            <a:r>
              <a:rPr lang="ru-RU" sz="2000" b="1" dirty="0" smtClean="0">
                <a:latin typeface="Times New Roman" pitchFamily="18" charset="0"/>
                <a:cs typeface="Times New Roman" pitchFamily="18" charset="0"/>
              </a:rPr>
              <a:t>Каково содержание разделов </a:t>
            </a:r>
            <a:r>
              <a:rPr lang="ru-RU" sz="2000" b="1" dirty="0" smtClean="0">
                <a:solidFill>
                  <a:srgbClr val="FF0000"/>
                </a:solidFill>
                <a:latin typeface="Times New Roman" pitchFamily="18" charset="0"/>
                <a:cs typeface="Times New Roman" pitchFamily="18" charset="0"/>
              </a:rPr>
              <a:t>ФООП</a:t>
            </a:r>
            <a:r>
              <a:rPr lang="ru-RU" sz="2000" b="1" dirty="0" smtClean="0">
                <a:latin typeface="Times New Roman" pitchFamily="18" charset="0"/>
                <a:cs typeface="Times New Roman" pitchFamily="18" charset="0"/>
              </a:rPr>
              <a:t>, что изменилось?</a:t>
            </a:r>
          </a:p>
          <a:p>
            <a:pPr marL="0">
              <a:lnSpc>
                <a:spcPct val="100000"/>
              </a:lnSpc>
              <a:spcBef>
                <a:spcPts val="0"/>
              </a:spcBef>
            </a:pPr>
            <a:r>
              <a:rPr lang="ru-RU" sz="2000" b="1" dirty="0" smtClean="0">
                <a:latin typeface="Times New Roman" pitchFamily="18" charset="0"/>
                <a:cs typeface="Times New Roman" pitchFamily="18" charset="0"/>
              </a:rPr>
              <a:t>Чем отличается </a:t>
            </a:r>
            <a:r>
              <a:rPr lang="ru-RU" sz="2000" b="1" dirty="0" smtClean="0">
                <a:solidFill>
                  <a:srgbClr val="FF0000"/>
                </a:solidFill>
                <a:latin typeface="Times New Roman" pitchFamily="18" charset="0"/>
                <a:cs typeface="Times New Roman" pitchFamily="18" charset="0"/>
              </a:rPr>
              <a:t>ФООП </a:t>
            </a:r>
            <a:r>
              <a:rPr lang="ru-RU" sz="2000" b="1" dirty="0" smtClean="0">
                <a:latin typeface="Times New Roman" pitchFamily="18" charset="0"/>
                <a:cs typeface="Times New Roman" pitchFamily="18" charset="0"/>
              </a:rPr>
              <a:t>от</a:t>
            </a:r>
            <a:r>
              <a:rPr lang="ru-RU" sz="2000" b="1" dirty="0" smtClean="0">
                <a:solidFill>
                  <a:srgbClr val="FF0000"/>
                </a:solidFill>
                <a:latin typeface="Times New Roman" pitchFamily="18" charset="0"/>
                <a:cs typeface="Times New Roman" pitchFamily="18" charset="0"/>
              </a:rPr>
              <a:t> ПООП?</a:t>
            </a:r>
            <a:r>
              <a:rPr lang="ru-RU" sz="2000" b="1" dirty="0" smtClean="0">
                <a:solidFill>
                  <a:schemeClr val="tx1"/>
                </a:solidFill>
                <a:latin typeface="Times New Roman" pitchFamily="18" charset="0"/>
                <a:cs typeface="Times New Roman" pitchFamily="18" charset="0"/>
              </a:rPr>
              <a:t> Сравнительная характеристика.</a:t>
            </a:r>
          </a:p>
          <a:p>
            <a:pPr marL="0" algn="just">
              <a:lnSpc>
                <a:spcPct val="100000"/>
              </a:lnSpc>
              <a:spcBef>
                <a:spcPts val="0"/>
              </a:spcBef>
            </a:pPr>
            <a:r>
              <a:rPr lang="ru-RU" sz="2000" b="1" dirty="0" smtClean="0">
                <a:solidFill>
                  <a:schemeClr val="tx1"/>
                </a:solidFill>
                <a:latin typeface="Times New Roman" pitchFamily="18" charset="0"/>
                <a:cs typeface="Times New Roman" pitchFamily="18" charset="0"/>
              </a:rPr>
              <a:t>Какие </a:t>
            </a:r>
            <a:r>
              <a:rPr lang="ru-RU" sz="2000" b="1" dirty="0" smtClean="0">
                <a:solidFill>
                  <a:srgbClr val="FF0000"/>
                </a:solidFill>
                <a:latin typeface="Times New Roman" pitchFamily="18" charset="0"/>
                <a:cs typeface="Times New Roman" pitchFamily="18" charset="0"/>
              </a:rPr>
              <a:t>учебные программы </a:t>
            </a:r>
            <a:r>
              <a:rPr lang="ru-RU" sz="2000" b="1" dirty="0" smtClean="0">
                <a:latin typeface="Times New Roman" pitchFamily="18" charset="0"/>
                <a:cs typeface="Times New Roman" pitchFamily="18" charset="0"/>
              </a:rPr>
              <a:t>обязательны для НОО согласно ФООП? </a:t>
            </a:r>
          </a:p>
          <a:p>
            <a:pPr marL="0">
              <a:lnSpc>
                <a:spcPct val="100000"/>
              </a:lnSpc>
              <a:spcBef>
                <a:spcPts val="0"/>
              </a:spcBef>
            </a:pPr>
            <a:r>
              <a:rPr lang="ru-RU" sz="2000" b="1" dirty="0" smtClean="0">
                <a:latin typeface="Times New Roman" pitchFamily="18" charset="0"/>
                <a:cs typeface="Times New Roman" pitchFamily="18" charset="0"/>
              </a:rPr>
              <a:t>Полномочна ли ОО менять (пересмотреть):</a:t>
            </a:r>
          </a:p>
          <a:p>
            <a:pPr lvl="1">
              <a:buFont typeface="Wingdings" pitchFamily="2" charset="2"/>
              <a:buChar char="v"/>
            </a:pPr>
            <a:r>
              <a:rPr lang="ru-RU" sz="2000" b="1" dirty="0" smtClean="0"/>
              <a:t>федеральные учебные планы;</a:t>
            </a:r>
          </a:p>
          <a:p>
            <a:pPr lvl="1">
              <a:buFont typeface="Wingdings" pitchFamily="2" charset="2"/>
              <a:buChar char="v"/>
            </a:pPr>
            <a:r>
              <a:rPr lang="ru-RU" sz="2000" b="1" dirty="0" smtClean="0"/>
              <a:t>федеральный план внеурочной деятельности; </a:t>
            </a:r>
          </a:p>
          <a:p>
            <a:pPr lvl="1">
              <a:buFont typeface="Wingdings" pitchFamily="2" charset="2"/>
              <a:buChar char="v"/>
            </a:pPr>
            <a:r>
              <a:rPr lang="ru-RU" sz="2000" b="1" dirty="0" smtClean="0"/>
              <a:t>федеральный календарный учебный график;</a:t>
            </a:r>
          </a:p>
          <a:p>
            <a:pPr lvl="1">
              <a:buFont typeface="Wingdings" pitchFamily="2" charset="2"/>
              <a:buChar char="v"/>
            </a:pPr>
            <a:r>
              <a:rPr lang="ru-RU" sz="2000" b="1" dirty="0" smtClean="0"/>
              <a:t>федеральный календарный план воспитательной работы; </a:t>
            </a:r>
          </a:p>
          <a:p>
            <a:pPr lvl="1">
              <a:buFont typeface="Wingdings" pitchFamily="2" charset="2"/>
              <a:buChar char="v"/>
            </a:pPr>
            <a:r>
              <a:rPr lang="ru-RU" sz="2000" b="1" dirty="0" smtClean="0"/>
              <a:t>федеральную рабочую программу воспитания; </a:t>
            </a:r>
          </a:p>
          <a:p>
            <a:pPr lvl="1">
              <a:buFont typeface="Wingdings" pitchFamily="2" charset="2"/>
              <a:buChar char="v"/>
            </a:pPr>
            <a:r>
              <a:rPr lang="ru-RU" sz="2000" b="1" dirty="0" smtClean="0"/>
              <a:t>федеральные рабочие программы учебных предметов. </a:t>
            </a:r>
          </a:p>
          <a:p>
            <a:pPr marL="457200" lvl="1">
              <a:lnSpc>
                <a:spcPct val="100000"/>
              </a:lnSpc>
              <a:spcBef>
                <a:spcPts val="0"/>
              </a:spcBef>
            </a:pPr>
            <a:r>
              <a:rPr lang="ru-RU" sz="2000" b="1" dirty="0" smtClean="0">
                <a:latin typeface="Times New Roman" pitchFamily="18" charset="0"/>
                <a:cs typeface="Times New Roman" pitchFamily="18" charset="0"/>
              </a:rPr>
              <a:t>Когда школа считается готовым к введению ФООП?</a:t>
            </a:r>
          </a:p>
          <a:p>
            <a:pPr marL="457200" lvl="1">
              <a:lnSpc>
                <a:spcPct val="100000"/>
              </a:lnSpc>
              <a:spcBef>
                <a:spcPts val="0"/>
              </a:spcBef>
            </a:pPr>
            <a:endParaRPr lang="ru-RU" sz="2000" b="1" kern="0" dirty="0" smtClean="0">
              <a:solidFill>
                <a:srgbClr val="FF0000"/>
              </a:solidFill>
              <a:latin typeface="Times New Roman" pitchFamily="18" charset="0"/>
              <a:cs typeface="Times New Roman" pitchFamily="18" charset="0"/>
            </a:endParaRPr>
          </a:p>
          <a:p>
            <a:pPr marL="457200" lvl="1">
              <a:lnSpc>
                <a:spcPct val="100000"/>
              </a:lnSpc>
              <a:spcBef>
                <a:spcPts val="0"/>
              </a:spcBef>
            </a:pPr>
            <a:endParaRPr lang="ru-RU" sz="2000" b="1" dirty="0" smtClean="0">
              <a:solidFill>
                <a:srgbClr val="FF0000"/>
              </a:solidFill>
              <a:latin typeface="Times New Roman" pitchFamily="18" charset="0"/>
              <a:cs typeface="Times New Roman" pitchFamily="18" charset="0"/>
            </a:endParaRPr>
          </a:p>
          <a:p>
            <a:endParaRPr lang="ru-RU" dirty="0" smtClean="0">
              <a:solidFill>
                <a:schemeClr val="tx1"/>
              </a:solidFill>
            </a:endParaRPr>
          </a:p>
          <a:p>
            <a:endParaRPr lang="ru-RU" dirty="0" smtClean="0">
              <a:solidFill>
                <a:schemeClr val="tx1"/>
              </a:solidFill>
            </a:endParaRPr>
          </a:p>
          <a:p>
            <a:endParaRPr lang="ru-RU" b="1" dirty="0" smtClean="0">
              <a:solidFill>
                <a:schemeClr val="tx1"/>
              </a:solidFill>
            </a:endParaRPr>
          </a:p>
          <a:p>
            <a:endParaRPr lang="ru-RU" dirty="0"/>
          </a:p>
        </p:txBody>
      </p:sp>
      <p:sp>
        <p:nvSpPr>
          <p:cNvPr id="4" name="Овал 3"/>
          <p:cNvSpPr/>
          <p:nvPr/>
        </p:nvSpPr>
        <p:spPr>
          <a:xfrm>
            <a:off x="2786050" y="142852"/>
            <a:ext cx="5500726" cy="64294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tx1"/>
                </a:solidFill>
              </a:rPr>
              <a:t>Начальная </a:t>
            </a:r>
            <a:r>
              <a:rPr lang="ru-RU" sz="2800" b="1" dirty="0" err="1" smtClean="0">
                <a:solidFill>
                  <a:schemeClr val="tx1"/>
                </a:solidFill>
              </a:rPr>
              <a:t>рефл</a:t>
            </a:r>
            <a:r>
              <a:rPr lang="vi-VN" sz="2800" dirty="0" smtClean="0">
                <a:solidFill>
                  <a:schemeClr val="tx1"/>
                </a:solidFill>
              </a:rPr>
              <a:t>е́</a:t>
            </a:r>
            <a:r>
              <a:rPr lang="ru-RU" sz="2800" b="1" dirty="0" err="1" smtClean="0">
                <a:solidFill>
                  <a:schemeClr val="tx1"/>
                </a:solidFill>
              </a:rPr>
              <a:t>ксия</a:t>
            </a:r>
            <a:r>
              <a:rPr lang="ru-RU" sz="2800" b="1" dirty="0" smtClean="0">
                <a:solidFill>
                  <a:schemeClr val="tx1"/>
                </a:solidFill>
              </a:rPr>
              <a:t>:</a:t>
            </a:r>
            <a:endParaRPr lang="ru-RU"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85728"/>
            <a:ext cx="7677177" cy="928694"/>
          </a:xfrm>
          <a:solidFill>
            <a:schemeClr val="bg1">
              <a:lumMod val="95000"/>
            </a:schemeClr>
          </a:solidFill>
        </p:spPr>
        <p:txBody>
          <a:bodyPr>
            <a:normAutofit fontScale="90000"/>
          </a:bodyPr>
          <a:lstStyle/>
          <a:p>
            <a:r>
              <a:rPr lang="en-US" b="1" i="1" dirty="0" smtClean="0">
                <a:solidFill>
                  <a:srgbClr val="FF0000"/>
                </a:solidFill>
              </a:rPr>
              <a:t>III</a:t>
            </a:r>
            <a:r>
              <a:rPr lang="ru-RU" b="1" i="1" dirty="0" smtClean="0">
                <a:solidFill>
                  <a:srgbClr val="FF0000"/>
                </a:solidFill>
              </a:rPr>
              <a:t>. Содержательный раздел</a:t>
            </a:r>
            <a:br>
              <a:rPr lang="ru-RU" b="1" i="1" dirty="0" smtClean="0">
                <a:solidFill>
                  <a:srgbClr val="FF0000"/>
                </a:solidFill>
              </a:rPr>
            </a:br>
            <a:endParaRPr lang="ru-RU" dirty="0"/>
          </a:p>
        </p:txBody>
      </p:sp>
      <p:sp>
        <p:nvSpPr>
          <p:cNvPr id="3" name="Содержимое 2"/>
          <p:cNvSpPr>
            <a:spLocks noGrp="1"/>
          </p:cNvSpPr>
          <p:nvPr>
            <p:ph idx="1"/>
          </p:nvPr>
        </p:nvSpPr>
        <p:spPr>
          <a:xfrm>
            <a:off x="357158" y="1357298"/>
            <a:ext cx="8429684" cy="5286412"/>
          </a:xfrm>
          <a:solidFill>
            <a:schemeClr val="bg1">
              <a:lumMod val="95000"/>
            </a:schemeClr>
          </a:solidFill>
        </p:spPr>
        <p:txBody>
          <a:bodyPr>
            <a:normAutofit/>
          </a:bodyPr>
          <a:lstStyle/>
          <a:p>
            <a:r>
              <a:rPr lang="ru-RU" dirty="0" smtClean="0"/>
              <a:t>В </a:t>
            </a:r>
            <a:r>
              <a:rPr lang="ru-RU" sz="3000" dirty="0" smtClean="0">
                <a:solidFill>
                  <a:srgbClr val="FF0000"/>
                </a:solidFill>
              </a:rPr>
              <a:t>содержательном разделе ООП </a:t>
            </a:r>
            <a:r>
              <a:rPr lang="ru-RU" dirty="0" smtClean="0"/>
              <a:t>нужно привести в соответствие с ФООП: </a:t>
            </a:r>
            <a:r>
              <a:rPr lang="ru-RU" dirty="0" smtClean="0">
                <a:solidFill>
                  <a:schemeClr val="tx1"/>
                </a:solidFill>
              </a:rPr>
              <a:t>рабочие программы учебных </a:t>
            </a:r>
            <a:r>
              <a:rPr lang="ru-RU" dirty="0" smtClean="0">
                <a:solidFill>
                  <a:schemeClr val="tx1"/>
                </a:solidFill>
              </a:rPr>
              <a:t>предметов, </a:t>
            </a:r>
            <a:r>
              <a:rPr lang="ru-RU" dirty="0" smtClean="0"/>
              <a:t>программы формирования </a:t>
            </a:r>
            <a:r>
              <a:rPr lang="ru-RU" dirty="0" smtClean="0"/>
              <a:t>УУД</a:t>
            </a:r>
            <a:r>
              <a:rPr lang="ru-RU" dirty="0" smtClean="0"/>
              <a:t>, </a:t>
            </a:r>
            <a:r>
              <a:rPr lang="ru-RU" dirty="0" smtClean="0"/>
              <a:t>рабочую программу </a:t>
            </a:r>
            <a:r>
              <a:rPr lang="ru-RU" dirty="0" smtClean="0"/>
              <a:t>воспитания.</a:t>
            </a:r>
            <a:endParaRPr lang="ru-RU" dirty="0" smtClean="0"/>
          </a:p>
          <a:p>
            <a:r>
              <a:rPr lang="ru-RU" dirty="0" smtClean="0"/>
              <a:t>Включить в раздел </a:t>
            </a:r>
            <a:r>
              <a:rPr lang="ru-RU" dirty="0" smtClean="0">
                <a:solidFill>
                  <a:schemeClr val="tx1"/>
                </a:solidFill>
              </a:rPr>
              <a:t>федеральные рабочие программы учебных предметов</a:t>
            </a:r>
            <a:r>
              <a:rPr lang="ru-RU" dirty="0" smtClean="0"/>
              <a:t>, которые обязательны для </a:t>
            </a:r>
            <a:r>
              <a:rPr lang="ru-RU" dirty="0" smtClean="0"/>
              <a:t>применения (их 3). В </a:t>
            </a:r>
            <a:r>
              <a:rPr lang="ru-RU" dirty="0" smtClean="0"/>
              <a:t>программах прописано содержание учебного предмета и планируемые результаты, </a:t>
            </a:r>
            <a:r>
              <a:rPr lang="ru-RU" dirty="0" smtClean="0">
                <a:solidFill>
                  <a:srgbClr val="FF0000"/>
                </a:solidFill>
              </a:rPr>
              <a:t>но отсутствует тематическое планирование.</a:t>
            </a:r>
          </a:p>
          <a:p>
            <a:r>
              <a:rPr lang="ru-RU" dirty="0" smtClean="0"/>
              <a:t>Учителям необходимо изучить федеральные рабочие программы, которые включены в ФООП. Так как тематическое планирование в федеральных рабочих программах не представлено, педагоги должны будут </a:t>
            </a:r>
            <a:r>
              <a:rPr lang="ru-RU" dirty="0" smtClean="0">
                <a:solidFill>
                  <a:srgbClr val="FF0000"/>
                </a:solidFill>
              </a:rPr>
              <a:t>составить его самостоятельно</a:t>
            </a:r>
            <a:r>
              <a:rPr lang="ru-RU" dirty="0" smtClean="0"/>
              <a:t>. На основании тематического планирования учителя разработают </a:t>
            </a:r>
            <a:r>
              <a:rPr lang="ru-RU" dirty="0" smtClean="0"/>
              <a:t>календарно-тематические планы, </a:t>
            </a:r>
            <a:r>
              <a:rPr lang="ru-RU" dirty="0" smtClean="0"/>
              <a:t>если это предусмотрено локальным актом </a:t>
            </a:r>
            <a:r>
              <a:rPr lang="ru-RU" dirty="0" smtClean="0"/>
              <a:t>ОО.</a:t>
            </a:r>
            <a:endParaRPr lang="ru-RU"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428604"/>
            <a:ext cx="8034367" cy="642942"/>
          </a:xfrm>
          <a:solidFill>
            <a:schemeClr val="accent3">
              <a:lumMod val="20000"/>
              <a:lumOff val="80000"/>
            </a:schemeClr>
          </a:solidFill>
        </p:spPr>
        <p:txBody>
          <a:bodyPr/>
          <a:lstStyle/>
          <a:p>
            <a:r>
              <a:rPr lang="ru-RU" dirty="0" smtClean="0">
                <a:solidFill>
                  <a:srgbClr val="FF0000"/>
                </a:solidFill>
              </a:rPr>
              <a:t>Программа формирования УУД</a:t>
            </a:r>
            <a:endParaRPr lang="ru-RU" dirty="0">
              <a:solidFill>
                <a:srgbClr val="FF0000"/>
              </a:solidFill>
            </a:endParaRPr>
          </a:p>
        </p:txBody>
      </p:sp>
      <p:sp>
        <p:nvSpPr>
          <p:cNvPr id="3" name="Содержимое 2"/>
          <p:cNvSpPr>
            <a:spLocks noGrp="1"/>
          </p:cNvSpPr>
          <p:nvPr>
            <p:ph idx="1"/>
          </p:nvPr>
        </p:nvSpPr>
        <p:spPr>
          <a:xfrm>
            <a:off x="285720" y="1428736"/>
            <a:ext cx="8429684" cy="5000660"/>
          </a:xfrm>
          <a:solidFill>
            <a:schemeClr val="bg2"/>
          </a:solidFill>
        </p:spPr>
        <p:txBody>
          <a:bodyPr>
            <a:normAutofit/>
          </a:bodyPr>
          <a:lstStyle/>
          <a:p>
            <a:r>
              <a:rPr lang="ru-RU" sz="2800" dirty="0" smtClean="0"/>
              <a:t>Чтобы составить программу формирования УУД, необходимо изучить требования к программам в соответствии с уровнем образования и </a:t>
            </a:r>
            <a:r>
              <a:rPr lang="ru-RU" sz="2800" dirty="0" smtClean="0">
                <a:solidFill>
                  <a:srgbClr val="FF0000"/>
                </a:solidFill>
              </a:rPr>
              <a:t>ФГОС</a:t>
            </a:r>
            <a:r>
              <a:rPr lang="ru-RU" sz="2800" dirty="0" smtClean="0"/>
              <a:t> и дополнить разделы программы </a:t>
            </a:r>
            <a:r>
              <a:rPr lang="ru-RU" sz="2800" dirty="0" smtClean="0">
                <a:solidFill>
                  <a:srgbClr val="FF0000"/>
                </a:solidFill>
              </a:rPr>
              <a:t>в соответствии с ФООП.</a:t>
            </a:r>
          </a:p>
          <a:p>
            <a:pPr>
              <a:buNone/>
            </a:pPr>
            <a:r>
              <a:rPr lang="ru-RU" sz="2800" dirty="0" smtClean="0"/>
              <a:t>Например, на уровне НОО включить в программу описание взаимосвязи УУД с содержанием учебных предметов из ФООП.</a:t>
            </a:r>
            <a:endParaRPr lang="ru-RU"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14290"/>
            <a:ext cx="8320119" cy="642942"/>
          </a:xfrm>
          <a:solidFill>
            <a:schemeClr val="accent3">
              <a:lumMod val="20000"/>
              <a:lumOff val="80000"/>
            </a:schemeClr>
          </a:solidFill>
        </p:spPr>
        <p:txBody>
          <a:bodyPr/>
          <a:lstStyle/>
          <a:p>
            <a:r>
              <a:rPr lang="ru-RU" dirty="0" smtClean="0">
                <a:solidFill>
                  <a:srgbClr val="FF0000"/>
                </a:solidFill>
              </a:rPr>
              <a:t>Рабочая программа воспитания</a:t>
            </a:r>
            <a:endParaRPr lang="ru-RU" dirty="0">
              <a:solidFill>
                <a:srgbClr val="FF0000"/>
              </a:solidFill>
            </a:endParaRPr>
          </a:p>
        </p:txBody>
      </p:sp>
      <p:sp>
        <p:nvSpPr>
          <p:cNvPr id="3" name="Содержимое 2"/>
          <p:cNvSpPr>
            <a:spLocks noGrp="1"/>
          </p:cNvSpPr>
          <p:nvPr>
            <p:ph idx="1"/>
          </p:nvPr>
        </p:nvSpPr>
        <p:spPr>
          <a:xfrm>
            <a:off x="285720" y="1071546"/>
            <a:ext cx="8572560" cy="5572164"/>
          </a:xfrm>
          <a:solidFill>
            <a:schemeClr val="bg2"/>
          </a:solidFill>
        </p:spPr>
        <p:txBody>
          <a:bodyPr>
            <a:noAutofit/>
          </a:bodyPr>
          <a:lstStyle/>
          <a:p>
            <a:r>
              <a:rPr lang="ru-RU" sz="2000" dirty="0" smtClean="0"/>
              <a:t>В ФООП НОО содержится Федеральная рабочая программа воспитания, которая соответствует </a:t>
            </a:r>
            <a:r>
              <a:rPr lang="ru-RU" sz="2000" dirty="0" smtClean="0">
                <a:solidFill>
                  <a:srgbClr val="FF0000"/>
                </a:solidFill>
              </a:rPr>
              <a:t>обновленной примерной </a:t>
            </a:r>
            <a:r>
              <a:rPr lang="ru-RU" sz="2000" dirty="0" smtClean="0"/>
              <a:t>рабочей программе воспитания. </a:t>
            </a:r>
          </a:p>
          <a:p>
            <a:r>
              <a:rPr lang="ru-RU" sz="2000" dirty="0" smtClean="0"/>
              <a:t>Федеральная рабочая программа воспитания из ФООП </a:t>
            </a:r>
            <a:r>
              <a:rPr lang="ru-RU" sz="2000" dirty="0" smtClean="0">
                <a:solidFill>
                  <a:srgbClr val="FF0000"/>
                </a:solidFill>
              </a:rPr>
              <a:t>будет основой </a:t>
            </a:r>
            <a:r>
              <a:rPr lang="ru-RU" sz="2000" dirty="0" smtClean="0"/>
              <a:t>для разработки рабочей программы воспитания. В ней – обязательные требования к организации и содержанию воспитания.</a:t>
            </a:r>
          </a:p>
          <a:p>
            <a:r>
              <a:rPr lang="ru-RU" sz="2000" dirty="0" smtClean="0"/>
              <a:t>На ее основе можно внести изменения во все разделы федеральной рабочей программы воспитания, </a:t>
            </a:r>
            <a:r>
              <a:rPr lang="ru-RU" sz="2000" dirty="0" smtClean="0">
                <a:solidFill>
                  <a:srgbClr val="FF0000"/>
                </a:solidFill>
              </a:rPr>
              <a:t>кроме целевого. </a:t>
            </a:r>
            <a:r>
              <a:rPr lang="ru-RU" sz="2000" dirty="0" smtClean="0"/>
              <a:t>Цели, задачи, направления и целевые ориентиры воспитания для всех образовательных организаций </a:t>
            </a:r>
            <a:r>
              <a:rPr lang="ru-RU" sz="2000" dirty="0" smtClean="0">
                <a:solidFill>
                  <a:srgbClr val="FF0000"/>
                </a:solidFill>
              </a:rPr>
              <a:t>одинаковы</a:t>
            </a:r>
            <a:r>
              <a:rPr lang="ru-RU" sz="2000" dirty="0" smtClean="0"/>
              <a:t>, а вот в содержательный и организационный разделы программы необходимо внести дополнения.</a:t>
            </a:r>
          </a:p>
          <a:p>
            <a:r>
              <a:rPr lang="ru-RU" sz="2000" dirty="0" smtClean="0"/>
              <a:t>Например, добавить к обязательным дополнительные модули </a:t>
            </a:r>
            <a:r>
              <a:rPr lang="ru-RU" sz="2000" dirty="0" err="1" smtClean="0"/>
              <a:t>воспита</a:t>
            </a:r>
            <a:r>
              <a:rPr lang="ru-RU" sz="2000" dirty="0" smtClean="0"/>
              <a:t>тельной работы. Описать вариативные виды и формы воспитательной работы с учетом специфики региона или традиций образовательной организации.</a:t>
            </a:r>
            <a:endParaRPr lang="ru-RU"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572560" cy="714380"/>
          </a:xfrm>
          <a:solidFill>
            <a:schemeClr val="bg1">
              <a:lumMod val="95000"/>
            </a:schemeClr>
          </a:solidFill>
        </p:spPr>
        <p:txBody>
          <a:bodyPr>
            <a:normAutofit fontScale="90000"/>
          </a:bodyPr>
          <a:lstStyle/>
          <a:p>
            <a:pPr algn="ctr"/>
            <a:r>
              <a:rPr lang="ru-RU" sz="2700" b="1" dirty="0" smtClean="0">
                <a:solidFill>
                  <a:schemeClr val="tx1"/>
                </a:solidFill>
              </a:rPr>
              <a:t>Новая структура </a:t>
            </a:r>
            <a:r>
              <a:rPr lang="ru-RU" sz="2700" b="1" dirty="0" smtClean="0">
                <a:solidFill>
                  <a:schemeClr val="tx1"/>
                </a:solidFill>
              </a:rPr>
              <a:t>рабочей программы воспитания</a:t>
            </a:r>
            <a:r>
              <a:rPr lang="ru-RU" sz="2000" b="1" dirty="0" smtClean="0">
                <a:solidFill>
                  <a:srgbClr val="C00000"/>
                </a:solidFill>
              </a:rPr>
              <a:t/>
            </a:r>
            <a:br>
              <a:rPr lang="ru-RU" sz="2000" b="1" dirty="0" smtClean="0">
                <a:solidFill>
                  <a:srgbClr val="C00000"/>
                </a:solidFill>
              </a:rPr>
            </a:br>
            <a:endParaRPr lang="ru-RU" sz="2000" b="1" dirty="0">
              <a:solidFill>
                <a:schemeClr val="tx1"/>
              </a:solidFill>
            </a:endParaRPr>
          </a:p>
        </p:txBody>
      </p:sp>
      <p:graphicFrame>
        <p:nvGraphicFramePr>
          <p:cNvPr id="4" name="Содержимое 3"/>
          <p:cNvGraphicFramePr>
            <a:graphicFrameLocks noGrp="1"/>
          </p:cNvGraphicFramePr>
          <p:nvPr>
            <p:ph idx="1"/>
          </p:nvPr>
        </p:nvGraphicFramePr>
        <p:xfrm>
          <a:off x="142844" y="1071546"/>
          <a:ext cx="8858312" cy="5646000"/>
        </p:xfrm>
        <a:graphic>
          <a:graphicData uri="http://schemas.openxmlformats.org/drawingml/2006/table">
            <a:tbl>
              <a:tblPr firstRow="1" bandRow="1">
                <a:tableStyleId>{5C22544A-7EE6-4342-B048-85BDC9FD1C3A}</a:tableStyleId>
              </a:tblPr>
              <a:tblGrid>
                <a:gridCol w="1714512">
                  <a:extLst>
                    <a:ext uri="{9D8B030D-6E8A-4147-A177-3AD203B41FA5}">
                      <a16:colId xmlns="" xmlns:a16="http://schemas.microsoft.com/office/drawing/2014/main" val="20000"/>
                    </a:ext>
                  </a:extLst>
                </a:gridCol>
                <a:gridCol w="7143800">
                  <a:extLst>
                    <a:ext uri="{9D8B030D-6E8A-4147-A177-3AD203B41FA5}">
                      <a16:colId xmlns="" xmlns:a16="http://schemas.microsoft.com/office/drawing/2014/main" val="20001"/>
                    </a:ext>
                  </a:extLst>
                </a:gridCol>
              </a:tblGrid>
              <a:tr h="778187">
                <a:tc>
                  <a:txBody>
                    <a:bodyPr/>
                    <a:lstStyle/>
                    <a:p>
                      <a:r>
                        <a:rPr lang="ru-RU" sz="2400" dirty="0" smtClean="0">
                          <a:solidFill>
                            <a:schemeClr val="tx1"/>
                          </a:solidFill>
                        </a:rPr>
                        <a:t>№ раздела</a:t>
                      </a:r>
                      <a:endParaRPr lang="ru-RU" sz="2400" dirty="0">
                        <a:solidFill>
                          <a:schemeClr val="tx1"/>
                        </a:solidFill>
                      </a:endParaRPr>
                    </a:p>
                  </a:txBody>
                  <a:tcPr>
                    <a:solidFill>
                      <a:schemeClr val="accent6">
                        <a:lumMod val="20000"/>
                        <a:lumOff val="80000"/>
                      </a:schemeClr>
                    </a:solidFill>
                  </a:tcPr>
                </a:tc>
                <a:tc>
                  <a:txBody>
                    <a:bodyPr/>
                    <a:lstStyle/>
                    <a:p>
                      <a:r>
                        <a:rPr lang="ru-RU" sz="2400" dirty="0" smtClean="0">
                          <a:solidFill>
                            <a:schemeClr val="tx1"/>
                          </a:solidFill>
                        </a:rPr>
                        <a:t>Название раздела рабочей программы воспитания</a:t>
                      </a:r>
                      <a:endParaRPr lang="ru-RU" sz="2400" dirty="0">
                        <a:solidFill>
                          <a:schemeClr val="tx1"/>
                        </a:solidFill>
                      </a:endParaRPr>
                    </a:p>
                  </a:txBody>
                  <a:tcPr>
                    <a:solidFill>
                      <a:schemeClr val="accent6">
                        <a:lumMod val="20000"/>
                        <a:lumOff val="80000"/>
                      </a:schemeClr>
                    </a:solidFill>
                  </a:tcPr>
                </a:tc>
                <a:extLst>
                  <a:ext uri="{0D108BD9-81ED-4DB2-BD59-A6C34878D82A}">
                    <a16:rowId xmlns="" xmlns:a16="http://schemas.microsoft.com/office/drawing/2014/main" val="10000"/>
                  </a:ext>
                </a:extLst>
              </a:tr>
              <a:tr h="692785">
                <a:tc>
                  <a:txBody>
                    <a:bodyPr/>
                    <a:lstStyle/>
                    <a:p>
                      <a:r>
                        <a:rPr lang="ru-RU" sz="2400" dirty="0" smtClean="0"/>
                        <a:t>1</a:t>
                      </a:r>
                      <a:endParaRPr lang="ru-RU" sz="2400" dirty="0"/>
                    </a:p>
                  </a:txBody>
                  <a:tcPr/>
                </a:tc>
                <a:tc>
                  <a:txBody>
                    <a:bodyPr/>
                    <a:lstStyle/>
                    <a:p>
                      <a:r>
                        <a:rPr lang="ru-RU" sz="2400" dirty="0" smtClean="0"/>
                        <a:t>Анализ воспитательного процесса в </a:t>
                      </a:r>
                      <a:r>
                        <a:rPr lang="ru-RU" sz="2400" dirty="0" smtClean="0"/>
                        <a:t>ОО</a:t>
                      </a:r>
                      <a:endParaRPr lang="ru-RU" sz="2400" dirty="0"/>
                    </a:p>
                  </a:txBody>
                  <a:tcPr/>
                </a:tc>
                <a:extLst>
                  <a:ext uri="{0D108BD9-81ED-4DB2-BD59-A6C34878D82A}">
                    <a16:rowId xmlns="" xmlns:a16="http://schemas.microsoft.com/office/drawing/2014/main" val="10002"/>
                  </a:ext>
                </a:extLst>
              </a:tr>
              <a:tr h="616065">
                <a:tc>
                  <a:txBody>
                    <a:bodyPr/>
                    <a:lstStyle/>
                    <a:p>
                      <a:r>
                        <a:rPr lang="ru-RU" sz="2400" dirty="0" smtClean="0"/>
                        <a:t>2</a:t>
                      </a:r>
                      <a:endParaRPr lang="ru-RU" sz="2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2400" dirty="0" smtClean="0"/>
                        <a:t>Цель и задачи воспитания обучающихся</a:t>
                      </a:r>
                    </a:p>
                    <a:p>
                      <a:endParaRPr lang="ru-RU" sz="2400" dirty="0"/>
                    </a:p>
                  </a:txBody>
                  <a:tcPr/>
                </a:tc>
                <a:extLst>
                  <a:ext uri="{0D108BD9-81ED-4DB2-BD59-A6C34878D82A}">
                    <a16:rowId xmlns="" xmlns:a16="http://schemas.microsoft.com/office/drawing/2014/main" val="10003"/>
                  </a:ext>
                </a:extLst>
              </a:tr>
              <a:tr h="1913043">
                <a:tc>
                  <a:txBody>
                    <a:bodyPr/>
                    <a:lstStyle/>
                    <a:p>
                      <a:r>
                        <a:rPr lang="ru-RU" sz="2400" dirty="0" smtClean="0"/>
                        <a:t>3</a:t>
                      </a:r>
                      <a:endParaRPr lang="ru-RU" sz="2400" dirty="0"/>
                    </a:p>
                  </a:txBody>
                  <a:tcPr/>
                </a:tc>
                <a:tc>
                  <a:txBody>
                    <a:bodyPr/>
                    <a:lstStyle/>
                    <a:p>
                      <a:r>
                        <a:rPr lang="ru-RU" sz="2400" dirty="0" smtClean="0"/>
                        <a:t>Виды, формы и содержание воспитательной деятельности с учетом специфики Организации, интересов субъекта воспитания, тематики учебных модулей</a:t>
                      </a:r>
                      <a:endParaRPr lang="ru-RU" sz="2400" dirty="0"/>
                    </a:p>
                  </a:txBody>
                  <a:tcPr/>
                </a:tc>
                <a:extLst>
                  <a:ext uri="{0D108BD9-81ED-4DB2-BD59-A6C34878D82A}">
                    <a16:rowId xmlns="" xmlns:a16="http://schemas.microsoft.com/office/drawing/2014/main" val="10004"/>
                  </a:ext>
                </a:extLst>
              </a:tr>
              <a:tr h="1394252">
                <a:tc>
                  <a:txBody>
                    <a:bodyPr/>
                    <a:lstStyle/>
                    <a:p>
                      <a:r>
                        <a:rPr lang="ru-RU" sz="2400" dirty="0" smtClean="0"/>
                        <a:t>4</a:t>
                      </a:r>
                      <a:endParaRPr lang="ru-RU" sz="2400" dirty="0"/>
                    </a:p>
                  </a:txBody>
                  <a:tcPr/>
                </a:tc>
                <a:tc>
                  <a:txBody>
                    <a:bodyPr/>
                    <a:lstStyle/>
                    <a:p>
                      <a:r>
                        <a:rPr lang="ru-RU" sz="2400" dirty="0" smtClean="0"/>
                        <a:t>Система поощрения социальной успешности и проявлений активной жизненной позиции обучающихся</a:t>
                      </a:r>
                      <a:endParaRPr lang="ru-RU" sz="2400" dirty="0"/>
                    </a:p>
                  </a:txBody>
                  <a:tcP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428604"/>
            <a:ext cx="8105805" cy="642942"/>
          </a:xfrm>
          <a:solidFill>
            <a:schemeClr val="accent3">
              <a:lumMod val="20000"/>
              <a:lumOff val="80000"/>
            </a:schemeClr>
          </a:solidFill>
        </p:spPr>
        <p:txBody>
          <a:bodyPr/>
          <a:lstStyle/>
          <a:p>
            <a:pPr algn="ctr"/>
            <a:r>
              <a:rPr lang="ru-RU" dirty="0" smtClean="0">
                <a:solidFill>
                  <a:srgbClr val="FF0000"/>
                </a:solidFill>
              </a:rPr>
              <a:t>Организационный раздел ООП</a:t>
            </a:r>
            <a:endParaRPr lang="ru-RU" dirty="0">
              <a:solidFill>
                <a:srgbClr val="FF0000"/>
              </a:solidFill>
            </a:endParaRPr>
          </a:p>
        </p:txBody>
      </p:sp>
      <p:sp>
        <p:nvSpPr>
          <p:cNvPr id="3" name="Содержимое 2"/>
          <p:cNvSpPr>
            <a:spLocks noGrp="1"/>
          </p:cNvSpPr>
          <p:nvPr>
            <p:ph idx="1"/>
          </p:nvPr>
        </p:nvSpPr>
        <p:spPr>
          <a:xfrm>
            <a:off x="500034" y="1500174"/>
            <a:ext cx="8286808" cy="5143536"/>
          </a:xfrm>
          <a:solidFill>
            <a:schemeClr val="bg2"/>
          </a:solidFill>
        </p:spPr>
        <p:txBody>
          <a:bodyPr>
            <a:normAutofit/>
          </a:bodyPr>
          <a:lstStyle/>
          <a:p>
            <a:r>
              <a:rPr lang="ru-RU" dirty="0" smtClean="0">
                <a:solidFill>
                  <a:srgbClr val="FF0000"/>
                </a:solidFill>
              </a:rPr>
              <a:t>Организационный раздел </a:t>
            </a:r>
            <a:r>
              <a:rPr lang="ru-RU" dirty="0" smtClean="0"/>
              <a:t>ООП к 01.09.2023 г. необходимо скорректировать полностью. </a:t>
            </a:r>
          </a:p>
          <a:p>
            <a:r>
              <a:rPr lang="ru-RU" dirty="0" smtClean="0"/>
              <a:t>Привести в соответствие с ФООП придется </a:t>
            </a:r>
            <a:r>
              <a:rPr lang="ru-RU" dirty="0" smtClean="0">
                <a:solidFill>
                  <a:srgbClr val="FF0000"/>
                </a:solidFill>
              </a:rPr>
              <a:t>учебный план</a:t>
            </a:r>
            <a:r>
              <a:rPr lang="ru-RU" dirty="0" smtClean="0"/>
              <a:t>, план </a:t>
            </a:r>
            <a:r>
              <a:rPr lang="ru-RU" dirty="0" smtClean="0">
                <a:solidFill>
                  <a:srgbClr val="FF0000"/>
                </a:solidFill>
              </a:rPr>
              <a:t>внеурочной деятельности</a:t>
            </a:r>
            <a:r>
              <a:rPr lang="ru-RU" dirty="0" smtClean="0"/>
              <a:t>, </a:t>
            </a:r>
            <a:r>
              <a:rPr lang="ru-RU" dirty="0" smtClean="0">
                <a:solidFill>
                  <a:srgbClr val="FF0000"/>
                </a:solidFill>
              </a:rPr>
              <a:t>календарный учебный график </a:t>
            </a:r>
            <a:r>
              <a:rPr lang="ru-RU" dirty="0" smtClean="0"/>
              <a:t>и </a:t>
            </a:r>
            <a:r>
              <a:rPr lang="ru-RU" dirty="0" smtClean="0">
                <a:solidFill>
                  <a:srgbClr val="FF0000"/>
                </a:solidFill>
              </a:rPr>
              <a:t>календарный план воспитательной работы. </a:t>
            </a:r>
          </a:p>
          <a:p>
            <a:r>
              <a:rPr lang="ru-RU" dirty="0" smtClean="0"/>
              <a:t>Образовательная организация </a:t>
            </a:r>
            <a:r>
              <a:rPr lang="ru-RU" dirty="0" smtClean="0">
                <a:solidFill>
                  <a:srgbClr val="FF0000"/>
                </a:solidFill>
              </a:rPr>
              <a:t>ежегодно</a:t>
            </a:r>
            <a:r>
              <a:rPr lang="ru-RU" dirty="0" smtClean="0"/>
              <a:t> </a:t>
            </a:r>
            <a:r>
              <a:rPr lang="ru-RU" dirty="0" smtClean="0">
                <a:solidFill>
                  <a:srgbClr val="FF0000"/>
                </a:solidFill>
              </a:rPr>
              <a:t>уточняет</a:t>
            </a:r>
            <a:r>
              <a:rPr lang="ru-RU" dirty="0" smtClean="0"/>
              <a:t> и конкретизирует </a:t>
            </a:r>
            <a:r>
              <a:rPr lang="ru-RU" dirty="0" smtClean="0">
                <a:solidFill>
                  <a:srgbClr val="FF0000"/>
                </a:solidFill>
              </a:rPr>
              <a:t>учебный план </a:t>
            </a:r>
            <a:r>
              <a:rPr lang="ru-RU" dirty="0" smtClean="0"/>
              <a:t>на соответствующий уровень общего образования в зависимости от своих потребностей. </a:t>
            </a:r>
          </a:p>
          <a:p>
            <a:r>
              <a:rPr lang="ru-RU" dirty="0" smtClean="0"/>
              <a:t>К 01.09.2023 г. все образовательные организации должны привести свои учебные планы в соответствие с федеральными. </a:t>
            </a:r>
          </a:p>
          <a:p>
            <a:r>
              <a:rPr lang="ru-RU" dirty="0" smtClean="0"/>
              <a:t>ФООП всех уровней образования содержат несколько вариантов федеральных учебных планов.</a:t>
            </a:r>
          </a:p>
          <a:p>
            <a:r>
              <a:rPr lang="ru-RU" dirty="0" smtClean="0"/>
              <a:t>При </a:t>
            </a:r>
            <a:r>
              <a:rPr lang="ru-RU" dirty="0" smtClean="0">
                <a:solidFill>
                  <a:srgbClr val="FF0000"/>
                </a:solidFill>
              </a:rPr>
              <a:t>составлении учебных планов </a:t>
            </a:r>
            <a:r>
              <a:rPr lang="ru-RU" dirty="0" smtClean="0"/>
              <a:t>на 2023-2024 учебный год необходимо проконтролировать выполнение федеральных рабочих программ </a:t>
            </a:r>
            <a:r>
              <a:rPr lang="ru-RU" dirty="0" smtClean="0">
                <a:solidFill>
                  <a:srgbClr val="FF0000"/>
                </a:solidFill>
              </a:rPr>
              <a:t>по обязательным предметам</a:t>
            </a:r>
            <a:r>
              <a:rPr lang="ru-RU" dirty="0" smtClean="0"/>
              <a:t>. На эти предметы часов должно быть не меньше, чем в федеральном учебном плане</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14290"/>
            <a:ext cx="7248549" cy="500066"/>
          </a:xfrm>
          <a:solidFill>
            <a:schemeClr val="accent3">
              <a:lumMod val="20000"/>
              <a:lumOff val="80000"/>
            </a:schemeClr>
          </a:solidFill>
        </p:spPr>
        <p:txBody>
          <a:bodyPr>
            <a:normAutofit/>
          </a:bodyPr>
          <a:lstStyle/>
          <a:p>
            <a:pPr algn="ctr"/>
            <a:r>
              <a:rPr lang="ru-RU" sz="2000" dirty="0" smtClean="0">
                <a:solidFill>
                  <a:schemeClr val="tx1"/>
                </a:solidFill>
              </a:rPr>
              <a:t>ФЕДЕРАЛЬНЫЙ УЧЕБНЫЙ ПЛАН </a:t>
            </a:r>
            <a:r>
              <a:rPr lang="ru-RU" sz="2000" dirty="0" smtClean="0">
                <a:solidFill>
                  <a:schemeClr val="tx1"/>
                </a:solidFill>
              </a:rPr>
              <a:t>для НОО(5 вариантов)</a:t>
            </a:r>
            <a:endParaRPr lang="ru-RU" sz="2000" dirty="0">
              <a:solidFill>
                <a:schemeClr val="tx1"/>
              </a:solidFill>
            </a:endParaRPr>
          </a:p>
        </p:txBody>
      </p:sp>
      <p:sp>
        <p:nvSpPr>
          <p:cNvPr id="3" name="Содержимое 2"/>
          <p:cNvSpPr>
            <a:spLocks noGrp="1"/>
          </p:cNvSpPr>
          <p:nvPr>
            <p:ph idx="1"/>
          </p:nvPr>
        </p:nvSpPr>
        <p:spPr>
          <a:xfrm>
            <a:off x="214282" y="928670"/>
            <a:ext cx="8715436" cy="5929330"/>
          </a:xfrm>
          <a:solidFill>
            <a:schemeClr val="bg1">
              <a:lumMod val="95000"/>
            </a:schemeClr>
          </a:solidFill>
        </p:spPr>
        <p:txBody>
          <a:bodyPr>
            <a:normAutofit fontScale="92500" lnSpcReduction="10000"/>
          </a:bodyPr>
          <a:lstStyle/>
          <a:p>
            <a:r>
              <a:rPr lang="ru-RU" sz="2200" dirty="0" smtClean="0"/>
              <a:t>для </a:t>
            </a:r>
            <a:r>
              <a:rPr lang="ru-RU" sz="2200" dirty="0" smtClean="0"/>
              <a:t>образовательных организаций, в которых обучение </a:t>
            </a:r>
            <a:r>
              <a:rPr lang="ru-RU" sz="2200" dirty="0" err="1" smtClean="0"/>
              <a:t>ведѐтся </a:t>
            </a:r>
            <a:r>
              <a:rPr lang="ru-RU" sz="2200" dirty="0" smtClean="0"/>
              <a:t>на русском языке (5-дневная и 6-дневная учебная неделя</a:t>
            </a:r>
            <a:r>
              <a:rPr lang="ru-RU" sz="2200" dirty="0" smtClean="0"/>
              <a:t>), </a:t>
            </a:r>
            <a:r>
              <a:rPr lang="ru-RU" sz="2200" dirty="0" smtClean="0">
                <a:solidFill>
                  <a:srgbClr val="FF0000"/>
                </a:solidFill>
              </a:rPr>
              <a:t>варианты 1, 3</a:t>
            </a:r>
            <a:r>
              <a:rPr lang="ru-RU" sz="2200" dirty="0" smtClean="0">
                <a:solidFill>
                  <a:srgbClr val="FF0000"/>
                </a:solidFill>
              </a:rPr>
              <a:t>;</a:t>
            </a:r>
          </a:p>
          <a:p>
            <a:r>
              <a:rPr lang="ru-RU" sz="2200" dirty="0" smtClean="0"/>
              <a:t>для </a:t>
            </a:r>
            <a:r>
              <a:rPr lang="ru-RU" sz="2200" dirty="0" smtClean="0"/>
              <a:t>образовательных организаций, в которых обучение </a:t>
            </a:r>
            <a:r>
              <a:rPr lang="ru-RU" sz="2200" dirty="0" err="1" smtClean="0"/>
              <a:t>ведѐтся </a:t>
            </a:r>
            <a:r>
              <a:rPr lang="ru-RU" sz="2200" dirty="0" smtClean="0"/>
              <a:t>на русском или родном языке, но наряду с ним изучается один из языков народов России (5-дневная учебная неделя), </a:t>
            </a:r>
            <a:r>
              <a:rPr lang="ru-RU" sz="2200" dirty="0" smtClean="0">
                <a:solidFill>
                  <a:srgbClr val="FF0000"/>
                </a:solidFill>
              </a:rPr>
              <a:t>вариант 2; </a:t>
            </a:r>
            <a:endParaRPr lang="ru-RU" sz="2200" dirty="0" smtClean="0">
              <a:solidFill>
                <a:srgbClr val="FF0000"/>
              </a:solidFill>
            </a:endParaRPr>
          </a:p>
          <a:p>
            <a:r>
              <a:rPr lang="ru-RU" sz="2200" dirty="0" smtClean="0"/>
              <a:t>для </a:t>
            </a:r>
            <a:r>
              <a:rPr lang="ru-RU" sz="2200" dirty="0" smtClean="0"/>
              <a:t>образовательных организаций, в которых образование </a:t>
            </a:r>
            <a:r>
              <a:rPr lang="ru-RU" sz="2200" dirty="0" err="1" smtClean="0"/>
              <a:t>ведѐтся </a:t>
            </a:r>
            <a:r>
              <a:rPr lang="ru-RU" sz="2200" dirty="0" smtClean="0"/>
              <a:t>на русском языке, но наряду с ним изучается один из языков народов Российской Федерации (6-дневная учебная неделя), </a:t>
            </a:r>
            <a:r>
              <a:rPr lang="ru-RU" sz="2200" dirty="0" smtClean="0">
                <a:solidFill>
                  <a:srgbClr val="FF0000"/>
                </a:solidFill>
              </a:rPr>
              <a:t>вариант 4</a:t>
            </a:r>
            <a:r>
              <a:rPr lang="ru-RU" sz="2200" dirty="0" smtClean="0">
                <a:solidFill>
                  <a:srgbClr val="FF0000"/>
                </a:solidFill>
              </a:rPr>
              <a:t>;.</a:t>
            </a:r>
          </a:p>
          <a:p>
            <a:r>
              <a:rPr lang="ru-RU" sz="2200" dirty="0" smtClean="0"/>
              <a:t> </a:t>
            </a:r>
            <a:r>
              <a:rPr lang="ru-RU" sz="2200" dirty="0" smtClean="0"/>
              <a:t>для образовательных организаций, в которых обучение </a:t>
            </a:r>
            <a:r>
              <a:rPr lang="ru-RU" sz="2200" dirty="0" err="1" smtClean="0"/>
              <a:t>ведѐтся </a:t>
            </a:r>
            <a:r>
              <a:rPr lang="ru-RU" sz="2200" dirty="0" smtClean="0"/>
              <a:t>на родном (нерусском) языке (6-дневная учебная неделя), </a:t>
            </a:r>
            <a:r>
              <a:rPr lang="ru-RU" sz="2200" dirty="0" smtClean="0">
                <a:solidFill>
                  <a:srgbClr val="FF0000"/>
                </a:solidFill>
              </a:rPr>
              <a:t>вариант 5. </a:t>
            </a:r>
            <a:endParaRPr lang="ru-RU" sz="2200" dirty="0" smtClean="0">
              <a:solidFill>
                <a:srgbClr val="FF0000"/>
              </a:solidFill>
            </a:endParaRPr>
          </a:p>
          <a:p>
            <a:endParaRPr lang="ru-RU" dirty="0" smtClean="0">
              <a:solidFill>
                <a:srgbClr val="FF0000"/>
              </a:solidFill>
            </a:endParaRPr>
          </a:p>
          <a:p>
            <a:pPr>
              <a:buNone/>
            </a:pPr>
            <a:r>
              <a:rPr lang="ru-RU" dirty="0" smtClean="0">
                <a:solidFill>
                  <a:srgbClr val="FF0000"/>
                </a:solidFill>
              </a:rPr>
              <a:t>При </a:t>
            </a:r>
            <a:r>
              <a:rPr lang="ru-RU" dirty="0" smtClean="0">
                <a:solidFill>
                  <a:srgbClr val="FF0000"/>
                </a:solidFill>
              </a:rPr>
              <a:t>реализации 1-2, 4-5 вариантов федерального учебного плана количество часов на физическую культуру составляет 2, третий час рекомендуется реализовывать образовательной организацией за счет часов внеурочной деятельности и (или) за </a:t>
            </a:r>
            <a:r>
              <a:rPr lang="ru-RU" dirty="0" err="1" smtClean="0">
                <a:solidFill>
                  <a:srgbClr val="FF0000"/>
                </a:solidFill>
              </a:rPr>
              <a:t>счѐт </a:t>
            </a:r>
            <a:r>
              <a:rPr lang="ru-RU" dirty="0" smtClean="0">
                <a:solidFill>
                  <a:srgbClr val="FF0000"/>
                </a:solidFill>
              </a:rPr>
              <a:t>посещения обучающимися спортивных секций школьных спортивных клубов, включая использование учебных модулей по видам спорта</a:t>
            </a:r>
            <a:endParaRPr lang="ru-RU"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357166"/>
            <a:ext cx="8034367" cy="500066"/>
          </a:xfrm>
          <a:solidFill>
            <a:schemeClr val="accent3">
              <a:lumMod val="20000"/>
              <a:lumOff val="80000"/>
            </a:schemeClr>
          </a:solidFill>
        </p:spPr>
        <p:txBody>
          <a:bodyPr>
            <a:normAutofit/>
          </a:bodyPr>
          <a:lstStyle/>
          <a:p>
            <a:pPr algn="ctr"/>
            <a:r>
              <a:rPr lang="ru-RU" sz="2000" dirty="0" smtClean="0">
                <a:solidFill>
                  <a:schemeClr val="tx1"/>
                </a:solidFill>
              </a:rPr>
              <a:t>ФЕДЕРАЛЬНЫЙ КАЛЕНДАРНЫЙ УЧЕБНЫЙ ГРАФИК</a:t>
            </a:r>
            <a:endParaRPr lang="ru-RU" sz="2000" dirty="0">
              <a:solidFill>
                <a:schemeClr val="tx1"/>
              </a:solidFill>
            </a:endParaRPr>
          </a:p>
        </p:txBody>
      </p:sp>
      <p:sp>
        <p:nvSpPr>
          <p:cNvPr id="3" name="Содержимое 2"/>
          <p:cNvSpPr>
            <a:spLocks noGrp="1"/>
          </p:cNvSpPr>
          <p:nvPr>
            <p:ph idx="1"/>
          </p:nvPr>
        </p:nvSpPr>
        <p:spPr>
          <a:xfrm>
            <a:off x="285720" y="1000108"/>
            <a:ext cx="8572560" cy="5857892"/>
          </a:xfrm>
          <a:solidFill>
            <a:schemeClr val="bg1">
              <a:lumMod val="95000"/>
            </a:schemeClr>
          </a:solidFill>
        </p:spPr>
        <p:txBody>
          <a:bodyPr>
            <a:noAutofit/>
          </a:bodyPr>
          <a:lstStyle/>
          <a:p>
            <a:r>
              <a:rPr lang="ru-RU" sz="2000" dirty="0" smtClean="0"/>
              <a:t>Организация </a:t>
            </a:r>
            <a:r>
              <a:rPr lang="ru-RU" sz="2000" dirty="0" smtClean="0"/>
              <a:t>образовательной деятельности – по учебным четвертям. </a:t>
            </a:r>
            <a:endParaRPr lang="ru-RU" sz="2000" dirty="0" smtClean="0"/>
          </a:p>
          <a:p>
            <a:r>
              <a:rPr lang="ru-RU" sz="2000" dirty="0" smtClean="0"/>
              <a:t>Продолжительность </a:t>
            </a:r>
            <a:r>
              <a:rPr lang="ru-RU" sz="2000" dirty="0" smtClean="0"/>
              <a:t>учебного года — 34 недели, в 1 классе — 33 недели</a:t>
            </a:r>
            <a:r>
              <a:rPr lang="ru-RU" sz="2000" dirty="0" smtClean="0"/>
              <a:t>.</a:t>
            </a:r>
          </a:p>
          <a:p>
            <a:r>
              <a:rPr lang="ru-RU" sz="2000" dirty="0" smtClean="0"/>
              <a:t> </a:t>
            </a:r>
            <a:r>
              <a:rPr lang="ru-RU" sz="2000" dirty="0" smtClean="0"/>
              <a:t>Учебный год начинается 1 сентября, заканчивается 20 мая. </a:t>
            </a:r>
            <a:endParaRPr lang="ru-RU" sz="2000" dirty="0" smtClean="0"/>
          </a:p>
          <a:p>
            <a:r>
              <a:rPr lang="ru-RU" sz="2000" dirty="0" smtClean="0"/>
              <a:t>Продолжительность </a:t>
            </a:r>
            <a:r>
              <a:rPr lang="ru-RU" sz="2000" dirty="0" smtClean="0"/>
              <a:t>учебных четвертей</a:t>
            </a:r>
            <a:r>
              <a:rPr lang="ru-RU" sz="2000" dirty="0" smtClean="0"/>
              <a:t>:</a:t>
            </a:r>
          </a:p>
          <a:p>
            <a:pPr marL="400050" lvl="2" indent="0">
              <a:spcBef>
                <a:spcPts val="0"/>
              </a:spcBef>
              <a:buNone/>
            </a:pPr>
            <a:r>
              <a:rPr lang="ru-RU" sz="2000" dirty="0" smtClean="0"/>
              <a:t>I </a:t>
            </a:r>
            <a:r>
              <a:rPr lang="ru-RU" sz="2000" dirty="0" smtClean="0"/>
              <a:t>четверть – 8 учебных недель; </a:t>
            </a:r>
            <a:endParaRPr lang="ru-RU" sz="2000" dirty="0" smtClean="0"/>
          </a:p>
          <a:p>
            <a:pPr marL="400050" lvl="2" indent="0">
              <a:spcBef>
                <a:spcPts val="0"/>
              </a:spcBef>
              <a:buNone/>
            </a:pPr>
            <a:r>
              <a:rPr lang="ru-RU" sz="2000" dirty="0" smtClean="0"/>
              <a:t>II </a:t>
            </a:r>
            <a:r>
              <a:rPr lang="ru-RU" sz="2000" dirty="0" smtClean="0"/>
              <a:t>четверть – 8 учебных недель; </a:t>
            </a:r>
            <a:endParaRPr lang="ru-RU" sz="2000" dirty="0" smtClean="0"/>
          </a:p>
          <a:p>
            <a:pPr marL="400050" lvl="2" indent="0">
              <a:spcBef>
                <a:spcPts val="0"/>
              </a:spcBef>
              <a:buNone/>
            </a:pPr>
            <a:r>
              <a:rPr lang="ru-RU" sz="2000" dirty="0" smtClean="0"/>
              <a:t>III </a:t>
            </a:r>
            <a:r>
              <a:rPr lang="ru-RU" sz="2000" dirty="0" smtClean="0"/>
              <a:t>четверть – 10 учебных недель (для 2-11 </a:t>
            </a:r>
            <a:r>
              <a:rPr lang="ru-RU" sz="2000" dirty="0" err="1" smtClean="0"/>
              <a:t>кл</a:t>
            </a:r>
            <a:r>
              <a:rPr lang="ru-RU" sz="2000" dirty="0" smtClean="0"/>
              <a:t>.), </a:t>
            </a:r>
            <a:r>
              <a:rPr lang="ru-RU" sz="2000" dirty="0" smtClean="0"/>
              <a:t>9 учебных недель (для 1 </a:t>
            </a:r>
            <a:r>
              <a:rPr lang="ru-RU" sz="2000" dirty="0" err="1" smtClean="0"/>
              <a:t>кл</a:t>
            </a:r>
            <a:r>
              <a:rPr lang="ru-RU" sz="2000" dirty="0" smtClean="0"/>
              <a:t>.);</a:t>
            </a:r>
          </a:p>
          <a:p>
            <a:pPr marL="400050" lvl="1" indent="0">
              <a:spcBef>
                <a:spcPts val="0"/>
              </a:spcBef>
              <a:buNone/>
            </a:pPr>
            <a:r>
              <a:rPr lang="ru-RU" sz="2000" dirty="0" smtClean="0"/>
              <a:t> </a:t>
            </a:r>
            <a:r>
              <a:rPr lang="ru-RU" sz="2000" dirty="0" smtClean="0"/>
              <a:t>IV четверть – 8 учебных недель. </a:t>
            </a:r>
            <a:endParaRPr lang="ru-RU" sz="2000" dirty="0" smtClean="0"/>
          </a:p>
          <a:p>
            <a:r>
              <a:rPr lang="ru-RU" sz="2000" dirty="0" smtClean="0"/>
              <a:t>Продолжительность каникул: </a:t>
            </a:r>
          </a:p>
          <a:p>
            <a:pPr lvl="1">
              <a:buNone/>
            </a:pPr>
            <a:r>
              <a:rPr lang="ru-RU" sz="2000" dirty="0" smtClean="0"/>
              <a:t>по </a:t>
            </a:r>
            <a:r>
              <a:rPr lang="ru-RU" sz="2000" dirty="0" smtClean="0"/>
              <a:t>окончании I, II, III четверти – 9 календарных </a:t>
            </a:r>
            <a:r>
              <a:rPr lang="ru-RU" sz="2000" dirty="0" smtClean="0"/>
              <a:t>дней</a:t>
            </a:r>
          </a:p>
          <a:p>
            <a:pPr lvl="1">
              <a:buNone/>
            </a:pPr>
            <a:r>
              <a:rPr lang="ru-RU" sz="2000" dirty="0" smtClean="0"/>
              <a:t>дополнительные </a:t>
            </a:r>
            <a:r>
              <a:rPr lang="ru-RU" sz="2000" dirty="0" smtClean="0"/>
              <a:t>каникулы – 9 календарных дней (для 1 </a:t>
            </a:r>
            <a:r>
              <a:rPr lang="ru-RU" sz="2000" dirty="0" err="1" smtClean="0"/>
              <a:t>кл</a:t>
            </a:r>
            <a:r>
              <a:rPr lang="ru-RU" sz="2000" dirty="0" smtClean="0"/>
              <a:t>.); </a:t>
            </a:r>
            <a:endParaRPr lang="ru-RU" sz="2000" dirty="0" smtClean="0"/>
          </a:p>
          <a:p>
            <a:pPr lvl="1">
              <a:buNone/>
            </a:pPr>
            <a:r>
              <a:rPr lang="ru-RU" sz="2000" dirty="0" smtClean="0"/>
              <a:t>по </a:t>
            </a:r>
            <a:r>
              <a:rPr lang="ru-RU" sz="2000" dirty="0" smtClean="0"/>
              <a:t>окончании учебного года (летние каникулы) – не менее 8 недель</a:t>
            </a:r>
            <a:endParaRPr lang="ru-RU"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428604"/>
            <a:ext cx="8105805" cy="714380"/>
          </a:xfrm>
          <a:solidFill>
            <a:schemeClr val="accent3">
              <a:lumMod val="20000"/>
              <a:lumOff val="80000"/>
            </a:schemeClr>
          </a:solidFill>
        </p:spPr>
        <p:txBody>
          <a:bodyPr/>
          <a:lstStyle/>
          <a:p>
            <a:pPr algn="ctr"/>
            <a:r>
              <a:rPr lang="ru-RU" dirty="0" smtClean="0">
                <a:solidFill>
                  <a:srgbClr val="FF0000"/>
                </a:solidFill>
              </a:rPr>
              <a:t>План внеурочной деятельности</a:t>
            </a:r>
            <a:endParaRPr lang="ru-RU" dirty="0">
              <a:solidFill>
                <a:srgbClr val="FF0000"/>
              </a:solidFill>
            </a:endParaRPr>
          </a:p>
        </p:txBody>
      </p:sp>
      <p:sp>
        <p:nvSpPr>
          <p:cNvPr id="3" name="Содержимое 2"/>
          <p:cNvSpPr>
            <a:spLocks noGrp="1"/>
          </p:cNvSpPr>
          <p:nvPr>
            <p:ph idx="1"/>
          </p:nvPr>
        </p:nvSpPr>
        <p:spPr>
          <a:xfrm>
            <a:off x="285720" y="1500174"/>
            <a:ext cx="8501122" cy="5143536"/>
          </a:xfrm>
          <a:solidFill>
            <a:schemeClr val="bg2"/>
          </a:solidFill>
        </p:spPr>
        <p:txBody>
          <a:bodyPr>
            <a:normAutofit/>
          </a:bodyPr>
          <a:lstStyle/>
          <a:p>
            <a:r>
              <a:rPr lang="ru-RU" sz="2000" dirty="0" smtClean="0"/>
              <a:t>Конкретной формы плана внеурочной деятельности и распределения часов в ФООП </a:t>
            </a:r>
            <a:r>
              <a:rPr lang="ru-RU" sz="2000" dirty="0" smtClean="0">
                <a:solidFill>
                  <a:srgbClr val="FF0000"/>
                </a:solidFill>
              </a:rPr>
              <a:t>нет</a:t>
            </a:r>
            <a:r>
              <a:rPr lang="ru-RU" sz="2000" dirty="0" smtClean="0"/>
              <a:t>. ФООП на уровне НОО содержат </a:t>
            </a:r>
            <a:r>
              <a:rPr lang="ru-RU" sz="2000" dirty="0" smtClean="0">
                <a:solidFill>
                  <a:srgbClr val="FF0000"/>
                </a:solidFill>
              </a:rPr>
              <a:t>описание направлений </a:t>
            </a:r>
            <a:r>
              <a:rPr lang="ru-RU" sz="2000" dirty="0" smtClean="0"/>
              <a:t>федеральных планов внеурочной деятельности. </a:t>
            </a:r>
          </a:p>
          <a:p>
            <a:r>
              <a:rPr lang="ru-RU" sz="2000" dirty="0" smtClean="0"/>
              <a:t>Дополнительно ФООП НОО предлагает </a:t>
            </a:r>
            <a:r>
              <a:rPr lang="ru-RU" sz="2000" dirty="0" smtClean="0">
                <a:solidFill>
                  <a:srgbClr val="FF0000"/>
                </a:solidFill>
              </a:rPr>
              <a:t>перечень курсов внеурочной деятельности по направлениям</a:t>
            </a:r>
            <a:r>
              <a:rPr lang="ru-RU" sz="2000" dirty="0" smtClean="0"/>
              <a:t>, описание которых содержит название курсов, формулировку цели и указание формы организации. </a:t>
            </a:r>
          </a:p>
          <a:p>
            <a:r>
              <a:rPr lang="ru-RU" sz="2000" dirty="0" smtClean="0"/>
              <a:t>При корректировке планов внеурочной деятельности в ООП необходимо ориентироваться на требования ФООП уровня образования </a:t>
            </a:r>
            <a:r>
              <a:rPr lang="ru-RU" sz="2000" dirty="0" smtClean="0">
                <a:solidFill>
                  <a:srgbClr val="FF0000"/>
                </a:solidFill>
              </a:rPr>
              <a:t>с учетом запросов учеников и их родителей </a:t>
            </a:r>
            <a:r>
              <a:rPr lang="ru-RU" sz="2000" dirty="0" smtClean="0"/>
              <a:t>или законных представителей. </a:t>
            </a:r>
          </a:p>
          <a:p>
            <a:r>
              <a:rPr lang="ru-RU" sz="2000" dirty="0" smtClean="0"/>
              <a:t>При введении новых курсов внеурочной деятельности – дополнить содержательный раздел рабочими программами курсов внеурочной деятельности.</a:t>
            </a:r>
            <a:endParaRPr lang="ru-RU"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42852"/>
            <a:ext cx="8034367" cy="785818"/>
          </a:xfrm>
          <a:solidFill>
            <a:schemeClr val="accent3">
              <a:lumMod val="20000"/>
              <a:lumOff val="80000"/>
            </a:schemeClr>
          </a:solidFill>
        </p:spPr>
        <p:txBody>
          <a:bodyPr/>
          <a:lstStyle/>
          <a:p>
            <a:pPr algn="ctr"/>
            <a:r>
              <a:rPr lang="ru-RU" dirty="0" smtClean="0">
                <a:solidFill>
                  <a:srgbClr val="FF0000"/>
                </a:solidFill>
              </a:rPr>
              <a:t>Календарный учебный график</a:t>
            </a:r>
            <a:endParaRPr lang="ru-RU" dirty="0">
              <a:solidFill>
                <a:srgbClr val="FF0000"/>
              </a:solidFill>
            </a:endParaRPr>
          </a:p>
        </p:txBody>
      </p:sp>
      <p:sp>
        <p:nvSpPr>
          <p:cNvPr id="3" name="Содержимое 2"/>
          <p:cNvSpPr>
            <a:spLocks noGrp="1"/>
          </p:cNvSpPr>
          <p:nvPr>
            <p:ph idx="1"/>
          </p:nvPr>
        </p:nvSpPr>
        <p:spPr>
          <a:xfrm>
            <a:off x="214282" y="1285860"/>
            <a:ext cx="8429684" cy="5214974"/>
          </a:xfrm>
          <a:solidFill>
            <a:schemeClr val="bg2"/>
          </a:solidFill>
        </p:spPr>
        <p:txBody>
          <a:bodyPr>
            <a:normAutofit/>
          </a:bodyPr>
          <a:lstStyle/>
          <a:p>
            <a:r>
              <a:rPr lang="ru-RU" sz="2000" dirty="0" smtClean="0"/>
              <a:t>Федеральный календарный учебный график в программах  НОО представлен </a:t>
            </a:r>
            <a:r>
              <a:rPr lang="ru-RU" sz="2000" dirty="0" smtClean="0">
                <a:solidFill>
                  <a:srgbClr val="FF0000"/>
                </a:solidFill>
              </a:rPr>
              <a:t>по учебным четвертям</a:t>
            </a:r>
            <a:r>
              <a:rPr lang="ru-RU" sz="2000" dirty="0" smtClean="0"/>
              <a:t>. </a:t>
            </a:r>
          </a:p>
          <a:p>
            <a:r>
              <a:rPr lang="ru-RU" sz="2000" dirty="0" smtClean="0"/>
              <a:t>Однако образовательным организациям оставили право организовать учебный </a:t>
            </a:r>
            <a:r>
              <a:rPr lang="ru-RU" sz="2000" dirty="0" smtClean="0">
                <a:solidFill>
                  <a:srgbClr val="FF0000"/>
                </a:solidFill>
              </a:rPr>
              <a:t>год по триместрам. </a:t>
            </a:r>
          </a:p>
          <a:p>
            <a:r>
              <a:rPr lang="ru-RU" sz="2000" dirty="0" smtClean="0"/>
              <a:t>ФООП </a:t>
            </a:r>
            <a:r>
              <a:rPr lang="ru-RU" sz="2000" dirty="0" smtClean="0">
                <a:solidFill>
                  <a:srgbClr val="FF0000"/>
                </a:solidFill>
              </a:rPr>
              <a:t>не содержат конкретной формы </a:t>
            </a:r>
            <a:r>
              <a:rPr lang="ru-RU" sz="2000" dirty="0" smtClean="0"/>
              <a:t>федерального календарного учебного графика, только его описание.</a:t>
            </a:r>
          </a:p>
          <a:p>
            <a:r>
              <a:rPr lang="ru-RU" sz="2000" dirty="0" smtClean="0"/>
              <a:t>В описании указаны конкретные сроки начала и окончания учебного года для всех уровней образования: </a:t>
            </a:r>
            <a:r>
              <a:rPr lang="ru-RU" sz="2000" dirty="0" smtClean="0">
                <a:solidFill>
                  <a:srgbClr val="FF0000"/>
                </a:solidFill>
              </a:rPr>
              <a:t>это 1 сентября и 20 мая. Если на 1 сентября приходится выходной день, то учебный год начинается в первый следующий за ним рабочий день.</a:t>
            </a:r>
          </a:p>
          <a:p>
            <a:r>
              <a:rPr lang="ru-RU" sz="2000" dirty="0" smtClean="0"/>
              <a:t>Также зафиксировали продолжительность учебных четвертей и каникул для всех уровней образования. В начальной школе закрепили неделю дополнительных каникул для первоклассников. </a:t>
            </a:r>
            <a:endParaRPr lang="ru-RU"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500042"/>
            <a:ext cx="8177243" cy="714380"/>
          </a:xfrm>
          <a:solidFill>
            <a:schemeClr val="accent3">
              <a:lumMod val="20000"/>
              <a:lumOff val="80000"/>
            </a:schemeClr>
          </a:solidFill>
        </p:spPr>
        <p:txBody>
          <a:bodyPr>
            <a:normAutofit/>
          </a:bodyPr>
          <a:lstStyle/>
          <a:p>
            <a:r>
              <a:rPr lang="ru-RU" sz="2800" dirty="0" smtClean="0">
                <a:solidFill>
                  <a:srgbClr val="FF0000"/>
                </a:solidFill>
              </a:rPr>
              <a:t>Календарный план воспитательной работы</a:t>
            </a:r>
            <a:endParaRPr lang="ru-RU" sz="2800" dirty="0">
              <a:solidFill>
                <a:srgbClr val="FF0000"/>
              </a:solidFill>
            </a:endParaRPr>
          </a:p>
        </p:txBody>
      </p:sp>
      <p:sp>
        <p:nvSpPr>
          <p:cNvPr id="3" name="Содержимое 2"/>
          <p:cNvSpPr>
            <a:spLocks noGrp="1"/>
          </p:cNvSpPr>
          <p:nvPr>
            <p:ph idx="1"/>
          </p:nvPr>
        </p:nvSpPr>
        <p:spPr>
          <a:xfrm>
            <a:off x="214282" y="1357298"/>
            <a:ext cx="8715436" cy="5214974"/>
          </a:xfrm>
          <a:solidFill>
            <a:schemeClr val="bg2"/>
          </a:solidFill>
        </p:spPr>
        <p:txBody>
          <a:bodyPr>
            <a:normAutofit lnSpcReduction="10000"/>
          </a:bodyPr>
          <a:lstStyle/>
          <a:p>
            <a:r>
              <a:rPr lang="ru-RU" dirty="0" smtClean="0"/>
              <a:t>Федеральный календарный план воспитательной работы </a:t>
            </a:r>
            <a:r>
              <a:rPr lang="ru-RU" dirty="0" smtClean="0">
                <a:solidFill>
                  <a:srgbClr val="FF0000"/>
                </a:solidFill>
              </a:rPr>
              <a:t>содержит единый для всех </a:t>
            </a:r>
            <a:r>
              <a:rPr lang="ru-RU" dirty="0" smtClean="0"/>
              <a:t>образовательных организаций </a:t>
            </a:r>
            <a:r>
              <a:rPr lang="ru-RU" dirty="0" smtClean="0">
                <a:solidFill>
                  <a:srgbClr val="FF0000"/>
                </a:solidFill>
              </a:rPr>
              <a:t>перечень</a:t>
            </a:r>
            <a:r>
              <a:rPr lang="ru-RU" dirty="0" smtClean="0"/>
              <a:t> основных государственных и народных </a:t>
            </a:r>
            <a:r>
              <a:rPr lang="ru-RU" dirty="0" smtClean="0">
                <a:solidFill>
                  <a:srgbClr val="FF0000"/>
                </a:solidFill>
              </a:rPr>
              <a:t>праздников, памятных дат</a:t>
            </a:r>
            <a:r>
              <a:rPr lang="ru-RU" dirty="0" smtClean="0"/>
              <a:t>. </a:t>
            </a:r>
          </a:p>
          <a:p>
            <a:r>
              <a:rPr lang="ru-RU" dirty="0" smtClean="0"/>
              <a:t>Каждая образовательная организация </a:t>
            </a:r>
            <a:r>
              <a:rPr lang="ru-RU" dirty="0" smtClean="0">
                <a:solidFill>
                  <a:srgbClr val="FF0000"/>
                </a:solidFill>
              </a:rPr>
              <a:t>вправе проводить иные мероприятия</a:t>
            </a:r>
            <a:r>
              <a:rPr lang="ru-RU" dirty="0" smtClean="0"/>
              <a:t>. Главное, чтобы они соответствовали федеральной рабочей программе воспитания и ключевым направлениям воспитания и дополнительного образования детей. </a:t>
            </a:r>
          </a:p>
          <a:p>
            <a:r>
              <a:rPr lang="ru-RU" dirty="0" smtClean="0"/>
              <a:t>Федеральный календарный план воспитательной работы может быть </a:t>
            </a:r>
            <a:r>
              <a:rPr lang="ru-RU" dirty="0" smtClean="0">
                <a:solidFill>
                  <a:srgbClr val="FF0000"/>
                </a:solidFill>
              </a:rPr>
              <a:t>реализован в рамках урочной и внеурочной деятельности. </a:t>
            </a:r>
          </a:p>
          <a:p>
            <a:r>
              <a:rPr lang="ru-RU" dirty="0" smtClean="0"/>
              <a:t>Рекомендуется сопоставить мероприятия с содержанием рабочей программы воспитания и проследить, что каждое мероприятие решает воспитательную задачу. </a:t>
            </a:r>
          </a:p>
          <a:p>
            <a:r>
              <a:rPr lang="ru-RU" dirty="0" smtClean="0"/>
              <a:t>При реализации необходимо </a:t>
            </a:r>
            <a:r>
              <a:rPr lang="ru-RU" dirty="0" smtClean="0">
                <a:solidFill>
                  <a:srgbClr val="FF0000"/>
                </a:solidFill>
              </a:rPr>
              <a:t>привлечь ресурсы </a:t>
            </a:r>
            <a:r>
              <a:rPr lang="ru-RU" dirty="0" smtClean="0"/>
              <a:t>других организаций в рамках сетевой формы реализации образовательных программ: совместные мероприятия, реализуемые дополнительные общеобразовательные (</a:t>
            </a:r>
            <a:r>
              <a:rPr lang="ru-RU" dirty="0" err="1" smtClean="0"/>
              <a:t>общеразвивающие</a:t>
            </a:r>
            <a:r>
              <a:rPr lang="ru-RU" dirty="0" smtClean="0"/>
              <a:t>) программы. </a:t>
            </a:r>
          </a:p>
          <a:p>
            <a:r>
              <a:rPr lang="ru-RU" dirty="0" smtClean="0"/>
              <a:t>Зафиксировать в плане </a:t>
            </a:r>
            <a:r>
              <a:rPr lang="ru-RU" dirty="0" smtClean="0">
                <a:solidFill>
                  <a:srgbClr val="FF0000"/>
                </a:solidFill>
              </a:rPr>
              <a:t>форму </a:t>
            </a:r>
            <a:r>
              <a:rPr lang="ru-RU" dirty="0" smtClean="0"/>
              <a:t>проведения мероприятий.</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571472" y="285728"/>
            <a:ext cx="8215370" cy="6215106"/>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600" b="1" i="1" dirty="0" smtClean="0">
              <a:solidFill>
                <a:schemeClr val="tx1"/>
              </a:solidFill>
            </a:endParaRPr>
          </a:p>
          <a:p>
            <a:pPr algn="ctr"/>
            <a:r>
              <a:rPr lang="ru-RU" sz="3600" b="1" i="1" dirty="0" smtClean="0">
                <a:solidFill>
                  <a:schemeClr val="tx1"/>
                </a:solidFill>
              </a:rPr>
              <a:t>Зачем нужен ФООП? </a:t>
            </a:r>
          </a:p>
          <a:p>
            <a:pPr algn="ctr"/>
            <a:endParaRPr lang="ru-RU" sz="3600" b="1" i="1" dirty="0" smtClean="0">
              <a:solidFill>
                <a:srgbClr val="FF0000"/>
              </a:solidFill>
            </a:endParaRPr>
          </a:p>
          <a:p>
            <a:pPr algn="ctr"/>
            <a:endParaRPr lang="ru-RU" sz="3600" b="1" i="1" dirty="0" smtClean="0">
              <a:solidFill>
                <a:srgbClr val="FF0000"/>
              </a:solidFill>
            </a:endParaRPr>
          </a:p>
          <a:p>
            <a:pPr algn="ctr"/>
            <a:r>
              <a:rPr lang="ru-RU" sz="3600" b="1" i="1" dirty="0" smtClean="0">
                <a:solidFill>
                  <a:srgbClr val="FF0000"/>
                </a:solidFill>
              </a:rPr>
              <a:t>В целях обеспечения единства образовательного пространства Российской Федерации</a:t>
            </a:r>
            <a:endParaRPr lang="ru-RU" sz="3600" b="1" dirty="0" smtClean="0">
              <a:solidFill>
                <a:schemeClr val="tx1"/>
              </a:solidFill>
            </a:endParaRPr>
          </a:p>
          <a:p>
            <a:pPr algn="ctr">
              <a:buNone/>
            </a:pPr>
            <a:endParaRPr lang="ru-RU" sz="3600" b="1" dirty="0" smtClean="0">
              <a:solidFill>
                <a:schemeClr val="tx1"/>
              </a:solidFill>
            </a:endParaRPr>
          </a:p>
          <a:p>
            <a:pPr algn="ctr">
              <a:buNone/>
            </a:pPr>
            <a:endParaRPr lang="ru-RU" sz="3600" b="1" dirty="0" smtClean="0">
              <a:solidFill>
                <a:schemeClr val="tx1"/>
              </a:solidFill>
            </a:endParaRPr>
          </a:p>
          <a:p>
            <a:pPr algn="ctr">
              <a:buNone/>
            </a:pPr>
            <a:r>
              <a:rPr lang="ru-RU" sz="3600" dirty="0" smtClean="0">
                <a:solidFill>
                  <a:schemeClr val="tx1"/>
                </a:solidFill>
              </a:rPr>
              <a:t> </a:t>
            </a:r>
            <a:endParaRPr lang="ru-RU" sz="3600" dirty="0">
              <a:solidFill>
                <a:srgbClr val="FF0000"/>
              </a:solidFill>
            </a:endParaRPr>
          </a:p>
        </p:txBody>
      </p:sp>
      <p:sp>
        <p:nvSpPr>
          <p:cNvPr id="3" name="Стрелка вниз 2"/>
          <p:cNvSpPr/>
          <p:nvPr/>
        </p:nvSpPr>
        <p:spPr>
          <a:xfrm>
            <a:off x="4357686" y="1714488"/>
            <a:ext cx="841822" cy="928694"/>
          </a:xfrm>
          <a:prstGeom prst="down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85750" y="928674"/>
          <a:ext cx="8643970" cy="5764210"/>
        </p:xfrm>
        <a:graphic>
          <a:graphicData uri="http://schemas.openxmlformats.org/drawingml/2006/table">
            <a:tbl>
              <a:tblPr firstRow="1" bandRow="1">
                <a:tableStyleId>{5C22544A-7EE6-4342-B048-85BDC9FD1C3A}</a:tableStyleId>
              </a:tblPr>
              <a:tblGrid>
                <a:gridCol w="642912"/>
                <a:gridCol w="3714776"/>
                <a:gridCol w="1428760"/>
                <a:gridCol w="1128728"/>
                <a:gridCol w="1728794"/>
              </a:tblGrid>
              <a:tr h="393541">
                <a:tc>
                  <a:txBody>
                    <a:bodyPr/>
                    <a:lstStyle/>
                    <a:p>
                      <a:pPr algn="ctr">
                        <a:lnSpc>
                          <a:spcPct val="100000"/>
                        </a:lnSpc>
                        <a:spcAft>
                          <a:spcPts val="0"/>
                        </a:spcAft>
                        <a:tabLst>
                          <a:tab pos="540385" algn="l"/>
                        </a:tabLst>
                      </a:pPr>
                      <a:r>
                        <a:rPr lang="ru-RU" sz="1600" b="1" dirty="0">
                          <a:solidFill>
                            <a:srgbClr val="000000"/>
                          </a:solidFill>
                          <a:latin typeface="Times New Roman"/>
                          <a:ea typeface="Times New Roman"/>
                          <a:cs typeface="Times New Roman"/>
                        </a:rPr>
                        <a:t>№</a:t>
                      </a:r>
                      <a:endParaRPr lang="ru-RU" sz="1600" dirty="0">
                        <a:solidFill>
                          <a:srgbClr val="000000"/>
                        </a:solidFill>
                        <a:latin typeface="Times New Roman"/>
                        <a:ea typeface="Times New Roman"/>
                        <a:cs typeface="Times New Roman"/>
                      </a:endParaRPr>
                    </a:p>
                  </a:txBody>
                  <a:tcPr marL="68580" marR="68580" marT="0" marB="0"/>
                </a:tc>
                <a:tc>
                  <a:txBody>
                    <a:bodyPr/>
                    <a:lstStyle/>
                    <a:p>
                      <a:pPr algn="ctr">
                        <a:lnSpc>
                          <a:spcPct val="100000"/>
                        </a:lnSpc>
                        <a:spcAft>
                          <a:spcPts val="0"/>
                        </a:spcAft>
                        <a:tabLst>
                          <a:tab pos="540385" algn="l"/>
                        </a:tabLst>
                      </a:pPr>
                      <a:r>
                        <a:rPr lang="ru-RU" sz="1600" b="1" dirty="0">
                          <a:solidFill>
                            <a:srgbClr val="000000"/>
                          </a:solidFill>
                          <a:latin typeface="Times New Roman"/>
                          <a:ea typeface="Times New Roman"/>
                          <a:cs typeface="Times New Roman"/>
                        </a:rPr>
                        <a:t>Дела, события, мероприятия</a:t>
                      </a:r>
                      <a:endParaRPr lang="ru-RU" sz="1600" dirty="0">
                        <a:solidFill>
                          <a:srgbClr val="000000"/>
                        </a:solidFill>
                        <a:latin typeface="Times New Roman"/>
                        <a:ea typeface="Times New Roman"/>
                        <a:cs typeface="Times New Roman"/>
                      </a:endParaRPr>
                    </a:p>
                  </a:txBody>
                  <a:tcPr marL="68580" marR="68580" marT="0" marB="0"/>
                </a:tc>
                <a:tc>
                  <a:txBody>
                    <a:bodyPr/>
                    <a:lstStyle/>
                    <a:p>
                      <a:pPr algn="ctr">
                        <a:lnSpc>
                          <a:spcPct val="100000"/>
                        </a:lnSpc>
                        <a:spcAft>
                          <a:spcPts val="0"/>
                        </a:spcAft>
                        <a:tabLst>
                          <a:tab pos="540385" algn="l"/>
                        </a:tabLst>
                      </a:pPr>
                      <a:r>
                        <a:rPr lang="ru-RU" sz="1600" b="1" dirty="0">
                          <a:solidFill>
                            <a:srgbClr val="000000"/>
                          </a:solidFill>
                          <a:latin typeface="Times New Roman"/>
                          <a:ea typeface="Times New Roman"/>
                          <a:cs typeface="Times New Roman"/>
                        </a:rPr>
                        <a:t>Классы</a:t>
                      </a:r>
                      <a:endParaRPr lang="ru-RU" sz="1600" dirty="0">
                        <a:solidFill>
                          <a:srgbClr val="000000"/>
                        </a:solidFill>
                        <a:latin typeface="Times New Roman"/>
                        <a:ea typeface="Times New Roman"/>
                        <a:cs typeface="Times New Roman"/>
                      </a:endParaRPr>
                    </a:p>
                  </a:txBody>
                  <a:tcPr marL="68580" marR="68580" marT="0" marB="0"/>
                </a:tc>
                <a:tc>
                  <a:txBody>
                    <a:bodyPr/>
                    <a:lstStyle/>
                    <a:p>
                      <a:pPr algn="ctr">
                        <a:lnSpc>
                          <a:spcPct val="100000"/>
                        </a:lnSpc>
                        <a:spcAft>
                          <a:spcPts val="0"/>
                        </a:spcAft>
                        <a:tabLst>
                          <a:tab pos="540385" algn="l"/>
                        </a:tabLst>
                      </a:pPr>
                      <a:r>
                        <a:rPr lang="ru-RU" sz="1600" b="1" dirty="0">
                          <a:solidFill>
                            <a:srgbClr val="000000"/>
                          </a:solidFill>
                          <a:latin typeface="Times New Roman"/>
                          <a:ea typeface="Times New Roman"/>
                          <a:cs typeface="Times New Roman"/>
                        </a:rPr>
                        <a:t>Сроки</a:t>
                      </a:r>
                      <a:endParaRPr lang="ru-RU" sz="1600" dirty="0">
                        <a:solidFill>
                          <a:srgbClr val="000000"/>
                        </a:solidFill>
                        <a:latin typeface="Times New Roman"/>
                        <a:ea typeface="Times New Roman"/>
                        <a:cs typeface="Times New Roman"/>
                      </a:endParaRPr>
                    </a:p>
                  </a:txBody>
                  <a:tcPr marL="68580" marR="68580" marT="0" marB="0"/>
                </a:tc>
                <a:tc>
                  <a:txBody>
                    <a:bodyPr/>
                    <a:lstStyle/>
                    <a:p>
                      <a:pPr algn="ctr">
                        <a:lnSpc>
                          <a:spcPct val="100000"/>
                        </a:lnSpc>
                        <a:spcAft>
                          <a:spcPts val="0"/>
                        </a:spcAft>
                        <a:tabLst>
                          <a:tab pos="540385" algn="l"/>
                        </a:tabLst>
                      </a:pPr>
                      <a:r>
                        <a:rPr lang="ru-RU" sz="1600" b="1" dirty="0">
                          <a:solidFill>
                            <a:srgbClr val="000000"/>
                          </a:solidFill>
                          <a:latin typeface="Times New Roman"/>
                          <a:ea typeface="Times New Roman"/>
                          <a:cs typeface="Times New Roman"/>
                        </a:rPr>
                        <a:t>Ответственные</a:t>
                      </a:r>
                      <a:endParaRPr lang="ru-RU" sz="1600" dirty="0">
                        <a:solidFill>
                          <a:srgbClr val="000000"/>
                        </a:solidFill>
                        <a:latin typeface="Times New Roman"/>
                        <a:ea typeface="Times New Roman"/>
                        <a:cs typeface="Times New Roman"/>
                      </a:endParaRPr>
                    </a:p>
                  </a:txBody>
                  <a:tcPr marL="68580" marR="68580" marT="0" marB="0"/>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1. Урочная деятельность</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55922">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a:p>
                  </a:txBody>
                  <a:tcPr/>
                </a:tc>
                <a:tc>
                  <a:txBody>
                    <a:bodyPr/>
                    <a:lstStyle/>
                    <a:p>
                      <a:endParaRPr lang="ru-RU" dirty="0"/>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2. Внеурочная деятельность</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239563">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a:p>
                  </a:txBody>
                  <a:tcPr/>
                </a:tc>
                <a:tc>
                  <a:txBody>
                    <a:bodyPr/>
                    <a:lstStyle/>
                    <a:p>
                      <a:endParaRPr lang="ru-RU"/>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3. Классное руководство</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281956">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a:p>
                  </a:txBody>
                  <a:tcPr/>
                </a:tc>
                <a:tc>
                  <a:txBody>
                    <a:bodyPr/>
                    <a:lstStyle/>
                    <a:p>
                      <a:endParaRPr lang="ru-RU"/>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4. Основные школьные дела</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93541">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a:p>
                  </a:txBody>
                  <a:tcPr/>
                </a:tc>
                <a:tc>
                  <a:txBody>
                    <a:bodyPr/>
                    <a:lstStyle/>
                    <a:p>
                      <a:endParaRPr lang="ru-RU" dirty="0"/>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5. Внешкольные мероприятия</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291333">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a:p>
                  </a:txBody>
                  <a:tcPr/>
                </a:tc>
                <a:tc>
                  <a:txBody>
                    <a:bodyPr/>
                    <a:lstStyle/>
                    <a:p>
                      <a:endParaRPr lang="ru-RU"/>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6. Организация предметно-пространственной среды</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17850">
                <a:tc>
                  <a:txBody>
                    <a:bodyPr/>
                    <a:lstStyle/>
                    <a:p>
                      <a:r>
                        <a:rPr lang="ru-RU" sz="1400" dirty="0" smtClean="0"/>
                        <a:t>1</a:t>
                      </a:r>
                      <a:endParaRPr lang="ru-RU" sz="1400" dirty="0"/>
                    </a:p>
                  </a:txBody>
                  <a:tcPr/>
                </a:tc>
                <a:tc>
                  <a:txBody>
                    <a:bodyPr/>
                    <a:lstStyle/>
                    <a:p>
                      <a:r>
                        <a:rPr lang="ru-RU" sz="1800" dirty="0" smtClean="0"/>
                        <a:t>…</a:t>
                      </a:r>
                      <a:endParaRPr lang="ru-RU" sz="1800" dirty="0"/>
                    </a:p>
                  </a:txBody>
                  <a:tcPr/>
                </a:tc>
                <a:tc>
                  <a:txBody>
                    <a:bodyPr/>
                    <a:lstStyle/>
                    <a:p>
                      <a:endParaRPr lang="ru-RU" sz="1400"/>
                    </a:p>
                  </a:txBody>
                  <a:tcPr/>
                </a:tc>
                <a:tc>
                  <a:txBody>
                    <a:bodyPr/>
                    <a:lstStyle/>
                    <a:p>
                      <a:endParaRPr lang="ru-RU" dirty="0"/>
                    </a:p>
                  </a:txBody>
                  <a:tcPr/>
                </a:tc>
                <a:tc>
                  <a:txBody>
                    <a:bodyPr/>
                    <a:lstStyle/>
                    <a:p>
                      <a:endParaRPr lang="ru-RU"/>
                    </a:p>
                  </a:txBody>
                  <a:tcPr/>
                </a:tc>
              </a:tr>
              <a:tr h="393541">
                <a:tc>
                  <a:txBody>
                    <a:bodyPr/>
                    <a:lstStyle/>
                    <a:p>
                      <a:endParaRPr lang="ru-RU" sz="1400" dirty="0"/>
                    </a:p>
                  </a:txBody>
                  <a:tcPr/>
                </a:tc>
                <a:tc gridSpan="4">
                  <a:txBody>
                    <a:bodyPr/>
                    <a:lstStyle/>
                    <a:p>
                      <a:r>
                        <a:rPr lang="ru-RU" sz="1800" kern="1200" dirty="0" smtClean="0">
                          <a:solidFill>
                            <a:schemeClr val="dk1"/>
                          </a:solidFill>
                          <a:latin typeface="+mn-lt"/>
                          <a:ea typeface="+mn-ea"/>
                          <a:cs typeface="+mn-cs"/>
                        </a:rPr>
                        <a:t>7. Взаимодействие с родителями</a:t>
                      </a:r>
                      <a:endParaRPr lang="ru-RU" sz="1800"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393541">
                <a:tc>
                  <a:txBody>
                    <a:bodyPr/>
                    <a:lstStyle/>
                    <a:p>
                      <a:r>
                        <a:rPr lang="ru-RU" sz="1400" dirty="0" smtClean="0"/>
                        <a:t>1</a:t>
                      </a:r>
                      <a:endParaRPr lang="ru-RU" sz="1400" dirty="0"/>
                    </a:p>
                  </a:txBody>
                  <a:tcPr/>
                </a:tc>
                <a:tc>
                  <a:txBody>
                    <a:bodyPr/>
                    <a:lstStyle/>
                    <a:p>
                      <a:r>
                        <a:rPr lang="ru-RU" sz="1400" dirty="0" smtClean="0"/>
                        <a:t>…</a:t>
                      </a:r>
                      <a:endParaRPr lang="ru-RU" sz="1400" dirty="0"/>
                    </a:p>
                  </a:txBody>
                  <a:tcPr/>
                </a:tc>
                <a:tc>
                  <a:txBody>
                    <a:bodyPr/>
                    <a:lstStyle/>
                    <a:p>
                      <a:endParaRPr lang="ru-RU" sz="1400"/>
                    </a:p>
                  </a:txBody>
                  <a:tcPr/>
                </a:tc>
                <a:tc>
                  <a:txBody>
                    <a:bodyPr/>
                    <a:lstStyle/>
                    <a:p>
                      <a:endParaRPr lang="ru-RU"/>
                    </a:p>
                  </a:txBody>
                  <a:tcPr/>
                </a:tc>
                <a:tc>
                  <a:txBody>
                    <a:bodyPr/>
                    <a:lstStyle/>
                    <a:p>
                      <a:endParaRPr lang="ru-RU" dirty="0"/>
                    </a:p>
                  </a:txBody>
                  <a:tcPr/>
                </a:tc>
              </a:tr>
            </a:tbl>
          </a:graphicData>
        </a:graphic>
      </p:graphicFrame>
      <p:sp>
        <p:nvSpPr>
          <p:cNvPr id="4" name="Скругленный прямоугольник 3"/>
          <p:cNvSpPr/>
          <p:nvPr/>
        </p:nvSpPr>
        <p:spPr>
          <a:xfrm>
            <a:off x="500034" y="0"/>
            <a:ext cx="8143932" cy="785794"/>
          </a:xfrm>
          <a:prstGeom prst="roundRect">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kern="0" dirty="0" smtClean="0">
              <a:solidFill>
                <a:schemeClr val="tx1"/>
              </a:solidFill>
              <a:latin typeface="Arial Narrow" pitchFamily="34" charset="0"/>
            </a:endParaRPr>
          </a:p>
          <a:p>
            <a:pPr algn="ctr"/>
            <a:r>
              <a:rPr lang="ru-RU" sz="2000" b="1" kern="0" dirty="0" smtClean="0">
                <a:solidFill>
                  <a:schemeClr val="tx1"/>
                </a:solidFill>
                <a:latin typeface="Arial Narrow" pitchFamily="34" charset="0"/>
              </a:rPr>
              <a:t>Федеральный календарный план воспитательной работы </a:t>
            </a:r>
          </a:p>
          <a:p>
            <a:pPr algn="ctr"/>
            <a:r>
              <a:rPr lang="ru-RU" sz="2000" b="1" kern="0" dirty="0" smtClean="0">
                <a:solidFill>
                  <a:schemeClr val="tx1"/>
                </a:solidFill>
                <a:latin typeface="Arial Narrow" pitchFamily="34" charset="0"/>
              </a:rPr>
              <a:t>(образец)</a:t>
            </a:r>
            <a:r>
              <a:rPr lang="ru-RU" b="1" kern="0" dirty="0" smtClean="0">
                <a:solidFill>
                  <a:schemeClr val="tx1"/>
                </a:solidFill>
                <a:latin typeface="Arial Black" pitchFamily="34" charset="0"/>
              </a:rPr>
              <a:t/>
            </a:r>
            <a:br>
              <a:rPr lang="ru-RU" b="1" kern="0" dirty="0" smtClean="0">
                <a:solidFill>
                  <a:schemeClr val="tx1"/>
                </a:solidFill>
                <a:latin typeface="Arial Black" pitchFamily="34" charset="0"/>
              </a:rPr>
            </a:b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42844" y="642918"/>
          <a:ext cx="8786875" cy="5297510"/>
        </p:xfrm>
        <a:graphic>
          <a:graphicData uri="http://schemas.openxmlformats.org/drawingml/2006/table">
            <a:tbl>
              <a:tblPr firstRow="1" bandRow="1">
                <a:tableStyleId>{5C22544A-7EE6-4342-B048-85BDC9FD1C3A}</a:tableStyleId>
              </a:tblPr>
              <a:tblGrid>
                <a:gridCol w="642942"/>
                <a:gridCol w="2871808"/>
                <a:gridCol w="1757375"/>
                <a:gridCol w="1757375"/>
                <a:gridCol w="1757375"/>
              </a:tblGrid>
              <a:tr h="529751">
                <a:tc>
                  <a:txBody>
                    <a:bodyPr/>
                    <a:lstStyle/>
                    <a:p>
                      <a:endParaRPr lang="ru-RU" sz="1400" dirty="0"/>
                    </a:p>
                  </a:txBody>
                  <a:tcPr>
                    <a:solidFill>
                      <a:schemeClr val="bg1">
                        <a:lumMod val="95000"/>
                      </a:schemeClr>
                    </a:solidFill>
                  </a:tcPr>
                </a:tc>
                <a:tc gridSpan="4">
                  <a:txBody>
                    <a:bodyPr/>
                    <a:lstStyle/>
                    <a:p>
                      <a:r>
                        <a:rPr lang="ru-RU" sz="1800" kern="1200" dirty="0" smtClean="0">
                          <a:solidFill>
                            <a:schemeClr val="dk1"/>
                          </a:solidFill>
                          <a:latin typeface="+mn-lt"/>
                          <a:ea typeface="+mn-ea"/>
                          <a:cs typeface="+mn-cs"/>
                        </a:rPr>
                        <a:t>8. Самоуправление </a:t>
                      </a:r>
                      <a:endParaRPr lang="ru-RU" sz="1400" dirty="0"/>
                    </a:p>
                  </a:txBody>
                  <a:tcPr>
                    <a:solidFill>
                      <a:schemeClr val="bg1">
                        <a:lumMod val="95000"/>
                      </a:schemeClr>
                    </a:solidFill>
                  </a:tcPr>
                </a:tc>
                <a:tc hMerge="1">
                  <a:txBody>
                    <a:bodyPr/>
                    <a:lstStyle/>
                    <a:p>
                      <a:endParaRPr lang="ru-RU" sz="1400" dirty="0"/>
                    </a:p>
                  </a:txBody>
                  <a:tcPr/>
                </a:tc>
                <a:tc hMerge="1">
                  <a:txBody>
                    <a:bodyPr/>
                    <a:lstStyle/>
                    <a:p>
                      <a:endParaRPr lang="ru-RU" dirty="0"/>
                    </a:p>
                  </a:txBody>
                  <a:tcPr/>
                </a:tc>
                <a:tc hMerge="1">
                  <a:txBody>
                    <a:bodyPr/>
                    <a:lstStyle/>
                    <a:p>
                      <a:endParaRPr lang="ru-RU" dirty="0"/>
                    </a:p>
                  </a:txBody>
                  <a:tcPr/>
                </a:tc>
              </a:tr>
              <a:tr h="529751">
                <a:tc>
                  <a:txBody>
                    <a:bodyPr/>
                    <a:lstStyle/>
                    <a:p>
                      <a:r>
                        <a:rPr lang="ru-RU" dirty="0" smtClean="0"/>
                        <a:t>1</a:t>
                      </a:r>
                      <a:endParaRPr lang="ru-RU" dirty="0"/>
                    </a:p>
                  </a:txBody>
                  <a:tcPr/>
                </a:tc>
                <a:tc>
                  <a:txBody>
                    <a:bodyPr/>
                    <a:lstStyle/>
                    <a:p>
                      <a:r>
                        <a:rPr lang="ru-RU" dirty="0" smtClean="0"/>
                        <a:t>…</a:t>
                      </a:r>
                      <a:endParaRPr lang="ru-RU" dirty="0"/>
                    </a:p>
                  </a:txBody>
                  <a:tcPr/>
                </a:tc>
                <a:tc>
                  <a:txBody>
                    <a:bodyPr/>
                    <a:lstStyle/>
                    <a:p>
                      <a:endParaRPr lang="ru-RU" dirty="0"/>
                    </a:p>
                  </a:txBody>
                  <a:tcPr/>
                </a:tc>
                <a:tc>
                  <a:txBody>
                    <a:bodyPr/>
                    <a:lstStyle/>
                    <a:p>
                      <a:endParaRPr lang="ru-RU"/>
                    </a:p>
                  </a:txBody>
                  <a:tcPr/>
                </a:tc>
                <a:tc>
                  <a:txBody>
                    <a:bodyPr/>
                    <a:lstStyle/>
                    <a:p>
                      <a:endParaRPr lang="ru-RU"/>
                    </a:p>
                  </a:txBody>
                  <a:tcPr/>
                </a:tc>
              </a:tr>
              <a:tr h="529751">
                <a:tc>
                  <a:txBody>
                    <a:bodyPr/>
                    <a:lstStyle/>
                    <a:p>
                      <a:endParaRPr lang="ru-RU" dirty="0"/>
                    </a:p>
                  </a:txBody>
                  <a:tcPr/>
                </a:tc>
                <a:tc gridSpan="4">
                  <a:txBody>
                    <a:bodyPr/>
                    <a:lstStyle/>
                    <a:p>
                      <a:r>
                        <a:rPr lang="ru-RU" sz="1800" kern="1200" dirty="0" smtClean="0">
                          <a:solidFill>
                            <a:schemeClr val="dk1"/>
                          </a:solidFill>
                          <a:latin typeface="+mn-lt"/>
                          <a:ea typeface="+mn-ea"/>
                          <a:cs typeface="+mn-cs"/>
                        </a:rPr>
                        <a:t>9. Профилактика и безопасность</a:t>
                      </a:r>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529751">
                <a:tc>
                  <a:txBody>
                    <a:bodyPr/>
                    <a:lstStyle/>
                    <a:p>
                      <a:r>
                        <a:rPr lang="ru-RU" dirty="0" smtClean="0"/>
                        <a:t>1</a:t>
                      </a:r>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529751">
                <a:tc>
                  <a:txBody>
                    <a:bodyPr/>
                    <a:lstStyle/>
                    <a:p>
                      <a:endParaRPr lang="ru-RU"/>
                    </a:p>
                  </a:txBody>
                  <a:tcPr/>
                </a:tc>
                <a:tc gridSpan="4">
                  <a:txBody>
                    <a:bodyPr/>
                    <a:lstStyle/>
                    <a:p>
                      <a:r>
                        <a:rPr lang="ru-RU" sz="1800" kern="1200" dirty="0" smtClean="0">
                          <a:solidFill>
                            <a:schemeClr val="dk1"/>
                          </a:solidFill>
                          <a:latin typeface="+mn-lt"/>
                          <a:ea typeface="+mn-ea"/>
                          <a:cs typeface="+mn-cs"/>
                        </a:rPr>
                        <a:t>10. Социальное партнёрство </a:t>
                      </a:r>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529751">
                <a:tc>
                  <a:txBody>
                    <a:bodyPr/>
                    <a:lstStyle/>
                    <a:p>
                      <a:r>
                        <a:rPr lang="ru-RU" dirty="0" smtClean="0"/>
                        <a:t>1</a:t>
                      </a:r>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529751">
                <a:tc>
                  <a:txBody>
                    <a:bodyPr/>
                    <a:lstStyle/>
                    <a:p>
                      <a:endParaRPr lang="ru-RU"/>
                    </a:p>
                  </a:txBody>
                  <a:tcPr/>
                </a:tc>
                <a:tc gridSpan="4">
                  <a:txBody>
                    <a:bodyPr/>
                    <a:lstStyle/>
                    <a:p>
                      <a:r>
                        <a:rPr lang="ru-RU" sz="1800" kern="1200" dirty="0" smtClean="0">
                          <a:solidFill>
                            <a:schemeClr val="dk1"/>
                          </a:solidFill>
                          <a:latin typeface="+mn-lt"/>
                          <a:ea typeface="+mn-ea"/>
                          <a:cs typeface="+mn-cs"/>
                        </a:rPr>
                        <a:t>11. Профориентация </a:t>
                      </a:r>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529751">
                <a:tc>
                  <a:txBody>
                    <a:bodyPr/>
                    <a:lstStyle/>
                    <a:p>
                      <a:r>
                        <a:rPr lang="ru-RU" dirty="0" smtClean="0"/>
                        <a:t>1</a:t>
                      </a:r>
                      <a:endParaRPr lang="ru-RU" dirty="0"/>
                    </a:p>
                  </a:txBody>
                  <a:tcPr/>
                </a:tc>
                <a:tc>
                  <a:txBody>
                    <a:bodyPr/>
                    <a:lstStyle/>
                    <a:p>
                      <a:r>
                        <a:rPr lang="ru-RU" dirty="0" smtClean="0"/>
                        <a:t>…</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529751">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r>
              <a:tr h="529751">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500042"/>
            <a:ext cx="8358245" cy="6072230"/>
          </a:xfrm>
          <a:solidFill>
            <a:schemeClr val="accent3">
              <a:lumMod val="20000"/>
              <a:lumOff val="80000"/>
            </a:schemeClr>
          </a:solidFill>
        </p:spPr>
        <p:txBody>
          <a:bodyPr>
            <a:normAutofit/>
          </a:bodyPr>
          <a:lstStyle/>
          <a:p>
            <a:pPr algn="ctr">
              <a:buNone/>
            </a:pPr>
            <a:endParaRPr lang="ru-RU" sz="3200" dirty="0" smtClean="0"/>
          </a:p>
          <a:p>
            <a:pPr algn="ctr">
              <a:buNone/>
            </a:pPr>
            <a:endParaRPr lang="ru-RU" sz="3200" dirty="0" smtClean="0"/>
          </a:p>
          <a:p>
            <a:pPr algn="ctr">
              <a:buNone/>
            </a:pPr>
            <a:r>
              <a:rPr lang="ru-RU" sz="3200" dirty="0" smtClean="0"/>
              <a:t>Рассмотрим структуру и содержание ФООП в </a:t>
            </a:r>
            <a:r>
              <a:rPr lang="ru-RU" sz="3200" dirty="0" smtClean="0">
                <a:solidFill>
                  <a:srgbClr val="FF0000"/>
                </a:solidFill>
              </a:rPr>
              <a:t>сравнении </a:t>
            </a:r>
            <a:r>
              <a:rPr lang="ru-RU" sz="3200" dirty="0" smtClean="0"/>
              <a:t>с примерной основной образовательной программой (ПООП)</a:t>
            </a:r>
            <a:r>
              <a:rPr lang="ru-RU" sz="3200" dirty="0" smtClean="0">
                <a:solidFill>
                  <a:srgbClr val="FF0000"/>
                </a:solidFill>
              </a:rPr>
              <a:t> </a:t>
            </a:r>
          </a:p>
          <a:p>
            <a:pPr algn="ctr">
              <a:buNone/>
            </a:pPr>
            <a:r>
              <a:rPr lang="ru-RU" sz="4000" dirty="0" smtClean="0">
                <a:solidFill>
                  <a:srgbClr val="FF0000"/>
                </a:solidFill>
              </a:rPr>
              <a:t>Как было и что изменили…</a:t>
            </a:r>
          </a:p>
          <a:p>
            <a:pPr algn="ctr">
              <a:buNone/>
            </a:pPr>
            <a:endParaRPr lang="ru-RU" sz="32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42844" y="214291"/>
          <a:ext cx="8858312" cy="6471947"/>
        </p:xfrm>
        <a:graphic>
          <a:graphicData uri="http://schemas.openxmlformats.org/drawingml/2006/table">
            <a:tbl>
              <a:tblPr firstRow="1" bandRow="1">
                <a:tableStyleId>{073A0DAA-6AF3-43AB-8588-CEC1D06C72B9}</a:tableStyleId>
              </a:tblPr>
              <a:tblGrid>
                <a:gridCol w="1919300"/>
                <a:gridCol w="3690964"/>
                <a:gridCol w="3248048"/>
              </a:tblGrid>
              <a:tr h="620681">
                <a:tc>
                  <a:txBody>
                    <a:bodyPr/>
                    <a:lstStyle/>
                    <a:p>
                      <a:r>
                        <a:rPr lang="ru-RU" dirty="0" smtClean="0"/>
                        <a:t>Раздел ООП</a:t>
                      </a:r>
                      <a:endParaRPr lang="ru-RU" dirty="0"/>
                    </a:p>
                  </a:txBody>
                  <a:tcPr/>
                </a:tc>
                <a:tc>
                  <a:txBody>
                    <a:bodyPr/>
                    <a:lstStyle/>
                    <a:p>
                      <a:r>
                        <a:rPr lang="ru-RU" dirty="0" smtClean="0"/>
                        <a:t>ФООП (ФОП)</a:t>
                      </a:r>
                      <a:endParaRPr lang="ru-RU" dirty="0"/>
                    </a:p>
                  </a:txBody>
                  <a:tcPr/>
                </a:tc>
                <a:tc>
                  <a:txBody>
                    <a:bodyPr/>
                    <a:lstStyle/>
                    <a:p>
                      <a:r>
                        <a:rPr lang="ru-RU" dirty="0" smtClean="0"/>
                        <a:t>ПООП</a:t>
                      </a:r>
                      <a:endParaRPr lang="ru-RU" dirty="0"/>
                    </a:p>
                  </a:txBody>
                  <a:tcPr/>
                </a:tc>
              </a:tr>
              <a:tr h="620681">
                <a:tc gridSpan="3">
                  <a:txBody>
                    <a:bodyPr/>
                    <a:lstStyle/>
                    <a:p>
                      <a:pPr algn="ctr"/>
                      <a:r>
                        <a:rPr lang="ru-RU" sz="2800" dirty="0" smtClean="0">
                          <a:solidFill>
                            <a:srgbClr val="FF0000"/>
                          </a:solidFill>
                        </a:rPr>
                        <a:t>Целевой раздел</a:t>
                      </a:r>
                      <a:endParaRPr lang="ru-RU" sz="2800" dirty="0">
                        <a:solidFill>
                          <a:srgbClr val="FF0000"/>
                        </a:solidFill>
                      </a:endParaRPr>
                    </a:p>
                  </a:txBody>
                  <a:tcPr>
                    <a:solidFill>
                      <a:schemeClr val="accent3">
                        <a:lumMod val="20000"/>
                        <a:lumOff val="80000"/>
                      </a:schemeClr>
                    </a:solidFill>
                  </a:tcPr>
                </a:tc>
                <a:tc hMerge="1">
                  <a:txBody>
                    <a:bodyPr/>
                    <a:lstStyle/>
                    <a:p>
                      <a:endParaRPr lang="ru-RU"/>
                    </a:p>
                  </a:txBody>
                  <a:tcPr/>
                </a:tc>
                <a:tc hMerge="1">
                  <a:txBody>
                    <a:bodyPr/>
                    <a:lstStyle/>
                    <a:p>
                      <a:endParaRPr lang="ru-RU"/>
                    </a:p>
                  </a:txBody>
                  <a:tcPr/>
                </a:tc>
              </a:tr>
              <a:tr h="5230585">
                <a:tc>
                  <a:txBody>
                    <a:bodyPr/>
                    <a:lstStyle/>
                    <a:p>
                      <a:r>
                        <a:rPr lang="ru-RU" sz="2000" dirty="0" smtClean="0">
                          <a:solidFill>
                            <a:srgbClr val="FF0000"/>
                          </a:solidFill>
                        </a:rPr>
                        <a:t>Планируемые результаты</a:t>
                      </a:r>
                      <a:endParaRPr lang="ru-RU" sz="2000" dirty="0">
                        <a:solidFill>
                          <a:srgbClr val="FF0000"/>
                        </a:solidFill>
                      </a:endParaRPr>
                    </a:p>
                  </a:txBody>
                  <a:tcPr>
                    <a:solidFill>
                      <a:schemeClr val="bg2"/>
                    </a:solidFill>
                  </a:tcPr>
                </a:tc>
                <a:tc>
                  <a:txBody>
                    <a:bodyPr/>
                    <a:lstStyle/>
                    <a:p>
                      <a:r>
                        <a:rPr lang="ru-RU" sz="2000" dirty="0" smtClean="0"/>
                        <a:t>Не дают готовых формулировок планируемых результатов.</a:t>
                      </a:r>
                    </a:p>
                    <a:p>
                      <a:r>
                        <a:rPr lang="ru-RU" sz="2000" dirty="0" smtClean="0"/>
                        <a:t>В разделе представлена общая характеристика планируемых результатов. </a:t>
                      </a:r>
                    </a:p>
                    <a:p>
                      <a:r>
                        <a:rPr lang="ru-RU" sz="2000" dirty="0" smtClean="0"/>
                        <a:t>Школа формулирует личностные, </a:t>
                      </a:r>
                      <a:r>
                        <a:rPr lang="ru-RU" sz="2000" dirty="0" err="1" smtClean="0"/>
                        <a:t>метапредметные</a:t>
                      </a:r>
                      <a:r>
                        <a:rPr lang="ru-RU" sz="2000" dirty="0" smtClean="0"/>
                        <a:t> и предметные результаты </a:t>
                      </a:r>
                      <a:r>
                        <a:rPr lang="ru-RU" sz="2000" dirty="0" smtClean="0">
                          <a:solidFill>
                            <a:srgbClr val="FF0000"/>
                          </a:solidFill>
                        </a:rPr>
                        <a:t>самостоятельно </a:t>
                      </a:r>
                      <a:r>
                        <a:rPr lang="ru-RU" sz="2000" dirty="0" smtClean="0"/>
                        <a:t>на основе ФГОС в соответствии с ФООП (п. 6.1 ст. 1 Федерального закона от 24.09.2022 г. №371-ФЗ).</a:t>
                      </a:r>
                      <a:endParaRPr lang="ru-RU" sz="2000" dirty="0"/>
                    </a:p>
                  </a:txBody>
                  <a:tcPr>
                    <a:solidFill>
                      <a:schemeClr val="bg2"/>
                    </a:solidFill>
                  </a:tcPr>
                </a:tc>
                <a:tc>
                  <a:txBody>
                    <a:bodyPr/>
                    <a:lstStyle/>
                    <a:p>
                      <a:r>
                        <a:rPr lang="ru-RU" sz="2000" dirty="0" smtClean="0"/>
                        <a:t>Не дают готовых формулировок планируемых результатов.</a:t>
                      </a:r>
                    </a:p>
                    <a:p>
                      <a:r>
                        <a:rPr lang="ru-RU" sz="2000" dirty="0" smtClean="0"/>
                        <a:t>В разделе представлена общая характеристика планируемых результатов.</a:t>
                      </a:r>
                    </a:p>
                    <a:p>
                      <a:r>
                        <a:rPr lang="ru-RU" sz="2000" dirty="0" smtClean="0"/>
                        <a:t>Школа формулирует личностные, </a:t>
                      </a:r>
                      <a:r>
                        <a:rPr lang="ru-RU" sz="2000" dirty="0" err="1" smtClean="0"/>
                        <a:t>метапредметные</a:t>
                      </a:r>
                      <a:r>
                        <a:rPr lang="ru-RU" sz="2000" dirty="0" smtClean="0"/>
                        <a:t> и предметные результаты самостоятельно на основе ФГОС с учетом ПООП</a:t>
                      </a:r>
                      <a:endParaRPr lang="ru-RU" sz="2000" dirty="0"/>
                    </a:p>
                  </a:txBody>
                  <a:tcPr>
                    <a:solidFill>
                      <a:schemeClr val="bg2"/>
                    </a:solidFill>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fontAlgn="t"/>
            <a:endParaRPr lang="ru-RU" b="1" dirty="0" smtClean="0"/>
          </a:p>
          <a:p>
            <a:pPr fontAlgn="t"/>
            <a:endParaRPr lang="ru-RU" b="1"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pPr fontAlgn="t"/>
            <a:endParaRPr lang="ru-RU" dirty="0" smtClean="0"/>
          </a:p>
          <a:p>
            <a:endParaRPr lang="ru-RU" dirty="0"/>
          </a:p>
        </p:txBody>
      </p:sp>
      <p:graphicFrame>
        <p:nvGraphicFramePr>
          <p:cNvPr id="4" name="Таблица 3"/>
          <p:cNvGraphicFramePr>
            <a:graphicFrameLocks noGrp="1"/>
          </p:cNvGraphicFramePr>
          <p:nvPr/>
        </p:nvGraphicFramePr>
        <p:xfrm>
          <a:off x="214280" y="214289"/>
          <a:ext cx="8786876" cy="6429421"/>
        </p:xfrm>
        <a:graphic>
          <a:graphicData uri="http://schemas.openxmlformats.org/drawingml/2006/table">
            <a:tbl>
              <a:tblPr firstRow="1" bandRow="1">
                <a:tableStyleId>{073A0DAA-6AF3-43AB-8588-CEC1D06C72B9}</a:tableStyleId>
              </a:tblPr>
              <a:tblGrid>
                <a:gridCol w="1928828"/>
                <a:gridCol w="3500462"/>
                <a:gridCol w="3357586"/>
              </a:tblGrid>
              <a:tr h="3474106">
                <a:tc>
                  <a:txBody>
                    <a:bodyPr/>
                    <a:lstStyle/>
                    <a:p>
                      <a:endParaRPr lang="ru-RU" dirty="0"/>
                    </a:p>
                  </a:txBody>
                  <a:tcPr>
                    <a:solidFill>
                      <a:schemeClr val="bg2"/>
                    </a:solidFill>
                  </a:tcPr>
                </a:tc>
                <a:tc>
                  <a:txBody>
                    <a:bodyPr/>
                    <a:lstStyle/>
                    <a:p>
                      <a:r>
                        <a:rPr lang="ru-RU" dirty="0" smtClean="0">
                          <a:solidFill>
                            <a:schemeClr val="tx1"/>
                          </a:solidFill>
                        </a:rPr>
                        <a:t>Планируемые результаты в ООП должны </a:t>
                      </a:r>
                      <a:r>
                        <a:rPr lang="ru-RU" dirty="0" smtClean="0">
                          <a:solidFill>
                            <a:srgbClr val="FF0000"/>
                          </a:solidFill>
                        </a:rPr>
                        <a:t>быть не ниже </a:t>
                      </a:r>
                      <a:r>
                        <a:rPr lang="ru-RU" dirty="0" smtClean="0">
                          <a:solidFill>
                            <a:schemeClr val="tx1"/>
                          </a:solidFill>
                        </a:rPr>
                        <a:t>планируемых результатов ФООП (п. 6.2 ст. 1 Федерального закона от 24.09.2022 г. №371-ФЗ)</a:t>
                      </a:r>
                      <a:endParaRPr lang="ru-RU" dirty="0">
                        <a:solidFill>
                          <a:schemeClr val="tx1"/>
                        </a:solidFill>
                      </a:endParaRPr>
                    </a:p>
                  </a:txBody>
                  <a:tcPr>
                    <a:solidFill>
                      <a:schemeClr val="bg2"/>
                    </a:solidFill>
                  </a:tcPr>
                </a:tc>
                <a:tc>
                  <a:txBody>
                    <a:bodyPr/>
                    <a:lstStyle/>
                    <a:p>
                      <a:r>
                        <a:rPr lang="ru-RU" dirty="0" smtClean="0">
                          <a:solidFill>
                            <a:schemeClr val="tx1"/>
                          </a:solidFill>
                        </a:rPr>
                        <a:t>Планируемые результаты прописаны в содержательном разделе ПООП </a:t>
                      </a:r>
                      <a:r>
                        <a:rPr lang="ru-RU" dirty="0" smtClean="0">
                          <a:solidFill>
                            <a:srgbClr val="00B0F0"/>
                          </a:solidFill>
                        </a:rPr>
                        <a:t>по каждому учебному предмету</a:t>
                      </a:r>
                      <a:r>
                        <a:rPr lang="ru-RU" dirty="0" smtClean="0">
                          <a:solidFill>
                            <a:schemeClr val="tx1"/>
                          </a:solidFill>
                        </a:rPr>
                        <a:t>. Содержат личностные, </a:t>
                      </a:r>
                      <a:r>
                        <a:rPr lang="ru-RU" dirty="0" err="1" smtClean="0">
                          <a:solidFill>
                            <a:schemeClr val="tx1"/>
                          </a:solidFill>
                        </a:rPr>
                        <a:t>метапредметные</a:t>
                      </a:r>
                      <a:r>
                        <a:rPr lang="ru-RU" dirty="0" smtClean="0">
                          <a:solidFill>
                            <a:schemeClr val="tx1"/>
                          </a:solidFill>
                        </a:rPr>
                        <a:t> и предметные результаты. </a:t>
                      </a:r>
                      <a:r>
                        <a:rPr lang="ru-RU" dirty="0" smtClean="0">
                          <a:solidFill>
                            <a:srgbClr val="00B0F0"/>
                          </a:solidFill>
                        </a:rPr>
                        <a:t>Предметные результаты разделены на классы по уровням образования</a:t>
                      </a:r>
                      <a:endParaRPr lang="ru-RU" dirty="0">
                        <a:solidFill>
                          <a:srgbClr val="00B0F0"/>
                        </a:solidFill>
                      </a:endParaRPr>
                    </a:p>
                  </a:txBody>
                  <a:tcPr>
                    <a:solidFill>
                      <a:schemeClr val="bg2"/>
                    </a:solidFill>
                  </a:tcPr>
                </a:tc>
              </a:tr>
              <a:tr h="2955315">
                <a:tc>
                  <a:txBody>
                    <a:bodyPr/>
                    <a:lstStyle/>
                    <a:p>
                      <a:endParaRPr lang="ru-RU" dirty="0"/>
                    </a:p>
                  </a:txBody>
                  <a:tcPr>
                    <a:solidFill>
                      <a:schemeClr val="bg2"/>
                    </a:solidFill>
                  </a:tcPr>
                </a:tc>
                <a:tc>
                  <a:txBody>
                    <a:bodyPr/>
                    <a:lstStyle/>
                    <a:p>
                      <a:r>
                        <a:rPr lang="ru-RU" dirty="0" smtClean="0"/>
                        <a:t>В содержательном разделе ФООП планируемые результаты прописаны </a:t>
                      </a:r>
                      <a:r>
                        <a:rPr lang="ru-RU" dirty="0" smtClean="0">
                          <a:solidFill>
                            <a:srgbClr val="00B0F0"/>
                          </a:solidFill>
                        </a:rPr>
                        <a:t>только в федеральных рабочих программах</a:t>
                      </a:r>
                      <a:r>
                        <a:rPr lang="ru-RU" dirty="0" smtClean="0"/>
                        <a:t>. Для уровня НОО по трем учебным предметам: «Русский язык», «Литературное чтение», «Окружающий мир». </a:t>
                      </a:r>
                      <a:endParaRPr lang="ru-RU" dirty="0"/>
                    </a:p>
                  </a:txBody>
                  <a:tcPr>
                    <a:solidFill>
                      <a:schemeClr val="bg2"/>
                    </a:solidFill>
                  </a:tcPr>
                </a:tc>
                <a:tc>
                  <a:txBody>
                    <a:bodyPr/>
                    <a:lstStyle/>
                    <a:p>
                      <a:r>
                        <a:rPr lang="ru-RU" dirty="0" smtClean="0"/>
                        <a:t>Образовательная организация формулирует личностные, </a:t>
                      </a:r>
                      <a:r>
                        <a:rPr lang="ru-RU" dirty="0" err="1" smtClean="0"/>
                        <a:t>метапредметные</a:t>
                      </a:r>
                      <a:r>
                        <a:rPr lang="ru-RU" dirty="0" smtClean="0"/>
                        <a:t> и предметные результаты самостоятельно на основе ФГОС уровня образования и с учетом ПООП</a:t>
                      </a:r>
                      <a:endParaRPr lang="ru-RU" dirty="0"/>
                    </a:p>
                  </a:txBody>
                  <a:tcPr>
                    <a:solidFill>
                      <a:schemeClr val="bg2"/>
                    </a:solid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214282" y="214291"/>
          <a:ext cx="8715436" cy="6644640"/>
        </p:xfrm>
        <a:graphic>
          <a:graphicData uri="http://schemas.openxmlformats.org/drawingml/2006/table">
            <a:tbl>
              <a:tblPr firstRow="1" bandRow="1">
                <a:tableStyleId>{5C22544A-7EE6-4342-B048-85BDC9FD1C3A}</a:tableStyleId>
              </a:tblPr>
              <a:tblGrid>
                <a:gridCol w="2357454"/>
                <a:gridCol w="3452836"/>
                <a:gridCol w="2905146"/>
              </a:tblGrid>
              <a:tr h="501377">
                <a:tc gridSpan="3">
                  <a:txBody>
                    <a:bodyPr/>
                    <a:lstStyle/>
                    <a:p>
                      <a:pPr algn="ctr"/>
                      <a:r>
                        <a:rPr lang="ru-RU" sz="2800" dirty="0" smtClean="0">
                          <a:solidFill>
                            <a:srgbClr val="FF0000"/>
                          </a:solidFill>
                        </a:rPr>
                        <a:t>Содержательный раздел</a:t>
                      </a:r>
                      <a:endParaRPr lang="ru-RU" sz="2800" dirty="0">
                        <a:solidFill>
                          <a:srgbClr val="FF0000"/>
                        </a:solidFill>
                      </a:endParaRPr>
                    </a:p>
                  </a:txBody>
                  <a:tcPr>
                    <a:solidFill>
                      <a:schemeClr val="accent1">
                        <a:lumMod val="20000"/>
                        <a:lumOff val="80000"/>
                      </a:schemeClr>
                    </a:solidFill>
                  </a:tcPr>
                </a:tc>
                <a:tc hMerge="1">
                  <a:txBody>
                    <a:bodyPr/>
                    <a:lstStyle/>
                    <a:p>
                      <a:endParaRPr lang="ru-RU" dirty="0"/>
                    </a:p>
                  </a:txBody>
                  <a:tcPr/>
                </a:tc>
                <a:tc hMerge="1">
                  <a:txBody>
                    <a:bodyPr/>
                    <a:lstStyle/>
                    <a:p>
                      <a:endParaRPr lang="ru-RU" dirty="0"/>
                    </a:p>
                  </a:txBody>
                  <a:tcPr/>
                </a:tc>
              </a:tr>
              <a:tr h="5928042">
                <a:tc>
                  <a:txBody>
                    <a:bodyPr/>
                    <a:lstStyle/>
                    <a:p>
                      <a:r>
                        <a:rPr lang="ru-RU" dirty="0" smtClean="0">
                          <a:solidFill>
                            <a:srgbClr val="FF0000"/>
                          </a:solidFill>
                        </a:rPr>
                        <a:t>Рабочие программы </a:t>
                      </a:r>
                      <a:r>
                        <a:rPr lang="ru-RU" dirty="0" smtClean="0"/>
                        <a:t>учебных предметов, учебных курсов (в том числе внеурочной деятельности), учебных модулей</a:t>
                      </a:r>
                    </a:p>
                    <a:p>
                      <a:endParaRPr lang="ru-RU" dirty="0" smtClean="0"/>
                    </a:p>
                    <a:p>
                      <a:r>
                        <a:rPr lang="ru-RU" dirty="0" smtClean="0">
                          <a:solidFill>
                            <a:srgbClr val="FF0000"/>
                          </a:solidFill>
                        </a:rPr>
                        <a:t>Программа формирования/</a:t>
                      </a:r>
                    </a:p>
                    <a:p>
                      <a:r>
                        <a:rPr lang="ru-RU" dirty="0" smtClean="0">
                          <a:solidFill>
                            <a:srgbClr val="FF0000"/>
                          </a:solidFill>
                        </a:rPr>
                        <a:t>развития УУД</a:t>
                      </a:r>
                      <a:endParaRPr lang="ru-RU" dirty="0">
                        <a:solidFill>
                          <a:srgbClr val="FF0000"/>
                        </a:solidFill>
                      </a:endParaRPr>
                    </a:p>
                  </a:txBody>
                  <a:tcPr>
                    <a:solidFill>
                      <a:schemeClr val="bg2"/>
                    </a:solidFill>
                  </a:tcPr>
                </a:tc>
                <a:tc>
                  <a:txBody>
                    <a:bodyPr/>
                    <a:lstStyle/>
                    <a:p>
                      <a:r>
                        <a:rPr lang="ru-RU" dirty="0" smtClean="0"/>
                        <a:t>Содержат федеральные рабочие программы учебных предметов:«Русский язык», «Литературное чтение», «Окружающий мир»</a:t>
                      </a:r>
                    </a:p>
                    <a:p>
                      <a:endParaRPr lang="ru-RU" dirty="0" smtClean="0"/>
                    </a:p>
                    <a:p>
                      <a:endParaRPr lang="ru-RU" dirty="0" smtClean="0"/>
                    </a:p>
                    <a:p>
                      <a:endParaRPr lang="ru-RU" dirty="0" smtClean="0"/>
                    </a:p>
                    <a:p>
                      <a:r>
                        <a:rPr lang="ru-RU" dirty="0" smtClean="0"/>
                        <a:t>ФООП НОО содержат программу формирования УУД. В программах описываются взаимосвязи УУД с содержанием учебных предметов, а также особенности реализации основных направлений и форм учебно-исследовательской деятельности в рамках урочной и внеурочной деятельности</a:t>
                      </a:r>
                    </a:p>
                    <a:p>
                      <a:endParaRPr lang="ru-RU" dirty="0"/>
                    </a:p>
                  </a:txBody>
                  <a:tcPr>
                    <a:solidFill>
                      <a:schemeClr val="bg2"/>
                    </a:solidFill>
                  </a:tcPr>
                </a:tc>
                <a:tc>
                  <a:txBody>
                    <a:bodyPr/>
                    <a:lstStyle/>
                    <a:p>
                      <a:r>
                        <a:rPr lang="ru-RU" dirty="0" smtClean="0"/>
                        <a:t>Содержат примерные рабочие программы </a:t>
                      </a:r>
                      <a:r>
                        <a:rPr lang="ru-RU" dirty="0" smtClean="0">
                          <a:solidFill>
                            <a:srgbClr val="00B0F0"/>
                          </a:solidFill>
                        </a:rPr>
                        <a:t>по всем учебным предметам</a:t>
                      </a:r>
                      <a:r>
                        <a:rPr lang="ru-RU" dirty="0" smtClean="0"/>
                        <a:t>, которые обязательны для изучения на уровне образования </a:t>
                      </a:r>
                    </a:p>
                    <a:p>
                      <a:endParaRPr lang="ru-RU" dirty="0" smtClean="0"/>
                    </a:p>
                    <a:p>
                      <a:r>
                        <a:rPr lang="ru-RU" dirty="0" smtClean="0"/>
                        <a:t>ПООП НОО включают примерную программу формирования УУД. </a:t>
                      </a:r>
                      <a:endParaRPr lang="ru-RU" dirty="0"/>
                    </a:p>
                  </a:txBody>
                  <a:tcPr>
                    <a:solidFill>
                      <a:schemeClr val="bg2"/>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142844" y="214289"/>
          <a:ext cx="8858312" cy="6677827"/>
        </p:xfrm>
        <a:graphic>
          <a:graphicData uri="http://schemas.openxmlformats.org/drawingml/2006/table">
            <a:tbl>
              <a:tblPr firstRow="1" bandRow="1">
                <a:tableStyleId>{5C22544A-7EE6-4342-B048-85BDC9FD1C3A}</a:tableStyleId>
              </a:tblPr>
              <a:tblGrid>
                <a:gridCol w="1785950"/>
                <a:gridCol w="4119592"/>
                <a:gridCol w="2952770"/>
              </a:tblGrid>
              <a:tr h="1680251">
                <a:tc>
                  <a:txBody>
                    <a:bodyPr/>
                    <a:lstStyle/>
                    <a:p>
                      <a:r>
                        <a:rPr lang="ru-RU" dirty="0" smtClean="0">
                          <a:solidFill>
                            <a:srgbClr val="FF0000"/>
                          </a:solidFill>
                        </a:rPr>
                        <a:t>Рабочая программа воспитания</a:t>
                      </a:r>
                      <a:endParaRPr lang="ru-RU" dirty="0">
                        <a:solidFill>
                          <a:srgbClr val="FF0000"/>
                        </a:solidFill>
                      </a:endParaRPr>
                    </a:p>
                  </a:txBody>
                  <a:tcPr>
                    <a:solidFill>
                      <a:schemeClr val="bg2"/>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dirty="0" smtClean="0">
                          <a:solidFill>
                            <a:schemeClr val="tx1"/>
                          </a:solidFill>
                        </a:rPr>
                        <a:t>В ФООП содержится </a:t>
                      </a:r>
                      <a:r>
                        <a:rPr lang="ru-RU" dirty="0" smtClean="0">
                          <a:solidFill>
                            <a:srgbClr val="00B0F0"/>
                          </a:solidFill>
                        </a:rPr>
                        <a:t>федеральная рабочая программа воспитания</a:t>
                      </a:r>
                      <a:r>
                        <a:rPr lang="ru-RU" dirty="0" smtClean="0">
                          <a:solidFill>
                            <a:schemeClr val="tx1"/>
                          </a:solidFill>
                        </a:rPr>
                        <a:t>, которая соответствует обновленной примерной рабочей программе воспитания</a:t>
                      </a:r>
                      <a:endParaRPr lang="ru-RU" dirty="0">
                        <a:solidFill>
                          <a:schemeClr val="tx1"/>
                        </a:solidFill>
                      </a:endParaRPr>
                    </a:p>
                  </a:txBody>
                  <a:tcPr>
                    <a:solidFill>
                      <a:schemeClr val="bg2"/>
                    </a:solidFill>
                  </a:tcPr>
                </a:tc>
                <a:tc>
                  <a:txBody>
                    <a:bodyPr/>
                    <a:lstStyle/>
                    <a:p>
                      <a:r>
                        <a:rPr lang="ru-RU" dirty="0" smtClean="0">
                          <a:solidFill>
                            <a:schemeClr val="tx1"/>
                          </a:solidFill>
                        </a:rPr>
                        <a:t>В ПООП – примерные программы воспитания в соответствии с ФГОС</a:t>
                      </a:r>
                      <a:endParaRPr lang="ru-RU" dirty="0">
                        <a:solidFill>
                          <a:schemeClr val="tx1"/>
                        </a:solidFill>
                      </a:endParaRPr>
                    </a:p>
                  </a:txBody>
                  <a:tcPr>
                    <a:solidFill>
                      <a:schemeClr val="bg2"/>
                    </a:solidFill>
                  </a:tcPr>
                </a:tc>
              </a:tr>
              <a:tr h="445828">
                <a:tc gridSpan="3">
                  <a:txBody>
                    <a:bodyPr/>
                    <a:lstStyle/>
                    <a:p>
                      <a:pPr algn="ctr"/>
                      <a:r>
                        <a:rPr lang="ru-RU" sz="2400" dirty="0" smtClean="0">
                          <a:solidFill>
                            <a:srgbClr val="FF0000"/>
                          </a:solidFill>
                        </a:rPr>
                        <a:t>Организационный раздел</a:t>
                      </a:r>
                      <a:endParaRPr lang="ru-RU" sz="2400" dirty="0">
                        <a:solidFill>
                          <a:srgbClr val="FF0000"/>
                        </a:solidFill>
                      </a:endParaRPr>
                    </a:p>
                  </a:txBody>
                  <a:tcPr/>
                </a:tc>
                <a:tc hMerge="1">
                  <a:txBody>
                    <a:bodyPr/>
                    <a:lstStyle/>
                    <a:p>
                      <a:endParaRPr lang="ru-RU"/>
                    </a:p>
                  </a:txBody>
                  <a:tcPr/>
                </a:tc>
                <a:tc hMerge="1">
                  <a:txBody>
                    <a:bodyPr/>
                    <a:lstStyle/>
                    <a:p>
                      <a:endParaRPr lang="ru-RU" dirty="0"/>
                    </a:p>
                  </a:txBody>
                  <a:tcPr/>
                </a:tc>
              </a:tr>
              <a:tr h="891656">
                <a:tc>
                  <a:txBody>
                    <a:bodyPr/>
                    <a:lstStyle/>
                    <a:p>
                      <a:r>
                        <a:rPr lang="ru-RU" dirty="0" smtClean="0">
                          <a:solidFill>
                            <a:srgbClr val="FF0000"/>
                          </a:solidFill>
                        </a:rPr>
                        <a:t>Учебный план</a:t>
                      </a:r>
                      <a:endParaRPr lang="ru-RU" dirty="0">
                        <a:solidFill>
                          <a:srgbClr val="FF0000"/>
                        </a:solidFill>
                      </a:endParaRPr>
                    </a:p>
                  </a:txBody>
                  <a:tcPr>
                    <a:solidFill>
                      <a:schemeClr val="bg2"/>
                    </a:solidFill>
                  </a:tcPr>
                </a:tc>
                <a:tc>
                  <a:txBody>
                    <a:bodyPr/>
                    <a:lstStyle/>
                    <a:p>
                      <a:r>
                        <a:rPr lang="ru-RU" dirty="0" smtClean="0"/>
                        <a:t>В ФООП НОО включили </a:t>
                      </a:r>
                      <a:r>
                        <a:rPr lang="ru-RU" dirty="0" smtClean="0">
                          <a:solidFill>
                            <a:srgbClr val="00B0F0"/>
                          </a:solidFill>
                        </a:rPr>
                        <a:t>пять вариантов</a:t>
                      </a:r>
                      <a:r>
                        <a:rPr lang="ru-RU" dirty="0" smtClean="0"/>
                        <a:t> федеральных учебных планов</a:t>
                      </a:r>
                      <a:endParaRPr lang="ru-RU" dirty="0"/>
                    </a:p>
                  </a:txBody>
                  <a:tcPr>
                    <a:solidFill>
                      <a:schemeClr val="bg2"/>
                    </a:solidFill>
                  </a:tcPr>
                </a:tc>
                <a:tc>
                  <a:txBody>
                    <a:bodyPr/>
                    <a:lstStyle/>
                    <a:p>
                      <a:r>
                        <a:rPr lang="ru-RU" dirty="0" smtClean="0"/>
                        <a:t>В ПООП НОО – пять вариантов примерных учебных планов</a:t>
                      </a:r>
                      <a:endParaRPr lang="ru-RU" dirty="0"/>
                    </a:p>
                  </a:txBody>
                  <a:tcPr>
                    <a:solidFill>
                      <a:schemeClr val="bg2"/>
                    </a:solidFill>
                  </a:tcPr>
                </a:tc>
              </a:tr>
              <a:tr h="3625976">
                <a:tc>
                  <a:txBody>
                    <a:bodyPr/>
                    <a:lstStyle/>
                    <a:p>
                      <a:r>
                        <a:rPr lang="ru-RU" dirty="0" smtClean="0">
                          <a:solidFill>
                            <a:srgbClr val="FF0000"/>
                          </a:solidFill>
                        </a:rPr>
                        <a:t>План внеурочной деятельности</a:t>
                      </a:r>
                      <a:endParaRPr lang="ru-RU" dirty="0">
                        <a:solidFill>
                          <a:srgbClr val="FF0000"/>
                        </a:solidFill>
                      </a:endParaRPr>
                    </a:p>
                  </a:txBody>
                  <a:tcPr>
                    <a:solidFill>
                      <a:schemeClr val="bg2"/>
                    </a:solidFill>
                  </a:tcPr>
                </a:tc>
                <a:tc>
                  <a:txBody>
                    <a:bodyPr/>
                    <a:lstStyle/>
                    <a:p>
                      <a:r>
                        <a:rPr lang="ru-RU" dirty="0" smtClean="0"/>
                        <a:t>ФООП на уровнях НОО содержат описание направлений федеральных планов внеурочной деятельности. Конкретной формы плана и примерного распределения часов нет. Дополнительно ФООП НОО предлагает </a:t>
                      </a:r>
                      <a:r>
                        <a:rPr lang="ru-RU" dirty="0" smtClean="0">
                          <a:solidFill>
                            <a:srgbClr val="00B0F0"/>
                          </a:solidFill>
                        </a:rPr>
                        <a:t>перечень курсов внеурочной деятельности </a:t>
                      </a:r>
                      <a:r>
                        <a:rPr lang="ru-RU" dirty="0" smtClean="0"/>
                        <a:t>по направлениям, описание которых содержит название курсов, формулировку цели и указание формы организации</a:t>
                      </a:r>
                      <a:endParaRPr lang="ru-RU" dirty="0"/>
                    </a:p>
                  </a:txBody>
                  <a:tcPr>
                    <a:solidFill>
                      <a:schemeClr val="bg2"/>
                    </a:solidFill>
                  </a:tcPr>
                </a:tc>
                <a:tc>
                  <a:txBody>
                    <a:bodyPr/>
                    <a:lstStyle/>
                    <a:p>
                      <a:r>
                        <a:rPr lang="ru-RU" dirty="0" smtClean="0"/>
                        <a:t>ПООП НОО содержит примерные планы внеурочной деятельности. Конкретных форм плана и распределения часов нет. В примерных планах прописаны направления и формы внеурочной деятельности для каждого уровня образования</a:t>
                      </a:r>
                      <a:endParaRPr lang="ru-RU" dirty="0"/>
                    </a:p>
                  </a:txBody>
                  <a:tcPr>
                    <a:solidFill>
                      <a:schemeClr val="bg2"/>
                    </a:solid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142845" y="214288"/>
          <a:ext cx="8786874" cy="6766560"/>
        </p:xfrm>
        <a:graphic>
          <a:graphicData uri="http://schemas.openxmlformats.org/drawingml/2006/table">
            <a:tbl>
              <a:tblPr firstRow="1" bandRow="1">
                <a:tableStyleId>{5C22544A-7EE6-4342-B048-85BDC9FD1C3A}</a:tableStyleId>
              </a:tblPr>
              <a:tblGrid>
                <a:gridCol w="1500197"/>
                <a:gridCol w="4143404"/>
                <a:gridCol w="3143273"/>
              </a:tblGrid>
              <a:tr h="4164252">
                <a:tc>
                  <a:txBody>
                    <a:bodyPr/>
                    <a:lstStyle/>
                    <a:p>
                      <a:r>
                        <a:rPr lang="ru-RU" sz="1600" dirty="0" err="1" smtClean="0">
                          <a:solidFill>
                            <a:srgbClr val="FF0000"/>
                          </a:solidFill>
                        </a:rPr>
                        <a:t>Календар</a:t>
                      </a:r>
                      <a:endParaRPr lang="ru-RU" sz="1600" dirty="0" smtClean="0">
                        <a:solidFill>
                          <a:srgbClr val="FF0000"/>
                        </a:solidFill>
                      </a:endParaRPr>
                    </a:p>
                    <a:p>
                      <a:r>
                        <a:rPr lang="ru-RU" sz="1600" dirty="0" err="1" smtClean="0">
                          <a:solidFill>
                            <a:srgbClr val="FF0000"/>
                          </a:solidFill>
                        </a:rPr>
                        <a:t>ный</a:t>
                      </a:r>
                      <a:r>
                        <a:rPr lang="ru-RU" sz="1600" dirty="0" smtClean="0">
                          <a:solidFill>
                            <a:srgbClr val="FF0000"/>
                          </a:solidFill>
                        </a:rPr>
                        <a:t> учебный график</a:t>
                      </a:r>
                      <a:endParaRPr lang="ru-RU" sz="1600" dirty="0">
                        <a:solidFill>
                          <a:srgbClr val="FF0000"/>
                        </a:solidFill>
                      </a:endParaRPr>
                    </a:p>
                  </a:txBody>
                  <a:tcPr>
                    <a:solidFill>
                      <a:schemeClr val="bg2"/>
                    </a:solidFill>
                  </a:tcPr>
                </a:tc>
                <a:tc>
                  <a:txBody>
                    <a:bodyPr/>
                    <a:lstStyle/>
                    <a:p>
                      <a:r>
                        <a:rPr lang="ru-RU" sz="1800" dirty="0" smtClean="0">
                          <a:solidFill>
                            <a:schemeClr val="tx1"/>
                          </a:solidFill>
                        </a:rPr>
                        <a:t>Федеральный календарный учебный график в программах НОО </a:t>
                      </a:r>
                      <a:r>
                        <a:rPr lang="ru-RU" sz="1800" dirty="0" smtClean="0">
                          <a:solidFill>
                            <a:srgbClr val="00B0F0"/>
                          </a:solidFill>
                        </a:rPr>
                        <a:t>конкретизирован</a:t>
                      </a:r>
                      <a:r>
                        <a:rPr lang="ru-RU" sz="1800" dirty="0" smtClean="0">
                          <a:solidFill>
                            <a:schemeClr val="tx1"/>
                          </a:solidFill>
                        </a:rPr>
                        <a:t>. КУГ представлен по </a:t>
                      </a:r>
                      <a:r>
                        <a:rPr lang="ru-RU" sz="1800" dirty="0" smtClean="0">
                          <a:solidFill>
                            <a:srgbClr val="00B0F0"/>
                          </a:solidFill>
                        </a:rPr>
                        <a:t>учебным четвертям</a:t>
                      </a:r>
                      <a:r>
                        <a:rPr lang="ru-RU" sz="1800" dirty="0" smtClean="0">
                          <a:solidFill>
                            <a:schemeClr val="tx1"/>
                          </a:solidFill>
                        </a:rPr>
                        <a:t>. Однако школам оставили право организовать учебный год по триместрам.</a:t>
                      </a:r>
                    </a:p>
                    <a:p>
                      <a:r>
                        <a:rPr lang="ru-RU" sz="1800" dirty="0" smtClean="0">
                          <a:solidFill>
                            <a:schemeClr val="tx1"/>
                          </a:solidFill>
                        </a:rPr>
                        <a:t>ФООП не содержат конкретной формы федерального календарного учебного графика, только его описание. В описании указаны конкретные сроки начала и окончания учебного года для всех уровней образования</a:t>
                      </a:r>
                      <a:endParaRPr lang="ru-RU" sz="1800" dirty="0">
                        <a:solidFill>
                          <a:schemeClr val="tx1"/>
                        </a:solidFill>
                      </a:endParaRPr>
                    </a:p>
                  </a:txBody>
                  <a:tcPr>
                    <a:solidFill>
                      <a:schemeClr val="bg2"/>
                    </a:solidFill>
                  </a:tcPr>
                </a:tc>
                <a:tc>
                  <a:txBody>
                    <a:bodyPr/>
                    <a:lstStyle/>
                    <a:p>
                      <a:r>
                        <a:rPr lang="ru-RU" sz="1800" dirty="0" smtClean="0">
                          <a:solidFill>
                            <a:schemeClr val="tx1"/>
                          </a:solidFill>
                        </a:rPr>
                        <a:t>ПООП </a:t>
                      </a:r>
                      <a:r>
                        <a:rPr lang="ru-RU" sz="1800" dirty="0" smtClean="0">
                          <a:solidFill>
                            <a:srgbClr val="00B0F0"/>
                          </a:solidFill>
                        </a:rPr>
                        <a:t>не содержат конкретной формы </a:t>
                      </a:r>
                      <a:r>
                        <a:rPr lang="ru-RU" sz="1800" dirty="0" smtClean="0">
                          <a:solidFill>
                            <a:schemeClr val="tx1"/>
                          </a:solidFill>
                        </a:rPr>
                        <a:t>календарного учебного графика, только его описание .</a:t>
                      </a:r>
                    </a:p>
                    <a:p>
                      <a:r>
                        <a:rPr lang="ru-RU" sz="1800" dirty="0" smtClean="0">
                          <a:solidFill>
                            <a:schemeClr val="tx1"/>
                          </a:solidFill>
                        </a:rPr>
                        <a:t>В описании указано, что календарный учебный график реализации ООП образовательная организация составляет самостоятельно с учетом требований санитарных правил и мнения участников образовательных отношений</a:t>
                      </a:r>
                      <a:endParaRPr lang="ru-RU" sz="1800" dirty="0">
                        <a:solidFill>
                          <a:schemeClr val="tx1"/>
                        </a:solidFill>
                      </a:endParaRPr>
                    </a:p>
                  </a:txBody>
                  <a:tcPr>
                    <a:solidFill>
                      <a:schemeClr val="bg2"/>
                    </a:solidFill>
                  </a:tcPr>
                </a:tc>
              </a:tr>
              <a:tr h="2265170">
                <a:tc>
                  <a:txBody>
                    <a:bodyPr/>
                    <a:lstStyle/>
                    <a:p>
                      <a:endParaRPr lang="ru-RU" sz="1600" dirty="0"/>
                    </a:p>
                  </a:txBody>
                  <a:tcPr>
                    <a:solidFill>
                      <a:schemeClr val="bg2"/>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b="1" dirty="0" smtClean="0"/>
                        <a:t>Также зафиксировали продолжительность учебных четвертей и каникул. В начальной школе </a:t>
                      </a:r>
                      <a:r>
                        <a:rPr lang="ru-RU" sz="1800" b="1" dirty="0" smtClean="0">
                          <a:solidFill>
                            <a:srgbClr val="00B0F0"/>
                          </a:solidFill>
                        </a:rPr>
                        <a:t>закрепили</a:t>
                      </a:r>
                      <a:r>
                        <a:rPr lang="ru-RU" sz="1800" b="1" dirty="0" smtClean="0"/>
                        <a:t> неделю дополнительных каникул для первоклассников. Ранее это регламентировали только санитарные требования</a:t>
                      </a:r>
                      <a:endParaRPr lang="ru-RU" sz="1800" b="1" dirty="0"/>
                    </a:p>
                  </a:txBody>
                  <a:tcPr>
                    <a:solidFill>
                      <a:schemeClr val="bg2"/>
                    </a:solidFill>
                  </a:tcPr>
                </a:tc>
                <a:tc>
                  <a:txBody>
                    <a:bodyPr/>
                    <a:lstStyle/>
                    <a:p>
                      <a:endParaRPr lang="ru-RU" sz="1800" dirty="0"/>
                    </a:p>
                  </a:txBody>
                  <a:tcPr>
                    <a:solidFill>
                      <a:schemeClr val="bg2"/>
                    </a:solid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0" y="1"/>
          <a:ext cx="9001157" cy="6695481"/>
        </p:xfrm>
        <a:graphic>
          <a:graphicData uri="http://schemas.openxmlformats.org/drawingml/2006/table">
            <a:tbl>
              <a:tblPr firstRow="1" bandRow="1">
                <a:tableStyleId>{5C22544A-7EE6-4342-B048-85BDC9FD1C3A}</a:tableStyleId>
              </a:tblPr>
              <a:tblGrid>
                <a:gridCol w="1756322"/>
                <a:gridCol w="4244449"/>
                <a:gridCol w="3000386"/>
              </a:tblGrid>
              <a:tr h="2720790">
                <a:tc>
                  <a:txBody>
                    <a:bodyPr/>
                    <a:lstStyle/>
                    <a:p>
                      <a:r>
                        <a:rPr lang="ru-RU" sz="1800" dirty="0" smtClean="0">
                          <a:solidFill>
                            <a:srgbClr val="FF0000"/>
                          </a:solidFill>
                        </a:rPr>
                        <a:t>Календарный план воспитательной работы</a:t>
                      </a:r>
                      <a:endParaRPr lang="ru-RU" sz="1800" dirty="0">
                        <a:solidFill>
                          <a:srgbClr val="FF0000"/>
                        </a:solidFill>
                      </a:endParaRPr>
                    </a:p>
                  </a:txBody>
                  <a:tcPr>
                    <a:solidFill>
                      <a:schemeClr val="bg2"/>
                    </a:solidFill>
                  </a:tcPr>
                </a:tc>
                <a:tc>
                  <a:txBody>
                    <a:bodyPr/>
                    <a:lstStyle/>
                    <a:p>
                      <a:r>
                        <a:rPr lang="ru-RU" sz="1800" dirty="0" smtClean="0">
                          <a:solidFill>
                            <a:schemeClr val="tx1"/>
                          </a:solidFill>
                        </a:rPr>
                        <a:t>Федеральный календарный план воспитательной работы содержит </a:t>
                      </a:r>
                      <a:r>
                        <a:rPr lang="ru-RU" sz="1800" dirty="0" smtClean="0">
                          <a:solidFill>
                            <a:srgbClr val="00B0F0"/>
                          </a:solidFill>
                        </a:rPr>
                        <a:t>единый для всех школ перечень </a:t>
                      </a:r>
                      <a:r>
                        <a:rPr lang="ru-RU" sz="1800" dirty="0" smtClean="0">
                          <a:solidFill>
                            <a:schemeClr val="tx1"/>
                          </a:solidFill>
                        </a:rPr>
                        <a:t>основных государственных и народных праздников, памятных дат</a:t>
                      </a:r>
                    </a:p>
                  </a:txBody>
                  <a:tcPr>
                    <a:solidFill>
                      <a:schemeClr val="bg2"/>
                    </a:solidFill>
                  </a:tcPr>
                </a:tc>
                <a:tc>
                  <a:txBody>
                    <a:bodyPr/>
                    <a:lstStyle/>
                    <a:p>
                      <a:r>
                        <a:rPr lang="ru-RU" sz="1800" dirty="0" smtClean="0">
                          <a:solidFill>
                            <a:schemeClr val="tx1"/>
                          </a:solidFill>
                        </a:rPr>
                        <a:t>В ПООП приведена примерная структура плана. Возможно построение плана по основным направлениям воспитания, по календарным периодам – месяцам, четвертям, триместрам – или в иной форме</a:t>
                      </a:r>
                      <a:endParaRPr lang="ru-RU" sz="1800" dirty="0">
                        <a:solidFill>
                          <a:schemeClr val="tx1"/>
                        </a:solidFill>
                      </a:endParaRPr>
                    </a:p>
                  </a:txBody>
                  <a:tcPr>
                    <a:solidFill>
                      <a:schemeClr val="bg2"/>
                    </a:solidFill>
                  </a:tcPr>
                </a:tc>
              </a:tr>
              <a:tr h="1930883">
                <a:tc>
                  <a:txBody>
                    <a:bodyPr/>
                    <a:lstStyle/>
                    <a:p>
                      <a:endParaRPr lang="ru-RU" sz="1800" dirty="0"/>
                    </a:p>
                  </a:txBody>
                  <a:tcPr>
                    <a:solidFill>
                      <a:schemeClr val="bg2"/>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solidFill>
                            <a:schemeClr val="tx1"/>
                          </a:solidFill>
                        </a:rPr>
                        <a:t>Образовательная организация </a:t>
                      </a:r>
                      <a:r>
                        <a:rPr lang="ru-RU" sz="1800" dirty="0" smtClean="0">
                          <a:solidFill>
                            <a:srgbClr val="00B0F0"/>
                          </a:solidFill>
                        </a:rPr>
                        <a:t>вправе проводить иные мероприятия. </a:t>
                      </a:r>
                      <a:r>
                        <a:rPr lang="ru-RU" sz="1800" dirty="0" smtClean="0">
                          <a:solidFill>
                            <a:schemeClr val="tx1"/>
                          </a:solidFill>
                        </a:rPr>
                        <a:t>Главное, чтобы они соответствовали федеральной рабочей программе воспитания и ключевым направлениям воспитания и дополнительного образования детей</a:t>
                      </a:r>
                      <a:endParaRPr lang="ru-RU" sz="1800" dirty="0"/>
                    </a:p>
                  </a:txBody>
                  <a:tcPr>
                    <a:solidFill>
                      <a:schemeClr val="bg2"/>
                    </a:solidFill>
                  </a:tcPr>
                </a:tc>
                <a:tc>
                  <a:txBody>
                    <a:bodyPr/>
                    <a:lstStyle/>
                    <a:p>
                      <a:endParaRPr lang="ru-RU" sz="1800" dirty="0"/>
                    </a:p>
                  </a:txBody>
                  <a:tcPr>
                    <a:solidFill>
                      <a:schemeClr val="bg2"/>
                    </a:solidFill>
                  </a:tcPr>
                </a:tc>
              </a:tr>
              <a:tr h="1849161">
                <a:tc>
                  <a:txBody>
                    <a:bodyPr/>
                    <a:lstStyle/>
                    <a:p>
                      <a:endParaRPr lang="ru-RU" sz="18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t>Федеральный календарный план воспитательной работы может быть реализован </a:t>
                      </a:r>
                      <a:r>
                        <a:rPr lang="ru-RU" sz="1800" dirty="0" smtClean="0">
                          <a:solidFill>
                            <a:srgbClr val="00B0F0"/>
                          </a:solidFill>
                        </a:rPr>
                        <a:t>в рамках урочной и внеурочной деятельности</a:t>
                      </a:r>
                      <a:endParaRPr lang="ru-RU" sz="1800" dirty="0">
                        <a:solidFill>
                          <a:srgbClr val="00B0F0"/>
                        </a:solidFill>
                      </a:endParaRPr>
                    </a:p>
                  </a:txBody>
                  <a:tcPr/>
                </a:tc>
                <a:tc>
                  <a:txBody>
                    <a:bodyPr/>
                    <a:lstStyle/>
                    <a:p>
                      <a:endParaRPr lang="ru-RU" sz="1800" dirty="0"/>
                    </a:p>
                  </a:txBody>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534433" cy="604822"/>
          </a:xfrm>
          <a:solidFill>
            <a:schemeClr val="accent3">
              <a:lumMod val="20000"/>
              <a:lumOff val="80000"/>
            </a:schemeClr>
          </a:solidFill>
        </p:spPr>
        <p:txBody>
          <a:bodyPr>
            <a:normAutofit fontScale="90000"/>
          </a:bodyPr>
          <a:lstStyle/>
          <a:p>
            <a:pPr algn="ctr"/>
            <a:r>
              <a:rPr lang="ru-RU" b="1" dirty="0" smtClean="0">
                <a:solidFill>
                  <a:schemeClr val="tx1"/>
                </a:solidFill>
              </a:rPr>
              <a:t>Переход на ФООП: пошаговый алгоритм</a:t>
            </a:r>
            <a:endParaRPr lang="ru-RU" b="1" dirty="0">
              <a:solidFill>
                <a:schemeClr val="tx1"/>
              </a:solidFill>
            </a:endParaRPr>
          </a:p>
        </p:txBody>
      </p:sp>
      <p:sp>
        <p:nvSpPr>
          <p:cNvPr id="3" name="Содержимое 2"/>
          <p:cNvSpPr>
            <a:spLocks noGrp="1"/>
          </p:cNvSpPr>
          <p:nvPr>
            <p:ph idx="1"/>
          </p:nvPr>
        </p:nvSpPr>
        <p:spPr>
          <a:xfrm>
            <a:off x="214282" y="1071546"/>
            <a:ext cx="8715436" cy="5572164"/>
          </a:xfrm>
          <a:solidFill>
            <a:schemeClr val="bg2"/>
          </a:solidFill>
        </p:spPr>
        <p:txBody>
          <a:bodyPr>
            <a:normAutofit lnSpcReduction="10000"/>
          </a:bodyPr>
          <a:lstStyle/>
          <a:p>
            <a:pPr>
              <a:buNone/>
            </a:pPr>
            <a:r>
              <a:rPr lang="ru-RU" sz="2400" dirty="0" smtClean="0"/>
              <a:t>Чтобы осуществить переход на ФООП, необходимо последовательно выполнить </a:t>
            </a:r>
            <a:r>
              <a:rPr lang="ru-RU" sz="2400" dirty="0" smtClean="0">
                <a:solidFill>
                  <a:srgbClr val="FF0000"/>
                </a:solidFill>
              </a:rPr>
              <a:t>несколько шагов:</a:t>
            </a:r>
          </a:p>
          <a:p>
            <a:pPr>
              <a:buNone/>
            </a:pPr>
            <a:r>
              <a:rPr lang="ru-RU" sz="2400" dirty="0" smtClean="0"/>
              <a:t>1. Изучить законодательство и новые учебно-методические документы. </a:t>
            </a:r>
          </a:p>
          <a:p>
            <a:pPr>
              <a:buNone/>
            </a:pPr>
            <a:r>
              <a:rPr lang="ru-RU" sz="2400" dirty="0" smtClean="0"/>
              <a:t>2. Составить план перехода на ФООП. </a:t>
            </a:r>
          </a:p>
          <a:p>
            <a:pPr>
              <a:buNone/>
            </a:pPr>
            <a:r>
              <a:rPr lang="ru-RU" sz="2400" dirty="0" smtClean="0"/>
              <a:t>3. Создать рабочую группу.</a:t>
            </a:r>
          </a:p>
          <a:p>
            <a:pPr>
              <a:buNone/>
            </a:pPr>
            <a:r>
              <a:rPr lang="ru-RU" sz="2400" dirty="0" smtClean="0"/>
              <a:t>4. Составить проект новых общеобразовательных программ в соответствии с федеральными ООП.</a:t>
            </a:r>
          </a:p>
          <a:p>
            <a:pPr>
              <a:buNone/>
            </a:pPr>
            <a:r>
              <a:rPr lang="ru-RU" sz="2400" dirty="0" smtClean="0"/>
              <a:t>5. Проконтролировать, как рабочая группа соблюдает требования ФООП.</a:t>
            </a:r>
          </a:p>
          <a:p>
            <a:pPr>
              <a:buNone/>
            </a:pPr>
            <a:r>
              <a:rPr lang="ru-RU" sz="2400" dirty="0" smtClean="0"/>
              <a:t>6. Подготовить педагогов к переходу на новые требования; ознакомить с изменениями родителей. </a:t>
            </a:r>
          </a:p>
          <a:p>
            <a:pPr>
              <a:buNone/>
            </a:pPr>
            <a:r>
              <a:rPr lang="ru-RU" sz="2400" dirty="0" smtClean="0"/>
              <a:t>7. Издать приказ об утверждении новых ООП.</a:t>
            </a:r>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14290"/>
            <a:ext cx="7000924" cy="785818"/>
          </a:xfrm>
          <a:solidFill>
            <a:schemeClr val="bg1">
              <a:lumMod val="95000"/>
            </a:schemeClr>
          </a:solidFill>
        </p:spPr>
        <p:txBody>
          <a:bodyPr>
            <a:normAutofit fontScale="90000"/>
          </a:bodyPr>
          <a:lstStyle/>
          <a:p>
            <a:pPr algn="ctr"/>
            <a:r>
              <a:rPr lang="ru-RU" sz="2400" b="1" dirty="0" smtClean="0">
                <a:solidFill>
                  <a:schemeClr val="tx1"/>
                </a:solidFill>
              </a:rPr>
              <a:t>Цели обновления Федеральных государственных образовательных стандартов (</a:t>
            </a:r>
            <a:r>
              <a:rPr lang="ru-RU" sz="2400" b="1" i="1" dirty="0" smtClean="0">
                <a:solidFill>
                  <a:schemeClr val="tx1"/>
                </a:solidFill>
              </a:rPr>
              <a:t>ФГОС - 2021)</a:t>
            </a:r>
            <a:endParaRPr lang="ru-RU" sz="2400" b="1" i="1" dirty="0">
              <a:solidFill>
                <a:schemeClr val="tx1"/>
              </a:solidFill>
            </a:endParaRPr>
          </a:p>
        </p:txBody>
      </p:sp>
      <p:sp>
        <p:nvSpPr>
          <p:cNvPr id="3" name="Содержимое 2"/>
          <p:cNvSpPr>
            <a:spLocks noGrp="1"/>
          </p:cNvSpPr>
          <p:nvPr>
            <p:ph idx="1"/>
          </p:nvPr>
        </p:nvSpPr>
        <p:spPr>
          <a:xfrm>
            <a:off x="214282" y="1214422"/>
            <a:ext cx="8643998" cy="5429288"/>
          </a:xfrm>
          <a:solidFill>
            <a:schemeClr val="bg1">
              <a:lumMod val="95000"/>
            </a:schemeClr>
          </a:solidFill>
        </p:spPr>
        <p:txBody>
          <a:bodyPr>
            <a:noAutofit/>
          </a:bodyPr>
          <a:lstStyle/>
          <a:p>
            <a:pPr>
              <a:buNone/>
            </a:pPr>
            <a:r>
              <a:rPr lang="ru-RU" sz="2000" dirty="0" smtClean="0"/>
              <a:t>• </a:t>
            </a:r>
            <a:r>
              <a:rPr lang="ru-RU" sz="2000" b="1" dirty="0" smtClean="0">
                <a:solidFill>
                  <a:srgbClr val="FF0000"/>
                </a:solidFill>
              </a:rPr>
              <a:t>обеспечение единого образовательного пространства </a:t>
            </a:r>
            <a:r>
              <a:rPr lang="ru-RU" sz="2000" b="1" dirty="0" smtClean="0"/>
              <a:t>на территории Российской Федерации </a:t>
            </a:r>
          </a:p>
          <a:p>
            <a:pPr>
              <a:buNone/>
            </a:pPr>
            <a:r>
              <a:rPr lang="ru-RU" sz="2000" b="1" dirty="0" smtClean="0">
                <a:solidFill>
                  <a:srgbClr val="FF0000"/>
                </a:solidFill>
              </a:rPr>
              <a:t>• обеспечение лидирующих позиций России </a:t>
            </a:r>
            <a:r>
              <a:rPr lang="ru-RU" sz="2000" b="1" dirty="0" smtClean="0"/>
              <a:t>в области фундаментального математического образования, физики, химии, биологии, технических наук, гуманитарных и социальных наук</a:t>
            </a:r>
          </a:p>
          <a:p>
            <a:pPr>
              <a:buNone/>
            </a:pPr>
            <a:r>
              <a:rPr lang="ru-RU" sz="2000" b="1" dirty="0" smtClean="0"/>
              <a:t> • </a:t>
            </a:r>
            <a:r>
              <a:rPr lang="ru-RU" sz="2000" b="1" dirty="0" smtClean="0">
                <a:solidFill>
                  <a:srgbClr val="FF0000"/>
                </a:solidFill>
              </a:rPr>
              <a:t>повышение роли школы в воспитании молодежи </a:t>
            </a:r>
            <a:r>
              <a:rPr lang="ru-RU" sz="2000" b="1" dirty="0" smtClean="0"/>
              <a:t>как ответственных граждан России на основе традиционных российских духовно-нравственных и культурно-исторических ценностей, а также в профилактике экстремизма и радикальной идеологии </a:t>
            </a:r>
          </a:p>
          <a:p>
            <a:pPr>
              <a:buNone/>
            </a:pPr>
            <a:r>
              <a:rPr lang="ru-RU" sz="2000" b="1" dirty="0" smtClean="0"/>
              <a:t>• </a:t>
            </a:r>
            <a:r>
              <a:rPr lang="ru-RU" sz="2000" b="1" dirty="0" smtClean="0">
                <a:solidFill>
                  <a:srgbClr val="FF0000"/>
                </a:solidFill>
              </a:rPr>
              <a:t>повышение качества преподавания </a:t>
            </a:r>
            <a:r>
              <a:rPr lang="ru-RU" sz="2000" b="1" dirty="0" smtClean="0"/>
              <a:t>русского языка, литературы, отечественной истории, основ светской этики, традиционных религий </a:t>
            </a:r>
          </a:p>
          <a:p>
            <a:pPr>
              <a:buNone/>
            </a:pPr>
            <a:r>
              <a:rPr lang="ru-RU" sz="2000" b="1" dirty="0" smtClean="0"/>
              <a:t>• </a:t>
            </a:r>
            <a:r>
              <a:rPr lang="ru-RU" sz="2000" b="1" dirty="0" smtClean="0">
                <a:solidFill>
                  <a:srgbClr val="FF0000"/>
                </a:solidFill>
              </a:rPr>
              <a:t>сохранение глубины и фундаментальности </a:t>
            </a:r>
            <a:r>
              <a:rPr lang="ru-RU" sz="2000" b="1" dirty="0" smtClean="0"/>
              <a:t>отечественного образования </a:t>
            </a:r>
            <a:endParaRPr lang="ru-RU" sz="20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428604"/>
            <a:ext cx="7962929" cy="857256"/>
          </a:xfrm>
          <a:solidFill>
            <a:schemeClr val="accent3">
              <a:lumMod val="20000"/>
              <a:lumOff val="80000"/>
            </a:schemeClr>
          </a:solidFill>
        </p:spPr>
        <p:txBody>
          <a:bodyPr>
            <a:normAutofit/>
          </a:bodyPr>
          <a:lstStyle/>
          <a:p>
            <a:pPr algn="ctr"/>
            <a:r>
              <a:rPr lang="ru-RU" sz="3200" dirty="0" smtClean="0">
                <a:solidFill>
                  <a:srgbClr val="FF0000"/>
                </a:solidFill>
              </a:rPr>
              <a:t>Первый этап -</a:t>
            </a:r>
            <a:endParaRPr lang="ru-RU" sz="3200" dirty="0" smtClean="0">
              <a:solidFill>
                <a:schemeClr val="tx1"/>
              </a:solidFill>
            </a:endParaRPr>
          </a:p>
        </p:txBody>
      </p:sp>
      <p:sp>
        <p:nvSpPr>
          <p:cNvPr id="3" name="Содержимое 2"/>
          <p:cNvSpPr>
            <a:spLocks noGrp="1"/>
          </p:cNvSpPr>
          <p:nvPr>
            <p:ph idx="1"/>
          </p:nvPr>
        </p:nvSpPr>
        <p:spPr>
          <a:xfrm>
            <a:off x="214282" y="1643050"/>
            <a:ext cx="8715436" cy="4929222"/>
          </a:xfrm>
          <a:solidFill>
            <a:schemeClr val="bg2"/>
          </a:solidFill>
        </p:spPr>
        <p:txBody>
          <a:bodyPr>
            <a:noAutofit/>
          </a:bodyPr>
          <a:lstStyle/>
          <a:p>
            <a:pPr>
              <a:buFontTx/>
              <a:buChar char="-"/>
            </a:pPr>
            <a:r>
              <a:rPr lang="ru-RU" sz="2800" dirty="0" smtClean="0">
                <a:solidFill>
                  <a:schemeClr val="tx1"/>
                </a:solidFill>
              </a:rPr>
              <a:t>изучить законодательство и новые учебно-методические документы, именно: </a:t>
            </a:r>
          </a:p>
          <a:p>
            <a:pPr>
              <a:buFontTx/>
              <a:buChar char="-"/>
            </a:pPr>
            <a:r>
              <a:rPr lang="ru-RU" sz="2800" dirty="0" smtClean="0"/>
              <a:t>новое законодательство: Федеральный закон «Об образовании в Российской Федерации» с изменениями, которые обязывают школы работать по ФООП, Федеральный закон от 24.09.2022 г. №371-ФЗ</a:t>
            </a:r>
          </a:p>
          <a:p>
            <a:pPr>
              <a:buFontTx/>
              <a:buChar char="-"/>
            </a:pPr>
            <a:r>
              <a:rPr lang="ru-RU" sz="2800" dirty="0" smtClean="0"/>
              <a:t>федеральные программы с учебно-методическими материалами (Минпросвещения России их разработало и опубликовало на официальном сайте).</a:t>
            </a:r>
            <a:endParaRPr lang="ru-RU"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14290"/>
            <a:ext cx="8105805" cy="642942"/>
          </a:xfrm>
          <a:solidFill>
            <a:schemeClr val="accent3">
              <a:lumMod val="20000"/>
              <a:lumOff val="80000"/>
            </a:schemeClr>
          </a:solidFill>
        </p:spPr>
        <p:txBody>
          <a:bodyPr>
            <a:normAutofit/>
          </a:bodyPr>
          <a:lstStyle/>
          <a:p>
            <a:pPr algn="ctr"/>
            <a:r>
              <a:rPr lang="ru-RU" dirty="0" smtClean="0">
                <a:solidFill>
                  <a:srgbClr val="FF0000"/>
                </a:solidFill>
              </a:rPr>
              <a:t>Второй этап -</a:t>
            </a:r>
            <a:endParaRPr lang="ru-RU" dirty="0">
              <a:solidFill>
                <a:srgbClr val="FF0000"/>
              </a:solidFill>
            </a:endParaRPr>
          </a:p>
        </p:txBody>
      </p:sp>
      <p:sp>
        <p:nvSpPr>
          <p:cNvPr id="3" name="Содержимое 2"/>
          <p:cNvSpPr>
            <a:spLocks noGrp="1"/>
          </p:cNvSpPr>
          <p:nvPr>
            <p:ph idx="1"/>
          </p:nvPr>
        </p:nvSpPr>
        <p:spPr>
          <a:xfrm>
            <a:off x="285720" y="1071546"/>
            <a:ext cx="8572560" cy="5572164"/>
          </a:xfrm>
          <a:solidFill>
            <a:schemeClr val="bg2"/>
          </a:solidFill>
        </p:spPr>
        <p:txBody>
          <a:bodyPr>
            <a:normAutofit fontScale="92500" lnSpcReduction="20000"/>
          </a:bodyPr>
          <a:lstStyle/>
          <a:p>
            <a:pPr>
              <a:buNone/>
            </a:pPr>
            <a:r>
              <a:rPr lang="ru-RU" dirty="0" smtClean="0"/>
              <a:t>– определить перечень работ по переходу на ФООП в образовательной организации. </a:t>
            </a:r>
          </a:p>
          <a:p>
            <a:pPr>
              <a:buNone/>
            </a:pPr>
            <a:r>
              <a:rPr lang="ru-RU" dirty="0" smtClean="0"/>
              <a:t>Для этого составляют дорожную карту. В ней прописывают все этапы перехода. </a:t>
            </a:r>
          </a:p>
          <a:p>
            <a:pPr>
              <a:buNone/>
            </a:pPr>
            <a:r>
              <a:rPr lang="ru-RU" dirty="0" smtClean="0"/>
              <a:t>Самый удобный вариант – в виде таблицы, где указываются направления работы, мероприятия, сроки исполнения, ответственные исполнители, планируемые результаты. </a:t>
            </a:r>
            <a:r>
              <a:rPr lang="ru-RU" dirty="0" smtClean="0">
                <a:solidFill>
                  <a:srgbClr val="FF0000"/>
                </a:solidFill>
              </a:rPr>
              <a:t>Работа ведется по нескольким направлениям: </a:t>
            </a:r>
          </a:p>
          <a:p>
            <a:pPr lvl="1">
              <a:buNone/>
            </a:pPr>
            <a:r>
              <a:rPr lang="ru-RU" sz="1800" dirty="0" smtClean="0">
                <a:solidFill>
                  <a:srgbClr val="00B0F0"/>
                </a:solidFill>
              </a:rPr>
              <a:t>организационные мероприятия; </a:t>
            </a:r>
          </a:p>
          <a:p>
            <a:pPr lvl="1">
              <a:buNone/>
            </a:pPr>
            <a:r>
              <a:rPr lang="ru-RU" sz="1800" dirty="0" smtClean="0">
                <a:solidFill>
                  <a:srgbClr val="00B0F0"/>
                </a:solidFill>
              </a:rPr>
              <a:t>нормативно-правовая работа; </a:t>
            </a:r>
          </a:p>
          <a:p>
            <a:pPr lvl="1">
              <a:buNone/>
            </a:pPr>
            <a:r>
              <a:rPr lang="ru-RU" sz="1800" dirty="0" smtClean="0">
                <a:solidFill>
                  <a:srgbClr val="00B0F0"/>
                </a:solidFill>
              </a:rPr>
              <a:t>работа с кадрами; </a:t>
            </a:r>
          </a:p>
          <a:p>
            <a:pPr lvl="1">
              <a:buNone/>
            </a:pPr>
            <a:r>
              <a:rPr lang="ru-RU" sz="1800" dirty="0" smtClean="0">
                <a:solidFill>
                  <a:srgbClr val="00B0F0"/>
                </a:solidFill>
              </a:rPr>
              <a:t>методическое обеспечение; </a:t>
            </a:r>
          </a:p>
          <a:p>
            <a:pPr lvl="1">
              <a:buNone/>
            </a:pPr>
            <a:r>
              <a:rPr lang="ru-RU" sz="1800" dirty="0" smtClean="0">
                <a:solidFill>
                  <a:srgbClr val="00B0F0"/>
                </a:solidFill>
              </a:rPr>
              <a:t>информационное обеспечение; </a:t>
            </a:r>
          </a:p>
          <a:p>
            <a:pPr lvl="1">
              <a:buNone/>
            </a:pPr>
            <a:r>
              <a:rPr lang="ru-RU" sz="1800" dirty="0" smtClean="0">
                <a:solidFill>
                  <a:srgbClr val="00B0F0"/>
                </a:solidFill>
              </a:rPr>
              <a:t>финансовое обеспечение .</a:t>
            </a:r>
          </a:p>
          <a:p>
            <a:pPr>
              <a:buNone/>
            </a:pPr>
            <a:r>
              <a:rPr lang="ru-RU" dirty="0" smtClean="0"/>
              <a:t> Для каждого мероприятия отметить контрольные сроки и назначить ответственных. Отдельно сделать колонку для планируемых результатов, которые хотите получить после мероприятия. Это может быть как отдельный документ, так и пакет документов.</a:t>
            </a:r>
          </a:p>
          <a:p>
            <a:pPr>
              <a:buNone/>
            </a:pPr>
            <a:r>
              <a:rPr lang="ru-RU" dirty="0" smtClean="0"/>
              <a:t>Например, пакет методических материалов по теме реализации ООП в соответствии с ФООП. </a:t>
            </a:r>
          </a:p>
          <a:p>
            <a:pPr>
              <a:buNone/>
            </a:pPr>
            <a:r>
              <a:rPr lang="ru-RU" dirty="0" smtClean="0">
                <a:solidFill>
                  <a:srgbClr val="00B0F0"/>
                </a:solidFill>
              </a:rPr>
              <a:t>Утвердить дорожную карту приказом.</a:t>
            </a:r>
            <a:endParaRPr lang="ru-RU" dirty="0">
              <a:solidFill>
                <a:srgbClr val="00B0F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85728"/>
            <a:ext cx="8105805" cy="857256"/>
          </a:xfrm>
          <a:solidFill>
            <a:schemeClr val="accent3">
              <a:lumMod val="20000"/>
              <a:lumOff val="80000"/>
            </a:schemeClr>
          </a:solidFill>
        </p:spPr>
        <p:txBody>
          <a:bodyPr>
            <a:normAutofit/>
          </a:bodyPr>
          <a:lstStyle/>
          <a:p>
            <a:pPr algn="ctr"/>
            <a:r>
              <a:rPr lang="ru-RU" dirty="0" smtClean="0">
                <a:solidFill>
                  <a:srgbClr val="FF0000"/>
                </a:solidFill>
              </a:rPr>
              <a:t>Третий этап –</a:t>
            </a:r>
            <a:endParaRPr lang="ru-RU" dirty="0">
              <a:solidFill>
                <a:srgbClr val="FF0000"/>
              </a:solidFill>
            </a:endParaRPr>
          </a:p>
        </p:txBody>
      </p:sp>
      <p:sp>
        <p:nvSpPr>
          <p:cNvPr id="3" name="Содержимое 2"/>
          <p:cNvSpPr>
            <a:spLocks noGrp="1"/>
          </p:cNvSpPr>
          <p:nvPr>
            <p:ph idx="1"/>
          </p:nvPr>
        </p:nvSpPr>
        <p:spPr>
          <a:xfrm>
            <a:off x="357158" y="1214422"/>
            <a:ext cx="8572560" cy="5429288"/>
          </a:xfrm>
          <a:solidFill>
            <a:schemeClr val="bg2"/>
          </a:solidFill>
        </p:spPr>
        <p:txBody>
          <a:bodyPr>
            <a:normAutofit/>
          </a:bodyPr>
          <a:lstStyle/>
          <a:p>
            <a:r>
              <a:rPr lang="ru-RU" sz="2000" dirty="0" smtClean="0"/>
              <a:t>создание рабочей группы, которая будет реализовывать мероприятия из дорожной карты по переходу на ФООП. </a:t>
            </a:r>
          </a:p>
          <a:p>
            <a:r>
              <a:rPr lang="ru-RU" sz="2000" dirty="0" smtClean="0"/>
              <a:t>В состав рабочей группы чаще всего входят директор образовательной организации, заместители директора. </a:t>
            </a:r>
          </a:p>
          <a:p>
            <a:r>
              <a:rPr lang="ru-RU" sz="2000" dirty="0" smtClean="0"/>
              <a:t>При необходимости можно включить работников библиотеки, руководителей ШМО, педагога-психолога, учителей-предметников. </a:t>
            </a:r>
          </a:p>
          <a:p>
            <a:r>
              <a:rPr lang="ru-RU" sz="2000" dirty="0" smtClean="0"/>
              <a:t>Можно создать одну рабочую группу, которая будет приводить в соответствие с ФООП программы всех уровней общего образования. </a:t>
            </a:r>
          </a:p>
          <a:p>
            <a:r>
              <a:rPr lang="ru-RU" sz="2000" dirty="0" smtClean="0"/>
              <a:t>Другой вариант: организовать работу трех групп – отдельно для каждого уровня общего образования, но возглавляет рабочую группу директор. </a:t>
            </a:r>
          </a:p>
          <a:p>
            <a:r>
              <a:rPr lang="ru-RU" sz="2000" dirty="0" smtClean="0"/>
              <a:t>Другие члены группы – ответственные за определенный раздел дорожной карты.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8034367" cy="676260"/>
          </a:xfrm>
          <a:solidFill>
            <a:schemeClr val="accent3">
              <a:lumMod val="20000"/>
              <a:lumOff val="80000"/>
            </a:schemeClr>
          </a:solidFill>
        </p:spPr>
        <p:txBody>
          <a:bodyPr/>
          <a:lstStyle/>
          <a:p>
            <a:pPr algn="ctr"/>
            <a:r>
              <a:rPr lang="ru-RU" dirty="0" smtClean="0">
                <a:solidFill>
                  <a:srgbClr val="FF0000"/>
                </a:solidFill>
              </a:rPr>
              <a:t>Четвертый этап –</a:t>
            </a:r>
            <a:endParaRPr lang="ru-RU" dirty="0">
              <a:solidFill>
                <a:srgbClr val="FF0000"/>
              </a:solidFill>
            </a:endParaRPr>
          </a:p>
        </p:txBody>
      </p:sp>
      <p:sp>
        <p:nvSpPr>
          <p:cNvPr id="3" name="Содержимое 2"/>
          <p:cNvSpPr>
            <a:spLocks noGrp="1"/>
          </p:cNvSpPr>
          <p:nvPr>
            <p:ph idx="1"/>
          </p:nvPr>
        </p:nvSpPr>
        <p:spPr>
          <a:xfrm>
            <a:off x="285720" y="1857364"/>
            <a:ext cx="8572560" cy="4714908"/>
          </a:xfrm>
          <a:solidFill>
            <a:schemeClr val="bg2"/>
          </a:solidFill>
        </p:spPr>
        <p:txBody>
          <a:bodyPr>
            <a:normAutofit/>
          </a:bodyPr>
          <a:lstStyle/>
          <a:p>
            <a:pPr>
              <a:buFontTx/>
              <a:buChar char="-"/>
            </a:pPr>
            <a:r>
              <a:rPr lang="ru-RU" sz="2800" dirty="0" smtClean="0"/>
              <a:t>подготовка основных общеобразовательных программ для НОО в соответствии с ФООП.</a:t>
            </a:r>
          </a:p>
          <a:p>
            <a:pPr>
              <a:buNone/>
            </a:pPr>
            <a:r>
              <a:rPr lang="ru-RU" sz="2800" dirty="0" smtClean="0"/>
              <a:t> Можно выбрать один из вариантов: </a:t>
            </a:r>
          </a:p>
          <a:p>
            <a:pPr>
              <a:buFontTx/>
              <a:buChar char="-"/>
            </a:pPr>
            <a:r>
              <a:rPr lang="ru-RU" sz="2800" dirty="0" smtClean="0"/>
              <a:t>разработать новые ООП; </a:t>
            </a:r>
          </a:p>
          <a:p>
            <a:pPr>
              <a:buFontTx/>
              <a:buChar char="-"/>
            </a:pPr>
            <a:r>
              <a:rPr lang="ru-RU" sz="2800" dirty="0" smtClean="0"/>
              <a:t>внести изменения в действующие в данной школе ООП.</a:t>
            </a:r>
            <a:endParaRPr lang="ru-RU"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891491" cy="676260"/>
          </a:xfrm>
          <a:solidFill>
            <a:schemeClr val="accent3">
              <a:lumMod val="20000"/>
              <a:lumOff val="80000"/>
            </a:schemeClr>
          </a:solidFill>
        </p:spPr>
        <p:txBody>
          <a:bodyPr/>
          <a:lstStyle/>
          <a:p>
            <a:pPr algn="ctr"/>
            <a:r>
              <a:rPr lang="ru-RU" dirty="0" smtClean="0">
                <a:solidFill>
                  <a:srgbClr val="FF0000"/>
                </a:solidFill>
              </a:rPr>
              <a:t>Пятый этап –</a:t>
            </a:r>
            <a:endParaRPr lang="ru-RU" dirty="0">
              <a:solidFill>
                <a:srgbClr val="FF0000"/>
              </a:solidFill>
            </a:endParaRPr>
          </a:p>
        </p:txBody>
      </p:sp>
      <p:sp>
        <p:nvSpPr>
          <p:cNvPr id="3" name="Содержимое 2"/>
          <p:cNvSpPr>
            <a:spLocks noGrp="1"/>
          </p:cNvSpPr>
          <p:nvPr>
            <p:ph idx="1"/>
          </p:nvPr>
        </p:nvSpPr>
        <p:spPr>
          <a:xfrm>
            <a:off x="285720" y="1500174"/>
            <a:ext cx="8501122" cy="5000660"/>
          </a:xfrm>
          <a:solidFill>
            <a:schemeClr val="bg2"/>
          </a:solidFill>
        </p:spPr>
        <p:txBody>
          <a:bodyPr>
            <a:normAutofit/>
          </a:bodyPr>
          <a:lstStyle/>
          <a:p>
            <a:r>
              <a:rPr lang="ru-RU" sz="2400" dirty="0" smtClean="0"/>
              <a:t>контроль за выполнением требований федеральных программ со стороны рабочей группы.</a:t>
            </a:r>
          </a:p>
          <a:p>
            <a:r>
              <a:rPr lang="ru-RU" sz="2400" dirty="0" smtClean="0"/>
              <a:t>Этим может заняться директор или назначенный им заместитель.</a:t>
            </a:r>
          </a:p>
          <a:p>
            <a:r>
              <a:rPr lang="ru-RU" sz="2400" dirty="0" smtClean="0"/>
              <a:t>При разработке документов члены рабочей группы должны выполнять требования учебно-методических документов для всех уровней образования. </a:t>
            </a:r>
          </a:p>
          <a:p>
            <a:r>
              <a:rPr lang="ru-RU" sz="2400" dirty="0" smtClean="0"/>
              <a:t>Задача – проконтролировать, все ли требования ФООП соблюдает рабочая группа при обновлении ООП; выполнены ли требования федеральных учебно-методических документов.</a:t>
            </a:r>
            <a:endParaRPr lang="ru-RU"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748615" cy="819136"/>
          </a:xfrm>
          <a:solidFill>
            <a:schemeClr val="accent3">
              <a:lumMod val="20000"/>
              <a:lumOff val="80000"/>
            </a:schemeClr>
          </a:solidFill>
        </p:spPr>
        <p:txBody>
          <a:bodyPr>
            <a:normAutofit/>
          </a:bodyPr>
          <a:lstStyle/>
          <a:p>
            <a:pPr algn="ctr"/>
            <a:r>
              <a:rPr lang="ru-RU" dirty="0" smtClean="0">
                <a:solidFill>
                  <a:srgbClr val="FF0000"/>
                </a:solidFill>
              </a:rPr>
              <a:t>Шестой этап – </a:t>
            </a:r>
            <a:endParaRPr lang="ru-RU" dirty="0">
              <a:solidFill>
                <a:srgbClr val="FF0000"/>
              </a:solidFill>
            </a:endParaRPr>
          </a:p>
        </p:txBody>
      </p:sp>
      <p:sp>
        <p:nvSpPr>
          <p:cNvPr id="3" name="Содержимое 2"/>
          <p:cNvSpPr>
            <a:spLocks noGrp="1"/>
          </p:cNvSpPr>
          <p:nvPr>
            <p:ph idx="1"/>
          </p:nvPr>
        </p:nvSpPr>
        <p:spPr>
          <a:xfrm>
            <a:off x="609598" y="2160590"/>
            <a:ext cx="7891491" cy="3880773"/>
          </a:xfrm>
          <a:solidFill>
            <a:schemeClr val="bg2"/>
          </a:solidFill>
        </p:spPr>
        <p:txBody>
          <a:bodyPr>
            <a:normAutofit/>
          </a:bodyPr>
          <a:lstStyle/>
          <a:p>
            <a:r>
              <a:rPr lang="ru-RU" sz="2800" dirty="0" smtClean="0"/>
              <a:t>подготовка педагогического коллектива к переходу на новые ООП; </a:t>
            </a:r>
          </a:p>
          <a:p>
            <a:r>
              <a:rPr lang="ru-RU" sz="2800" dirty="0" smtClean="0"/>
              <a:t>планировать семинары, заседания школьных </a:t>
            </a:r>
            <a:r>
              <a:rPr lang="ru-RU" sz="2800" dirty="0" err="1" smtClean="0"/>
              <a:t>методобъединений</a:t>
            </a:r>
            <a:r>
              <a:rPr lang="ru-RU" sz="2800" dirty="0" smtClean="0"/>
              <a:t>, диагностику и выявление проблем, курсы повышения для учителей …). </a:t>
            </a:r>
            <a:endParaRPr lang="ru-RU"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677177" cy="747698"/>
          </a:xfrm>
          <a:solidFill>
            <a:schemeClr val="accent3">
              <a:lumMod val="20000"/>
              <a:lumOff val="80000"/>
            </a:schemeClr>
          </a:solidFill>
        </p:spPr>
        <p:txBody>
          <a:bodyPr/>
          <a:lstStyle/>
          <a:p>
            <a:pPr algn="ctr"/>
            <a:r>
              <a:rPr lang="ru-RU" dirty="0" smtClean="0">
                <a:solidFill>
                  <a:srgbClr val="FF0000"/>
                </a:solidFill>
              </a:rPr>
              <a:t>Седьмой этап -</a:t>
            </a:r>
            <a:endParaRPr lang="ru-RU" dirty="0">
              <a:solidFill>
                <a:srgbClr val="FF0000"/>
              </a:solidFill>
            </a:endParaRPr>
          </a:p>
        </p:txBody>
      </p:sp>
      <p:sp>
        <p:nvSpPr>
          <p:cNvPr id="3" name="Содержимое 2"/>
          <p:cNvSpPr>
            <a:spLocks noGrp="1"/>
          </p:cNvSpPr>
          <p:nvPr>
            <p:ph idx="1"/>
          </p:nvPr>
        </p:nvSpPr>
        <p:spPr>
          <a:xfrm>
            <a:off x="357158" y="1571612"/>
            <a:ext cx="8358246" cy="4786346"/>
          </a:xfrm>
          <a:solidFill>
            <a:schemeClr val="bg2"/>
          </a:solidFill>
        </p:spPr>
        <p:txBody>
          <a:bodyPr>
            <a:normAutofit lnSpcReduction="10000"/>
          </a:bodyPr>
          <a:lstStyle/>
          <a:p>
            <a:r>
              <a:rPr lang="ru-RU" sz="2400" dirty="0" smtClean="0"/>
              <a:t>Представление родителям изменений в программах. Рассказать обо всех изменениях нужно до конца 2022/-2023 учебного года. </a:t>
            </a:r>
          </a:p>
          <a:p>
            <a:r>
              <a:rPr lang="ru-RU" sz="2400" dirty="0" smtClean="0"/>
              <a:t>Лучше всего это сделать в рамках общешкольного родительского собрания. </a:t>
            </a:r>
          </a:p>
          <a:p>
            <a:r>
              <a:rPr lang="ru-RU" sz="2400" dirty="0" smtClean="0"/>
              <a:t>До родителей необходимо донести, какие изменения коснутся их и детей, а также для чего необходимо такое нововведение. </a:t>
            </a:r>
          </a:p>
          <a:p>
            <a:r>
              <a:rPr lang="ru-RU" sz="2400" dirty="0" smtClean="0"/>
              <a:t>Чтобы выявить запросы родителей и сформировать проекты учебных планов и планов внеурочной деятельности в соответствии с ФООП, нужно провести анкетирование учеников и родителей.</a:t>
            </a:r>
            <a:endParaRPr lang="ru-RU"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8177243" cy="1033450"/>
          </a:xfrm>
          <a:solidFill>
            <a:schemeClr val="accent3">
              <a:lumMod val="20000"/>
              <a:lumOff val="80000"/>
            </a:schemeClr>
          </a:solidFill>
        </p:spPr>
        <p:txBody>
          <a:bodyPr/>
          <a:lstStyle/>
          <a:p>
            <a:pPr algn="ctr"/>
            <a:r>
              <a:rPr lang="ru-RU" dirty="0" smtClean="0">
                <a:solidFill>
                  <a:srgbClr val="FF0000"/>
                </a:solidFill>
              </a:rPr>
              <a:t>Восьмой (завершающий) этап –</a:t>
            </a:r>
            <a:endParaRPr lang="ru-RU" dirty="0">
              <a:solidFill>
                <a:srgbClr val="FF0000"/>
              </a:solidFill>
            </a:endParaRPr>
          </a:p>
        </p:txBody>
      </p:sp>
      <p:sp>
        <p:nvSpPr>
          <p:cNvPr id="3" name="Содержимое 2"/>
          <p:cNvSpPr>
            <a:spLocks noGrp="1"/>
          </p:cNvSpPr>
          <p:nvPr>
            <p:ph idx="1"/>
          </p:nvPr>
        </p:nvSpPr>
        <p:spPr>
          <a:xfrm>
            <a:off x="357158" y="1785926"/>
            <a:ext cx="8429684" cy="4643470"/>
          </a:xfrm>
          <a:solidFill>
            <a:schemeClr val="bg2"/>
          </a:solidFill>
        </p:spPr>
        <p:txBody>
          <a:bodyPr>
            <a:normAutofit/>
          </a:bodyPr>
          <a:lstStyle/>
          <a:p>
            <a:r>
              <a:rPr lang="ru-RU" sz="2000" dirty="0" smtClean="0"/>
              <a:t>Утверждение изменений в ООП. Рассматривают и принимают изменения обычно на педсовете. После этого утверждает изменения директор приказом. </a:t>
            </a:r>
          </a:p>
          <a:p>
            <a:r>
              <a:rPr lang="ru-RU" sz="2000" dirty="0" smtClean="0"/>
              <a:t>Заранее необходимо запланировать в повестке вопросы о работе с ООП. Выступить необходимо как минимум два раза: на февральском собрании педагогов, когда необходимо начинать работу по приведению ООП в соответствие с ФООП, и на августовском педсовете, когда придет время утверждать изменения перед новым учебным годом. </a:t>
            </a:r>
          </a:p>
          <a:p>
            <a:r>
              <a:rPr lang="ru-RU" sz="2000" dirty="0" smtClean="0"/>
              <a:t>Утвердить изменения в ООП можно одним из способов: утвердить поправки в ООП отдельным приказом для каждого уровня образования. Утвердить поправки в ООП единым приказом сразу для трех уровней образования</a:t>
            </a:r>
            <a:endParaRPr lang="ru-RU" sz="2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9" y="214290"/>
            <a:ext cx="8286808" cy="928694"/>
          </a:xfrm>
        </p:spPr>
        <p:txBody>
          <a:bodyPr>
            <a:normAutofit/>
          </a:bodyPr>
          <a:lstStyle/>
          <a:p>
            <a:pPr algn="ctr"/>
            <a:r>
              <a:rPr lang="ru-RU" sz="1800" b="1" dirty="0" smtClean="0">
                <a:solidFill>
                  <a:schemeClr val="tx1"/>
                </a:solidFill>
              </a:rPr>
              <a:t>Критерии готовности </a:t>
            </a:r>
            <a:br>
              <a:rPr lang="ru-RU" sz="1800" b="1" dirty="0" smtClean="0">
                <a:solidFill>
                  <a:schemeClr val="tx1"/>
                </a:solidFill>
              </a:rPr>
            </a:br>
            <a:r>
              <a:rPr lang="ru-RU" sz="1800" b="1" dirty="0" smtClean="0">
                <a:solidFill>
                  <a:schemeClr val="tx1"/>
                </a:solidFill>
              </a:rPr>
              <a:t>образовательной организации к введению федеральных основных общеобразовательных программ </a:t>
            </a:r>
            <a:endParaRPr lang="ru-RU" sz="1800" b="1" dirty="0">
              <a:solidFill>
                <a:schemeClr val="tx1"/>
              </a:solidFill>
            </a:endParaRPr>
          </a:p>
        </p:txBody>
      </p:sp>
      <p:sp>
        <p:nvSpPr>
          <p:cNvPr id="3" name="Содержимое 2"/>
          <p:cNvSpPr>
            <a:spLocks noGrp="1"/>
          </p:cNvSpPr>
          <p:nvPr>
            <p:ph idx="1"/>
          </p:nvPr>
        </p:nvSpPr>
        <p:spPr>
          <a:xfrm>
            <a:off x="214282" y="1428736"/>
            <a:ext cx="8715436" cy="5429264"/>
          </a:xfrm>
          <a:solidFill>
            <a:schemeClr val="accent3">
              <a:lumMod val="20000"/>
              <a:lumOff val="80000"/>
            </a:schemeClr>
          </a:solidFill>
        </p:spPr>
        <p:txBody>
          <a:bodyPr>
            <a:normAutofit fontScale="92500" lnSpcReduction="10000"/>
          </a:bodyPr>
          <a:lstStyle/>
          <a:p>
            <a:r>
              <a:rPr lang="ru-RU" dirty="0" smtClean="0"/>
              <a:t>разработан и утвержден на уровне образовательной организации план-график мероприятий по введению ФООП;</a:t>
            </a:r>
          </a:p>
          <a:p>
            <a:r>
              <a:rPr lang="ru-RU" dirty="0" smtClean="0"/>
              <a:t> разработаны и утверждены основные образовательные программы начального общего, основного общего и среднего общего образования, соответствующие ФООП; </a:t>
            </a:r>
          </a:p>
          <a:p>
            <a:r>
              <a:rPr lang="ru-RU" dirty="0" smtClean="0"/>
              <a:t>локальные нормативные акты образовательной организации приведены в соответствие с требованиями ФООП и в связи с их введением; </a:t>
            </a:r>
          </a:p>
          <a:p>
            <a:r>
              <a:rPr lang="ru-RU" dirty="0" smtClean="0"/>
              <a:t>разработан план работы </a:t>
            </a:r>
            <a:r>
              <a:rPr lang="ru-RU" dirty="0" err="1" smtClean="0"/>
              <a:t>внутришкольных</a:t>
            </a:r>
            <a:r>
              <a:rPr lang="ru-RU" dirty="0" smtClean="0"/>
              <a:t> методических объединений с ориентацией на рассмотрение и методическую помощь педагогическим работникам в вопросах реализации ФООП;</a:t>
            </a:r>
          </a:p>
          <a:p>
            <a:r>
              <a:rPr lang="ru-RU" dirty="0" smtClean="0"/>
              <a:t>осуществлено повышение квалификации управленческой и педагогической команд по вопросам введения ФООП;</a:t>
            </a:r>
          </a:p>
          <a:p>
            <a:r>
              <a:rPr lang="ru-RU" dirty="0" smtClean="0"/>
              <a:t>сформирована система мониторинга готовности каждого учителя к реализации ФООП; </a:t>
            </a:r>
          </a:p>
          <a:p>
            <a:r>
              <a:rPr lang="ru-RU" dirty="0" smtClean="0"/>
              <a:t>обеспечены кадровые, финансовые, материально-технические и иные условия реализации образовательной программы начального общего образования, образовательной программы основного общего образования и образовательной программы среднего общего образования, соответствующих ФООП.</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85728"/>
            <a:ext cx="8034367" cy="642942"/>
          </a:xfrm>
          <a:solidFill>
            <a:schemeClr val="accent3">
              <a:lumMod val="20000"/>
              <a:lumOff val="80000"/>
            </a:schemeClr>
          </a:solidFill>
        </p:spPr>
        <p:txBody>
          <a:bodyPr>
            <a:normAutofit/>
          </a:bodyPr>
          <a:lstStyle/>
          <a:p>
            <a:pPr algn="ctr"/>
            <a:r>
              <a:rPr lang="ru-RU" sz="2000" b="1" dirty="0" smtClean="0">
                <a:solidFill>
                  <a:srgbClr val="FF0000"/>
                </a:solidFill>
              </a:rPr>
              <a:t>ЛИТЕРАТУРА И ИСТОЧНИКИ</a:t>
            </a:r>
            <a:endParaRPr lang="ru-RU" sz="2000" b="1" dirty="0">
              <a:solidFill>
                <a:srgbClr val="FF0000"/>
              </a:solidFill>
            </a:endParaRPr>
          </a:p>
        </p:txBody>
      </p:sp>
      <p:sp>
        <p:nvSpPr>
          <p:cNvPr id="3" name="Содержимое 2"/>
          <p:cNvSpPr>
            <a:spLocks noGrp="1"/>
          </p:cNvSpPr>
          <p:nvPr>
            <p:ph idx="1"/>
          </p:nvPr>
        </p:nvSpPr>
        <p:spPr>
          <a:xfrm>
            <a:off x="214282" y="1000108"/>
            <a:ext cx="8715436" cy="5643602"/>
          </a:xfrm>
          <a:solidFill>
            <a:schemeClr val="bg2"/>
          </a:solidFill>
        </p:spPr>
        <p:txBody>
          <a:bodyPr>
            <a:normAutofit/>
          </a:bodyPr>
          <a:lstStyle/>
          <a:p>
            <a:pPr>
              <a:buNone/>
            </a:pPr>
            <a:r>
              <a:rPr lang="ru-RU" sz="1400" b="1" dirty="0" smtClean="0"/>
              <a:t>1</a:t>
            </a:r>
            <a:r>
              <a:rPr lang="ru-RU" sz="2000" b="1" dirty="0" smtClean="0"/>
              <a:t>. Переход школ на федеральную ООП. – Текст : электронный. – URL: https://www.menobr.ru/article/65992-perehod-shkol-na-realizatsiyu-foop. </a:t>
            </a:r>
          </a:p>
          <a:p>
            <a:pPr>
              <a:buNone/>
            </a:pPr>
            <a:r>
              <a:rPr lang="ru-RU" sz="2000" b="1" dirty="0" smtClean="0"/>
              <a:t>2. Федеральный закон от 29.12.2012 г. №273-ФЗ «Об образовании в Российской Федерации». – Текст : электронный. – URL: https://base.garant.ru/70291362/ </a:t>
            </a:r>
          </a:p>
          <a:p>
            <a:pPr>
              <a:buNone/>
            </a:pPr>
            <a:r>
              <a:rPr lang="ru-RU" sz="2000" b="1" dirty="0" smtClean="0"/>
              <a:t>3. Федеральный закон от 24.09.2022 г. №371-ФЗ «О внесении изменений в Федеральный закон «Об образовании в Российской федерации». – Текст : электронный. – URL: https://www.garant.ru/products/ipo/prime/doc/405234611/ </a:t>
            </a:r>
          </a:p>
          <a:p>
            <a:pPr>
              <a:buNone/>
            </a:pPr>
            <a:r>
              <a:rPr lang="ru-RU" sz="2000" b="1" dirty="0" smtClean="0"/>
              <a:t>4. Приказ Министерства просвещения Российской Федерации от 16.11.2022 г. №992 «Об утверждении федеральной образовательной программы начального общего образования» (Зарегистрировано в Минюсте России 22.12.2022, № 71762). – Текст : электронный. – URL: http://publication.pravo.gov.ru/Document/View/0001202212220053</a:t>
            </a:r>
            <a:endParaRPr lang="ru-RU"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428604"/>
            <a:ext cx="8001056" cy="714380"/>
          </a:xfrm>
          <a:solidFill>
            <a:schemeClr val="bg2"/>
          </a:solidFill>
        </p:spPr>
        <p:txBody>
          <a:bodyPr>
            <a:normAutofit/>
          </a:bodyPr>
          <a:lstStyle/>
          <a:p>
            <a:pPr algn="ctr"/>
            <a:r>
              <a:rPr lang="ru-RU" sz="2800" b="1" dirty="0" smtClean="0">
                <a:solidFill>
                  <a:schemeClr val="tx1"/>
                </a:solidFill>
              </a:rPr>
              <a:t>Согласно чему </a:t>
            </a:r>
            <a:r>
              <a:rPr lang="ru-RU" sz="2800" b="1" dirty="0" smtClean="0">
                <a:solidFill>
                  <a:schemeClr val="tx1"/>
                </a:solidFill>
              </a:rPr>
              <a:t>разработана ФООП НОО?</a:t>
            </a:r>
            <a:endParaRPr lang="ru-RU" sz="2800" b="1" dirty="0">
              <a:solidFill>
                <a:schemeClr val="tx1"/>
              </a:solidFill>
            </a:endParaRPr>
          </a:p>
        </p:txBody>
      </p:sp>
      <p:sp>
        <p:nvSpPr>
          <p:cNvPr id="3" name="Содержимое 2"/>
          <p:cNvSpPr>
            <a:spLocks noGrp="1"/>
          </p:cNvSpPr>
          <p:nvPr>
            <p:ph idx="1"/>
          </p:nvPr>
        </p:nvSpPr>
        <p:spPr>
          <a:xfrm>
            <a:off x="357158" y="1357298"/>
            <a:ext cx="8429684" cy="4684065"/>
          </a:xfrm>
          <a:solidFill>
            <a:schemeClr val="accent3">
              <a:lumMod val="20000"/>
              <a:lumOff val="80000"/>
            </a:schemeClr>
          </a:solidFill>
        </p:spPr>
        <p:txBody>
          <a:bodyPr>
            <a:noAutofit/>
          </a:bodyPr>
          <a:lstStyle/>
          <a:p>
            <a:pPr>
              <a:buNone/>
            </a:pPr>
            <a:r>
              <a:rPr lang="ru-RU" sz="3200" dirty="0" smtClean="0"/>
              <a:t>Федеральный закон от 24.09.2022 г. №371-ФЗ «</a:t>
            </a:r>
            <a:r>
              <a:rPr lang="ru-RU" sz="3200" dirty="0" smtClean="0">
                <a:solidFill>
                  <a:srgbClr val="FF0000"/>
                </a:solidFill>
              </a:rPr>
              <a:t>О внесении изменений в Федеральный закон «</a:t>
            </a:r>
            <a:r>
              <a:rPr lang="ru-RU" sz="3200" dirty="0" smtClean="0">
                <a:solidFill>
                  <a:schemeClr val="tx1"/>
                </a:solidFill>
              </a:rPr>
              <a:t>Об образовании в Российской Федерации» и ст. 1 Федерального закона «Об обязательных требованиях в Российской Федерации</a:t>
            </a:r>
            <a:r>
              <a:rPr lang="ru-RU" sz="3200" dirty="0" smtClean="0"/>
              <a:t>» введено понятие «</a:t>
            </a:r>
            <a:r>
              <a:rPr lang="ru-RU" sz="3200" dirty="0" smtClean="0">
                <a:solidFill>
                  <a:srgbClr val="FF0000"/>
                </a:solidFill>
              </a:rPr>
              <a:t>федеральная основная общеобразовательная программа</a:t>
            </a:r>
            <a:r>
              <a:rPr lang="ru-RU" sz="3200" dirty="0" smtClean="0"/>
              <a:t>»</a:t>
            </a:r>
          </a:p>
          <a:p>
            <a:pPr algn="ctr">
              <a:buNone/>
            </a:pPr>
            <a:r>
              <a:rPr lang="ru-RU" dirty="0" smtClean="0">
                <a:solidFill>
                  <a:srgbClr val="00B0F0"/>
                </a:solidFill>
              </a:rPr>
              <a:t>(исключен термин «примерные программы» на всех уровнях общего образования)</a:t>
            </a:r>
            <a:endParaRPr lang="ru-RU" dirty="0">
              <a:solidFill>
                <a:srgbClr val="00B0F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785794"/>
            <a:ext cx="8286807" cy="5786478"/>
          </a:xfrm>
          <a:solidFill>
            <a:schemeClr val="accent3">
              <a:lumMod val="20000"/>
              <a:lumOff val="80000"/>
            </a:schemeClr>
          </a:solidFill>
        </p:spPr>
        <p:txBody>
          <a:bodyPr>
            <a:normAutofit/>
          </a:bodyPr>
          <a:lstStyle/>
          <a:p>
            <a:pPr algn="just">
              <a:buNone/>
            </a:pPr>
            <a:r>
              <a:rPr lang="ru-RU" sz="2800" dirty="0" smtClean="0"/>
              <a:t>На портале </a:t>
            </a:r>
            <a:r>
              <a:rPr lang="ru-RU" sz="2800" dirty="0" smtClean="0">
                <a:solidFill>
                  <a:srgbClr val="FF0000"/>
                </a:solidFill>
              </a:rPr>
              <a:t>Единого содержания общего образования </a:t>
            </a:r>
            <a:r>
              <a:rPr lang="ru-RU" sz="2800" dirty="0" smtClean="0"/>
              <a:t>осуществляется доработка и обновление конструктора рабочих программ – удобного бесплатного </a:t>
            </a:r>
            <a:r>
              <a:rPr lang="ru-RU" sz="2800" dirty="0" err="1" smtClean="0"/>
              <a:t>онлайн-сервиса</a:t>
            </a:r>
            <a:r>
              <a:rPr lang="ru-RU" sz="2800" dirty="0" smtClean="0"/>
              <a:t> для индивидуализации федеральных рабочих программ по учебным предметам: </a:t>
            </a:r>
          </a:p>
          <a:p>
            <a:pPr algn="just">
              <a:buNone/>
            </a:pPr>
            <a:endParaRPr lang="ru-RU" sz="2800" dirty="0" smtClean="0"/>
          </a:p>
          <a:p>
            <a:pPr algn="just">
              <a:buNone/>
            </a:pPr>
            <a:r>
              <a:rPr lang="ru-RU" sz="2800" dirty="0" smtClean="0">
                <a:solidFill>
                  <a:srgbClr val="FF0000"/>
                </a:solidFill>
              </a:rPr>
              <a:t>https://edsoo.ru/constructor/.</a:t>
            </a:r>
            <a:endParaRPr lang="ru-RU" sz="2800" dirty="0">
              <a:solidFill>
                <a:srgbClr val="FF00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09598" y="1071546"/>
            <a:ext cx="8177244" cy="4969817"/>
          </a:xfrm>
          <a:solidFill>
            <a:schemeClr val="accent3">
              <a:lumMod val="20000"/>
              <a:lumOff val="80000"/>
            </a:schemeClr>
          </a:solidFill>
        </p:spPr>
        <p:txBody>
          <a:bodyPr>
            <a:noAutofit/>
          </a:bodyPr>
          <a:lstStyle/>
          <a:p>
            <a:pPr>
              <a:buNone/>
            </a:pPr>
            <a:r>
              <a:rPr lang="ru-RU" sz="3200" dirty="0" smtClean="0"/>
              <a:t>Индивидуальную консультативную помощь по вопросам введения ФООП учитель и руководитель образовательной организации может получить, обратившись к ресурсу «</a:t>
            </a:r>
            <a:r>
              <a:rPr lang="ru-RU" sz="3200" dirty="0" smtClean="0">
                <a:solidFill>
                  <a:srgbClr val="FF0000"/>
                </a:solidFill>
              </a:rPr>
              <a:t>Единое содержание общего образования</a:t>
            </a:r>
            <a:r>
              <a:rPr lang="ru-RU" sz="3200" dirty="0" smtClean="0"/>
              <a:t>» по ссылке:</a:t>
            </a:r>
          </a:p>
          <a:p>
            <a:pPr>
              <a:buNone/>
            </a:pPr>
            <a:r>
              <a:rPr lang="ru-RU" sz="3200" dirty="0" smtClean="0">
                <a:solidFill>
                  <a:srgbClr val="FF0000"/>
                </a:solidFill>
              </a:rPr>
              <a:t>https://edsoo.ru/Goryachaya_liniya.htm</a:t>
            </a:r>
            <a:r>
              <a:rPr lang="ru-RU" sz="3200" dirty="0" smtClean="0"/>
              <a:t>.</a:t>
            </a:r>
            <a:endParaRPr lang="ru-RU" sz="32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642918"/>
            <a:ext cx="8286808" cy="5715040"/>
          </a:xfrm>
          <a:solidFill>
            <a:schemeClr val="accent3">
              <a:lumMod val="20000"/>
              <a:lumOff val="80000"/>
            </a:schemeClr>
          </a:solidFill>
        </p:spPr>
        <p:txBody>
          <a:bodyPr>
            <a:noAutofit/>
          </a:bodyPr>
          <a:lstStyle/>
          <a:p>
            <a:pPr>
              <a:buNone/>
            </a:pPr>
            <a:r>
              <a:rPr lang="ru-RU" sz="2800" dirty="0" smtClean="0"/>
              <a:t>Материалы Всероссийских просветительских мероприятий «</a:t>
            </a:r>
            <a:r>
              <a:rPr lang="ru-RU" sz="2800" dirty="0" smtClean="0">
                <a:solidFill>
                  <a:srgbClr val="FF0000"/>
                </a:solidFill>
              </a:rPr>
              <a:t>Федеральные основные общеобразовательные программы и федеральные рабочие программы учебных предметов начального, основного и среднего общего образования: изменения в Федеральном законе «Об образовании в Российской Федерации</a:t>
            </a:r>
            <a:r>
              <a:rPr lang="ru-RU" sz="2800" dirty="0" smtClean="0"/>
              <a:t>» размещены по адресу: </a:t>
            </a:r>
          </a:p>
          <a:p>
            <a:pPr>
              <a:buNone/>
            </a:pPr>
            <a:r>
              <a:rPr lang="ru-RU" sz="2800" dirty="0" smtClean="0"/>
              <a:t>https://</a:t>
            </a:r>
            <a:r>
              <a:rPr lang="ru-RU" sz="2800" dirty="0" smtClean="0">
                <a:solidFill>
                  <a:srgbClr val="FF0000"/>
                </a:solidFill>
              </a:rPr>
              <a:t>edsoo.ru</a:t>
            </a:r>
            <a:r>
              <a:rPr lang="ru-RU" sz="2800" dirty="0" smtClean="0"/>
              <a:t>/Vserossijskie_prosvetitelskie_meropriyatiya_Federalnie_osnovni e_obscheobrazovatelnie_programmi_i_federalnie_rabochie_programmi_u.htm.</a:t>
            </a:r>
            <a:endParaRPr lang="ru-RU"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142852"/>
            <a:ext cx="8786874" cy="6001643"/>
          </a:xfrm>
          <a:prstGeom prst="rect">
            <a:avLst/>
          </a:prstGeom>
          <a:solidFill>
            <a:srgbClr val="CCECFF"/>
          </a:solidFill>
        </p:spPr>
        <p:txBody>
          <a:bodyPr wrap="square">
            <a:spAutoFit/>
          </a:bodyPr>
          <a:lstStyle/>
          <a:p>
            <a:pPr algn="ctr"/>
            <a:r>
              <a:rPr lang="ru-RU" sz="2400" dirty="0" smtClean="0"/>
              <a:t>Портал «Единое содержание общего образования»</a:t>
            </a:r>
          </a:p>
          <a:p>
            <a:endParaRPr lang="ru-RU" dirty="0" smtClean="0"/>
          </a:p>
          <a:p>
            <a:pPr marL="342900" indent="-342900" algn="just">
              <a:buFont typeface="+mj-lt"/>
              <a:buAutoNum type="arabicPeriod"/>
            </a:pPr>
            <a:r>
              <a:rPr lang="ru-RU" dirty="0" err="1" smtClean="0"/>
              <a:t>Онлайн-сервис</a:t>
            </a:r>
            <a:r>
              <a:rPr lang="ru-RU" dirty="0" smtClean="0"/>
              <a:t> для индивидуализации федеральных рабочих программ по учебным предметам: </a:t>
            </a:r>
            <a:r>
              <a:rPr lang="ru-RU" dirty="0" smtClean="0">
                <a:solidFill>
                  <a:srgbClr val="FF0000"/>
                </a:solidFill>
              </a:rPr>
              <a:t>https://edsoo.ru/constructor/. </a:t>
            </a:r>
          </a:p>
          <a:p>
            <a:pPr marL="342900" indent="-342900" algn="just">
              <a:buFont typeface="+mj-lt"/>
              <a:buAutoNum type="arabicPeriod"/>
            </a:pPr>
            <a:endParaRPr lang="ru-RU" dirty="0" smtClean="0"/>
          </a:p>
          <a:p>
            <a:pPr marL="342900" indent="-342900" algn="just">
              <a:buFont typeface="+mj-lt"/>
              <a:buAutoNum type="arabicPeriod"/>
            </a:pPr>
            <a:r>
              <a:rPr lang="ru-RU" dirty="0" smtClean="0"/>
              <a:t>Индивидуальная консультативная помощь по вопросам введения ФООП для учителя и руководителя образовательной организации  по ссылке: </a:t>
            </a:r>
            <a:r>
              <a:rPr lang="ru-RU" dirty="0" smtClean="0">
                <a:solidFill>
                  <a:srgbClr val="FF0000"/>
                </a:solidFill>
              </a:rPr>
              <a:t>https://edsoo.ru/Goryachaya_liniya.htm. </a:t>
            </a:r>
          </a:p>
          <a:p>
            <a:pPr marL="342900" indent="-342900" algn="just">
              <a:buFont typeface="+mj-lt"/>
              <a:buAutoNum type="arabicPeriod"/>
            </a:pPr>
            <a:endParaRPr lang="ru-RU" dirty="0" smtClean="0"/>
          </a:p>
          <a:p>
            <a:pPr marL="342900" indent="-342900" algn="just">
              <a:buFont typeface="+mj-lt"/>
              <a:buAutoNum type="arabicPeriod"/>
            </a:pPr>
            <a:r>
              <a:rPr lang="ru-RU" dirty="0" smtClean="0"/>
              <a:t>Материалы «ФООП и федеральные рабочие программы учебных предметов начального, основного и среднего общего образования по ссылке: https://</a:t>
            </a:r>
            <a:r>
              <a:rPr lang="ru-RU" dirty="0" smtClean="0">
                <a:solidFill>
                  <a:srgbClr val="FF0000"/>
                </a:solidFill>
              </a:rPr>
              <a:t>edsoo.ru/Vserossijskie_prosvetitelskie_meropriyatiya_Federalnie_osnovni e_obscheobrazovatelnie_programmi_i_federalnie_rabochie_programmi_u.htm</a:t>
            </a:r>
            <a:r>
              <a:rPr lang="ru-RU" dirty="0" smtClean="0"/>
              <a:t>.</a:t>
            </a:r>
          </a:p>
          <a:p>
            <a:pPr marL="342900" indent="-342900" algn="just">
              <a:buFont typeface="+mj-lt"/>
              <a:buAutoNum type="arabicPeriod"/>
            </a:pPr>
            <a:endParaRPr lang="ru-RU" dirty="0" smtClean="0"/>
          </a:p>
          <a:p>
            <a:pPr marL="342900" indent="-342900" algn="just">
              <a:buFont typeface="+mj-lt"/>
              <a:buAutoNum type="arabicPeriod"/>
            </a:pPr>
            <a:r>
              <a:rPr lang="ru-RU" dirty="0" smtClean="0"/>
              <a:t>Изменения в Федеральном законе «Об образовании в РФ» размещены по адресу: </a:t>
            </a:r>
            <a:r>
              <a:rPr lang="ru-RU" dirty="0" smtClean="0">
                <a:solidFill>
                  <a:srgbClr val="FF0000"/>
                </a:solidFill>
              </a:rPr>
              <a:t>https://edsoo.ru/Vserossijskie_prosvetitelskie_meropriyatiya_Federalnie_osnovni e_obscheobrazovatelnie_programmi_i_federalnie_rabochie_programmi_u.htm</a:t>
            </a:r>
            <a:r>
              <a:rPr lang="ru-RU" dirty="0" smtClean="0"/>
              <a:t>.</a:t>
            </a:r>
          </a:p>
          <a:p>
            <a:pPr marL="342900" algn="just">
              <a:buFont typeface="+mj-lt"/>
              <a:buAutoNum type="arabicPeriod"/>
            </a:pPr>
            <a:endParaRPr lang="ru-RU"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28596" y="1643050"/>
            <a:ext cx="8286808" cy="4929222"/>
          </a:xfrm>
          <a:prstGeom prst="roundRect">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ru-RU" sz="2000" dirty="0" smtClean="0">
                <a:solidFill>
                  <a:schemeClr val="tx1"/>
                </a:solidFill>
              </a:rPr>
              <a:t>Перечень дополняется и актуализируется </a:t>
            </a:r>
            <a:r>
              <a:rPr lang="ru-RU" sz="2000" dirty="0" smtClean="0">
                <a:solidFill>
                  <a:srgbClr val="FF0000"/>
                </a:solidFill>
              </a:rPr>
              <a:t>ежегодно </a:t>
            </a:r>
            <a:r>
              <a:rPr lang="ru-RU" sz="2000" dirty="0" smtClean="0">
                <a:solidFill>
                  <a:schemeClr val="tx1"/>
                </a:solidFill>
              </a:rPr>
              <a:t>в соответствии с памятными датами, юбилеями общероссийского, регионального, местного значения, памятными датами общеобразовательной организации, документами Президента Российской Федерации, Правительства Российской Федерации, перечнями рекомендуемых воспитательных событий Министерства просвещения Российской Федерации, методическими рекомендациями исполнительных органов власти в сфере образования. </a:t>
            </a:r>
            <a:endParaRPr lang="ru-RU" sz="2000" dirty="0">
              <a:solidFill>
                <a:schemeClr val="tx1"/>
              </a:solidFill>
            </a:endParaRPr>
          </a:p>
        </p:txBody>
      </p:sp>
      <p:sp>
        <p:nvSpPr>
          <p:cNvPr id="5" name="Овал 4"/>
          <p:cNvSpPr/>
          <p:nvPr/>
        </p:nvSpPr>
        <p:spPr>
          <a:xfrm>
            <a:off x="571472" y="142852"/>
            <a:ext cx="8072494" cy="1428760"/>
          </a:xfrm>
          <a:prstGeom prst="ellips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Перечень </a:t>
            </a:r>
          </a:p>
          <a:p>
            <a:pPr algn="ctr"/>
            <a:r>
              <a:rPr lang="ru-RU" b="1" dirty="0" smtClean="0">
                <a:solidFill>
                  <a:schemeClr val="tx1"/>
                </a:solidFill>
                <a:latin typeface="Times New Roman" pitchFamily="18" charset="0"/>
                <a:cs typeface="Times New Roman" pitchFamily="18" charset="0"/>
              </a:rPr>
              <a:t>основных государственных и народных праздников, памятных дат в календарном плане воспитательной работы </a:t>
            </a:r>
            <a:endParaRPr lang="ru-RU"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357166"/>
            <a:ext cx="7677177" cy="1214446"/>
          </a:xfrm>
          <a:solidFill>
            <a:srgbClr val="CCECFF"/>
          </a:solidFill>
        </p:spPr>
        <p:txBody>
          <a:bodyPr>
            <a:normAutofit/>
          </a:bodyPr>
          <a:lstStyle/>
          <a:p>
            <a:pPr algn="ctr"/>
            <a:r>
              <a:rPr lang="ru-RU" sz="2400" b="1" dirty="0" smtClean="0">
                <a:solidFill>
                  <a:schemeClr val="tx1"/>
                </a:solidFill>
                <a:latin typeface="Times New Roman" pitchFamily="18" charset="0"/>
                <a:cs typeface="Times New Roman" pitchFamily="18" charset="0"/>
              </a:rPr>
              <a:t>Основные государственные и народные праздники, памятные даты</a:t>
            </a:r>
            <a:endParaRPr lang="ru-RU" sz="2400" dirty="0"/>
          </a:p>
        </p:txBody>
      </p:sp>
      <p:sp>
        <p:nvSpPr>
          <p:cNvPr id="3" name="Содержимое 2"/>
          <p:cNvSpPr>
            <a:spLocks noGrp="1"/>
          </p:cNvSpPr>
          <p:nvPr>
            <p:ph idx="1"/>
          </p:nvPr>
        </p:nvSpPr>
        <p:spPr>
          <a:xfrm>
            <a:off x="214282" y="1785926"/>
            <a:ext cx="8072494" cy="4857784"/>
          </a:xfrm>
          <a:solidFill>
            <a:srgbClr val="CCECFF"/>
          </a:solidFill>
        </p:spPr>
        <p:txBody>
          <a:bodyPr>
            <a:normAutofit/>
          </a:bodyPr>
          <a:lstStyle/>
          <a:p>
            <a:pPr>
              <a:buNone/>
            </a:pPr>
            <a:r>
              <a:rPr lang="ru-RU" dirty="0" smtClean="0">
                <a:solidFill>
                  <a:srgbClr val="FF0000"/>
                </a:solidFill>
              </a:rPr>
              <a:t>Сентябрь: </a:t>
            </a:r>
          </a:p>
          <a:p>
            <a:pPr lvl="0"/>
            <a:r>
              <a:rPr lang="ru-RU" dirty="0" smtClean="0"/>
              <a:t>1 сентября: День знаний; </a:t>
            </a:r>
          </a:p>
          <a:p>
            <a:pPr lvl="0"/>
            <a:r>
              <a:rPr lang="ru-RU" dirty="0" smtClean="0"/>
              <a:t>3 сентября: День окончания Второй мировой войны, День солидарности в борьбе с терроризмом.</a:t>
            </a:r>
          </a:p>
          <a:p>
            <a:pPr>
              <a:buNone/>
            </a:pPr>
            <a:r>
              <a:rPr lang="ru-RU" dirty="0" smtClean="0">
                <a:solidFill>
                  <a:srgbClr val="FF0000"/>
                </a:solidFill>
              </a:rPr>
              <a:t>Октябрь: </a:t>
            </a:r>
          </a:p>
          <a:p>
            <a:pPr lvl="0"/>
            <a:r>
              <a:rPr lang="ru-RU" dirty="0" smtClean="0"/>
              <a:t>1 октября: Международный день пожилых людей;</a:t>
            </a:r>
          </a:p>
          <a:p>
            <a:pPr lvl="0"/>
            <a:r>
              <a:rPr lang="ru-RU" dirty="0" smtClean="0"/>
              <a:t>4 октября: День защиты животных; </a:t>
            </a:r>
          </a:p>
          <a:p>
            <a:pPr lvl="0"/>
            <a:r>
              <a:rPr lang="ru-RU" dirty="0" smtClean="0"/>
              <a:t>5 октября: День Учителя; </a:t>
            </a:r>
          </a:p>
          <a:p>
            <a:pPr lvl="0"/>
            <a:r>
              <a:rPr lang="ru-RU" dirty="0" smtClean="0"/>
              <a:t>Третье воскресенье октября: День отца; </a:t>
            </a:r>
          </a:p>
          <a:p>
            <a:pPr lvl="0"/>
            <a:r>
              <a:rPr lang="ru-RU" dirty="0" smtClean="0"/>
              <a:t>30 октября: День памяти жертв политических репрессий</a:t>
            </a:r>
          </a:p>
          <a:p>
            <a:pPr>
              <a:buNone/>
            </a:pPr>
            <a:r>
              <a:rPr lang="ru-RU" dirty="0" smtClean="0">
                <a:solidFill>
                  <a:srgbClr val="FF0000"/>
                </a:solidFill>
              </a:rPr>
              <a:t>Ноябрь: </a:t>
            </a:r>
          </a:p>
          <a:p>
            <a:pPr lvl="0"/>
            <a:r>
              <a:rPr lang="ru-RU" dirty="0" smtClean="0"/>
              <a:t>4 ноября: День народного единства.</a:t>
            </a:r>
          </a:p>
          <a:p>
            <a:pPr lvl="0"/>
            <a:endParaRPr lang="ru-RU"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428604"/>
            <a:ext cx="7429551" cy="6286544"/>
          </a:xfrm>
          <a:solidFill>
            <a:srgbClr val="CCECFF"/>
          </a:solidFill>
        </p:spPr>
        <p:txBody>
          <a:bodyPr>
            <a:normAutofit/>
          </a:bodyPr>
          <a:lstStyle/>
          <a:p>
            <a:pPr>
              <a:buNone/>
            </a:pPr>
            <a:r>
              <a:rPr lang="ru-RU" dirty="0" smtClean="0">
                <a:solidFill>
                  <a:srgbClr val="FF0000"/>
                </a:solidFill>
              </a:rPr>
              <a:t>Декабрь: </a:t>
            </a:r>
          </a:p>
          <a:p>
            <a:pPr lvl="0"/>
            <a:r>
              <a:rPr lang="ru-RU" dirty="0" smtClean="0"/>
              <a:t>3 декабря: Международный день инвалидов;</a:t>
            </a:r>
          </a:p>
          <a:p>
            <a:pPr lvl="0"/>
            <a:r>
              <a:rPr lang="ru-RU" dirty="0" smtClean="0"/>
              <a:t>5 декабря: Битва за Москву, Международный день добровольцев; </a:t>
            </a:r>
          </a:p>
          <a:p>
            <a:pPr lvl="0"/>
            <a:r>
              <a:rPr lang="ru-RU" dirty="0" smtClean="0"/>
              <a:t>6 декабря: День Александра Невского; </a:t>
            </a:r>
          </a:p>
          <a:p>
            <a:pPr lvl="0"/>
            <a:r>
              <a:rPr lang="ru-RU" dirty="0" smtClean="0"/>
              <a:t>9 декабря: День Героев Отечества; </a:t>
            </a:r>
          </a:p>
          <a:p>
            <a:pPr lvl="0"/>
            <a:r>
              <a:rPr lang="ru-RU" dirty="0" smtClean="0"/>
              <a:t>10 декабря: День прав человека; </a:t>
            </a:r>
          </a:p>
          <a:p>
            <a:pPr lvl="0"/>
            <a:r>
              <a:rPr lang="ru-RU" dirty="0" smtClean="0"/>
              <a:t>12 декабря: День Конституции Российской Федерации; </a:t>
            </a:r>
          </a:p>
          <a:p>
            <a:pPr lvl="0"/>
            <a:r>
              <a:rPr lang="ru-RU" dirty="0" smtClean="0"/>
              <a:t>27 декабря: День спасателя.</a:t>
            </a:r>
          </a:p>
          <a:p>
            <a:pPr>
              <a:buNone/>
            </a:pPr>
            <a:r>
              <a:rPr lang="ru-RU" dirty="0" smtClean="0">
                <a:solidFill>
                  <a:srgbClr val="FF0000"/>
                </a:solidFill>
              </a:rPr>
              <a:t>Январь: </a:t>
            </a:r>
          </a:p>
          <a:p>
            <a:pPr lvl="0"/>
            <a:r>
              <a:rPr lang="ru-RU" dirty="0" smtClean="0"/>
              <a:t>1 января: Новый год; </a:t>
            </a:r>
          </a:p>
          <a:p>
            <a:pPr lvl="0"/>
            <a:r>
              <a:rPr lang="ru-RU" dirty="0" smtClean="0"/>
              <a:t>7 января: Рождество Христово;</a:t>
            </a:r>
          </a:p>
          <a:p>
            <a:pPr lvl="0"/>
            <a:r>
              <a:rPr lang="ru-RU" dirty="0" smtClean="0"/>
              <a:t>25 января: «Татьянин день» (праздник студентов);</a:t>
            </a:r>
          </a:p>
          <a:p>
            <a:pPr lvl="0"/>
            <a:r>
              <a:rPr lang="ru-RU" dirty="0" smtClean="0"/>
              <a:t>27 января: День снятия блокады Ленинграда.</a:t>
            </a:r>
          </a:p>
          <a:p>
            <a:endParaRPr lang="ru-RU"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429684" cy="6357982"/>
          </a:xfrm>
          <a:solidFill>
            <a:srgbClr val="CCECFF"/>
          </a:solidFill>
        </p:spPr>
        <p:txBody>
          <a:bodyPr>
            <a:normAutofit fontScale="92500" lnSpcReduction="10000"/>
          </a:bodyPr>
          <a:lstStyle/>
          <a:p>
            <a:pPr>
              <a:buNone/>
            </a:pPr>
            <a:r>
              <a:rPr lang="ru-RU" sz="2400" dirty="0" smtClean="0">
                <a:solidFill>
                  <a:srgbClr val="FF0000"/>
                </a:solidFill>
              </a:rPr>
              <a:t>Февраль: </a:t>
            </a:r>
          </a:p>
          <a:p>
            <a:pPr lvl="0"/>
            <a:r>
              <a:rPr lang="ru-RU" sz="2400" dirty="0" smtClean="0"/>
              <a:t>2 февраля: День воинской славы России; </a:t>
            </a:r>
          </a:p>
          <a:p>
            <a:pPr lvl="0"/>
            <a:r>
              <a:rPr lang="ru-RU" sz="2400" dirty="0" smtClean="0"/>
              <a:t>8 февраля: День русской науки;</a:t>
            </a:r>
          </a:p>
          <a:p>
            <a:pPr lvl="0"/>
            <a:r>
              <a:rPr lang="ru-RU" sz="2400" dirty="0" smtClean="0"/>
              <a:t>21 февраля: Международный день родного языка; </a:t>
            </a:r>
          </a:p>
          <a:p>
            <a:pPr lvl="0"/>
            <a:r>
              <a:rPr lang="ru-RU" sz="2400" dirty="0" smtClean="0"/>
              <a:t>23 февраля: День защитника Отечества.</a:t>
            </a:r>
          </a:p>
          <a:p>
            <a:pPr>
              <a:buNone/>
            </a:pPr>
            <a:r>
              <a:rPr lang="ru-RU" sz="2400" dirty="0" smtClean="0">
                <a:solidFill>
                  <a:srgbClr val="FF0000"/>
                </a:solidFill>
              </a:rPr>
              <a:t>Март: </a:t>
            </a:r>
          </a:p>
          <a:p>
            <a:pPr lvl="0"/>
            <a:r>
              <a:rPr lang="ru-RU" sz="2400" dirty="0" smtClean="0"/>
              <a:t>8 марта: Международный женский день; </a:t>
            </a:r>
          </a:p>
          <a:p>
            <a:pPr lvl="0"/>
            <a:r>
              <a:rPr lang="ru-RU" sz="2400" dirty="0" smtClean="0"/>
              <a:t>18 марта: День воссоединения Крыма с Россией.</a:t>
            </a:r>
          </a:p>
          <a:p>
            <a:pPr>
              <a:buNone/>
            </a:pPr>
            <a:r>
              <a:rPr lang="ru-RU" sz="2400" dirty="0" smtClean="0">
                <a:solidFill>
                  <a:srgbClr val="FF0000"/>
                </a:solidFill>
              </a:rPr>
              <a:t>Апрель: </a:t>
            </a:r>
          </a:p>
          <a:p>
            <a:pPr lvl="0"/>
            <a:r>
              <a:rPr lang="ru-RU" sz="2400" dirty="0" smtClean="0"/>
              <a:t>12 апреля: День космонавтики.</a:t>
            </a:r>
          </a:p>
          <a:p>
            <a:pPr>
              <a:buNone/>
            </a:pPr>
            <a:r>
              <a:rPr lang="ru-RU" sz="2400" dirty="0" smtClean="0">
                <a:solidFill>
                  <a:srgbClr val="FF0000"/>
                </a:solidFill>
              </a:rPr>
              <a:t>Май: </a:t>
            </a:r>
          </a:p>
          <a:p>
            <a:pPr lvl="0"/>
            <a:r>
              <a:rPr lang="ru-RU" sz="2400" dirty="0" smtClean="0"/>
              <a:t>1 мая: Праздник Весны и Труда;</a:t>
            </a:r>
          </a:p>
          <a:p>
            <a:pPr lvl="0"/>
            <a:r>
              <a:rPr lang="ru-RU" sz="2400" dirty="0" smtClean="0"/>
              <a:t>9 мая: День Победы; </a:t>
            </a:r>
          </a:p>
          <a:p>
            <a:pPr lvl="0"/>
            <a:r>
              <a:rPr lang="ru-RU" sz="2400" dirty="0" smtClean="0"/>
              <a:t>24 мая: День славянской письменности и культуры.</a:t>
            </a:r>
          </a:p>
          <a:p>
            <a:pPr lvl="0"/>
            <a:endParaRPr lang="ru-RU" sz="2400" dirty="0" smtClean="0"/>
          </a:p>
          <a:p>
            <a:endParaRPr lang="ru-RU" sz="24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57166"/>
            <a:ext cx="8215370" cy="6286544"/>
          </a:xfrm>
          <a:solidFill>
            <a:srgbClr val="CCECFF"/>
          </a:solidFill>
        </p:spPr>
        <p:txBody>
          <a:bodyPr>
            <a:normAutofit/>
          </a:bodyPr>
          <a:lstStyle/>
          <a:p>
            <a:pPr>
              <a:buNone/>
            </a:pPr>
            <a:r>
              <a:rPr lang="ru-RU" sz="2000" dirty="0" smtClean="0">
                <a:solidFill>
                  <a:srgbClr val="FF0000"/>
                </a:solidFill>
              </a:rPr>
              <a:t>Июнь: </a:t>
            </a:r>
          </a:p>
          <a:p>
            <a:pPr lvl="0"/>
            <a:r>
              <a:rPr lang="ru-RU" sz="2000" dirty="0" smtClean="0"/>
              <a:t>1 июня: Международный день защиты детей; </a:t>
            </a:r>
          </a:p>
          <a:p>
            <a:pPr lvl="0"/>
            <a:r>
              <a:rPr lang="ru-RU" sz="2000" dirty="0" smtClean="0"/>
              <a:t>5 июня: День эколога; </a:t>
            </a:r>
          </a:p>
          <a:p>
            <a:pPr lvl="0"/>
            <a:r>
              <a:rPr lang="ru-RU" sz="2000" dirty="0" smtClean="0"/>
              <a:t>6 июня: Пушкинский день России; </a:t>
            </a:r>
          </a:p>
          <a:p>
            <a:pPr lvl="0"/>
            <a:r>
              <a:rPr lang="ru-RU" sz="2000" dirty="0" smtClean="0"/>
              <a:t>12 июня: День России; </a:t>
            </a:r>
          </a:p>
          <a:p>
            <a:pPr lvl="0"/>
            <a:r>
              <a:rPr lang="ru-RU" sz="2000" dirty="0" smtClean="0"/>
              <a:t>22 июня: День памяти и скорби; </a:t>
            </a:r>
          </a:p>
          <a:p>
            <a:pPr lvl="0"/>
            <a:r>
              <a:rPr lang="ru-RU" sz="2000" dirty="0" smtClean="0"/>
              <a:t>27 июня: День молодёжи.</a:t>
            </a:r>
          </a:p>
          <a:p>
            <a:pPr>
              <a:buNone/>
            </a:pPr>
            <a:r>
              <a:rPr lang="ru-RU" sz="2000" dirty="0" smtClean="0">
                <a:solidFill>
                  <a:srgbClr val="FF0000"/>
                </a:solidFill>
              </a:rPr>
              <a:t>Июль: </a:t>
            </a:r>
          </a:p>
          <a:p>
            <a:pPr lvl="0"/>
            <a:r>
              <a:rPr lang="ru-RU" sz="2000" dirty="0" smtClean="0"/>
              <a:t>8 июля: День семьи, любви и верности.</a:t>
            </a:r>
          </a:p>
          <a:p>
            <a:pPr>
              <a:buNone/>
            </a:pPr>
            <a:r>
              <a:rPr lang="ru-RU" sz="2000" dirty="0" smtClean="0">
                <a:solidFill>
                  <a:srgbClr val="FF0000"/>
                </a:solidFill>
              </a:rPr>
              <a:t>Август: </a:t>
            </a:r>
          </a:p>
          <a:p>
            <a:pPr lvl="0"/>
            <a:r>
              <a:rPr lang="ru-RU" sz="2000" dirty="0" smtClean="0"/>
              <a:t>22 августа: День Государственного флага Российской Федерации;</a:t>
            </a:r>
          </a:p>
          <a:p>
            <a:pPr lvl="0"/>
            <a:r>
              <a:rPr lang="ru-RU" sz="2000" dirty="0" smtClean="0"/>
              <a:t>25 августа: День воинской славы России.</a:t>
            </a:r>
          </a:p>
          <a:p>
            <a:pPr lvl="0"/>
            <a:endParaRPr lang="ru-RU" dirty="0" smtClean="0"/>
          </a:p>
          <a:p>
            <a:endParaRPr lang="ru-RU"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0" y="357166"/>
            <a:ext cx="9144000" cy="6215106"/>
          </a:xfrm>
          <a:prstGeom prst="ellips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b="1" dirty="0" smtClean="0">
                <a:solidFill>
                  <a:srgbClr val="C00000"/>
                </a:solidFill>
              </a:rPr>
              <a:t>Чек-лист </a:t>
            </a:r>
          </a:p>
          <a:p>
            <a:pPr algn="ctr"/>
            <a:r>
              <a:rPr lang="ru-RU" sz="2800" b="1" dirty="0" smtClean="0">
                <a:solidFill>
                  <a:srgbClr val="C00000"/>
                </a:solidFill>
              </a:rPr>
              <a:t>по подготовке образовательных организаций к введению ФООП</a:t>
            </a:r>
          </a:p>
          <a:p>
            <a:pPr algn="ctr"/>
            <a:r>
              <a:rPr lang="ru-RU" sz="2000" b="1" dirty="0" smtClean="0">
                <a:solidFill>
                  <a:schemeClr val="tx1"/>
                </a:solidFill>
              </a:rPr>
              <a:t>(для руководителя и зам. директора по УВР)</a:t>
            </a:r>
            <a:endParaRPr lang="ru-RU" sz="20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748615" cy="1176326"/>
          </a:xfrm>
          <a:solidFill>
            <a:schemeClr val="bg2"/>
          </a:solidFill>
        </p:spPr>
        <p:txBody>
          <a:bodyPr>
            <a:normAutofit fontScale="90000"/>
          </a:bodyPr>
          <a:lstStyle/>
          <a:p>
            <a:pPr algn="ctr"/>
            <a:r>
              <a:rPr lang="ru-RU" b="1" dirty="0" smtClean="0">
                <a:solidFill>
                  <a:schemeClr val="tx1"/>
                </a:solidFill>
              </a:rPr>
              <a:t>Когда и кем была утверждена </a:t>
            </a:r>
            <a:br>
              <a:rPr lang="ru-RU" b="1" dirty="0" smtClean="0">
                <a:solidFill>
                  <a:schemeClr val="tx1"/>
                </a:solidFill>
              </a:rPr>
            </a:br>
            <a:r>
              <a:rPr lang="ru-RU" b="1" dirty="0" smtClean="0">
                <a:solidFill>
                  <a:schemeClr val="tx1"/>
                </a:solidFill>
              </a:rPr>
              <a:t>ФООП НОО?</a:t>
            </a:r>
            <a:endParaRPr lang="ru-RU" b="1" dirty="0">
              <a:solidFill>
                <a:schemeClr val="tx1"/>
              </a:solidFill>
            </a:endParaRPr>
          </a:p>
        </p:txBody>
      </p:sp>
      <p:sp>
        <p:nvSpPr>
          <p:cNvPr id="3" name="Содержимое 2"/>
          <p:cNvSpPr>
            <a:spLocks noGrp="1"/>
          </p:cNvSpPr>
          <p:nvPr>
            <p:ph idx="1"/>
          </p:nvPr>
        </p:nvSpPr>
        <p:spPr>
          <a:xfrm>
            <a:off x="285720" y="2160590"/>
            <a:ext cx="8501122" cy="4268806"/>
          </a:xfrm>
          <a:solidFill>
            <a:schemeClr val="bg2"/>
          </a:solidFill>
        </p:spPr>
        <p:txBody>
          <a:bodyPr>
            <a:normAutofit/>
          </a:bodyPr>
          <a:lstStyle/>
          <a:p>
            <a:pPr algn="ctr">
              <a:buNone/>
            </a:pPr>
            <a:r>
              <a:rPr lang="ru-RU" sz="2400" dirty="0" smtClean="0"/>
              <a:t>Минпросвещения России </a:t>
            </a:r>
          </a:p>
          <a:p>
            <a:pPr algn="ctr">
              <a:buNone/>
            </a:pPr>
            <a:r>
              <a:rPr lang="ru-RU" sz="2400" dirty="0" smtClean="0"/>
              <a:t>приказом от 16.11.2022 г. №992 </a:t>
            </a:r>
          </a:p>
          <a:p>
            <a:pPr algn="ctr">
              <a:buNone/>
            </a:pPr>
            <a:r>
              <a:rPr lang="ru-RU" sz="2400" dirty="0" smtClean="0">
                <a:solidFill>
                  <a:srgbClr val="FF0000"/>
                </a:solidFill>
              </a:rPr>
              <a:t>«Об утверждении федеральной образовательной программы начального общего образования» </a:t>
            </a:r>
            <a:r>
              <a:rPr lang="ru-RU" sz="2400" dirty="0" smtClean="0"/>
              <a:t>(Зарегистрировано в Минюсте России от 22.12.2022 г. №71762)</a:t>
            </a:r>
          </a:p>
          <a:p>
            <a:pPr algn="ctr">
              <a:buNone/>
            </a:pPr>
            <a:r>
              <a:rPr lang="ru-RU" sz="2400" b="1" dirty="0" smtClean="0"/>
              <a:t> утвердило </a:t>
            </a:r>
            <a:r>
              <a:rPr lang="ru-RU" sz="2400" dirty="0" smtClean="0"/>
              <a:t>федеральные образовательные программы – </a:t>
            </a:r>
            <a:r>
              <a:rPr lang="ru-RU" sz="2400" b="1" dirty="0" smtClean="0"/>
              <a:t>ФОП </a:t>
            </a:r>
            <a:endParaRPr lang="ru-RU" sz="24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1" y="142854"/>
          <a:ext cx="9144001" cy="6985238"/>
        </p:xfrm>
        <a:graphic>
          <a:graphicData uri="http://schemas.openxmlformats.org/drawingml/2006/table">
            <a:tbl>
              <a:tblPr firstRow="1" bandRow="1">
                <a:tableStyleId>{5C22544A-7EE6-4342-B048-85BDC9FD1C3A}</a:tableStyleId>
              </a:tblPr>
              <a:tblGrid>
                <a:gridCol w="725718"/>
                <a:gridCol w="473496"/>
                <a:gridCol w="4751666"/>
                <a:gridCol w="1814291"/>
                <a:gridCol w="1378830"/>
              </a:tblGrid>
              <a:tr h="594978">
                <a:tc gridSpan="2">
                  <a:txBody>
                    <a:bodyPr/>
                    <a:lstStyle/>
                    <a:p>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п</a:t>
                      </a:r>
                      <a:r>
                        <a:rPr lang="ru-RU" sz="1600" dirty="0" smtClean="0">
                          <a:solidFill>
                            <a:schemeClr val="tx1"/>
                          </a:solidFill>
                          <a:latin typeface="Times New Roman" pitchFamily="18" charset="0"/>
                          <a:cs typeface="Times New Roman" pitchFamily="18" charset="0"/>
                        </a:rPr>
                        <a:t>/</a:t>
                      </a:r>
                      <a:r>
                        <a:rPr lang="ru-RU" sz="1600" dirty="0" err="1" smtClean="0">
                          <a:solidFill>
                            <a:schemeClr val="tx1"/>
                          </a:solidFill>
                          <a:latin typeface="Times New Roman" pitchFamily="18" charset="0"/>
                          <a:cs typeface="Times New Roman" pitchFamily="18" charset="0"/>
                        </a:rPr>
                        <a:t>п</a:t>
                      </a:r>
                      <a:endParaRPr lang="ru-RU" sz="1600" dirty="0">
                        <a:solidFill>
                          <a:schemeClr val="tx1"/>
                        </a:solidFill>
                        <a:latin typeface="Times New Roman" pitchFamily="18" charset="0"/>
                        <a:cs typeface="Times New Roman" pitchFamily="18" charset="0"/>
                      </a:endParaRPr>
                    </a:p>
                  </a:txBody>
                  <a:tcPr>
                    <a:solidFill>
                      <a:schemeClr val="accent3">
                        <a:lumMod val="20000"/>
                        <a:lumOff val="80000"/>
                      </a:schemeClr>
                    </a:solidFill>
                  </a:tcPr>
                </a:tc>
                <a:tc hMerge="1">
                  <a:txBody>
                    <a:bodyPr/>
                    <a:lstStyle/>
                    <a:p>
                      <a:endParaRPr lang="ru-RU"/>
                    </a:p>
                  </a:txBody>
                  <a:tcPr/>
                </a:tc>
                <a:tc>
                  <a:txBody>
                    <a:bodyPr/>
                    <a:lstStyle/>
                    <a:p>
                      <a:r>
                        <a:rPr lang="ru-RU" sz="1600" dirty="0" smtClean="0">
                          <a:solidFill>
                            <a:schemeClr val="tx1"/>
                          </a:solidFill>
                          <a:latin typeface="Times New Roman" pitchFamily="18" charset="0"/>
                          <a:cs typeface="Times New Roman" pitchFamily="18" charset="0"/>
                        </a:rPr>
                        <a:t>Мероприятие</a:t>
                      </a:r>
                      <a:endParaRPr lang="ru-RU" sz="1600" dirty="0">
                        <a:solidFill>
                          <a:schemeClr val="tx1"/>
                        </a:solidFill>
                        <a:latin typeface="Times New Roman" pitchFamily="18" charset="0"/>
                        <a:cs typeface="Times New Roman" pitchFamily="18" charset="0"/>
                      </a:endParaRPr>
                    </a:p>
                  </a:txBody>
                  <a:tcPr>
                    <a:solidFill>
                      <a:schemeClr val="accent3">
                        <a:lumMod val="20000"/>
                        <a:lumOff val="80000"/>
                      </a:schemeClr>
                    </a:solidFill>
                  </a:tcPr>
                </a:tc>
                <a:tc>
                  <a:txBody>
                    <a:bodyPr/>
                    <a:lstStyle/>
                    <a:p>
                      <a:r>
                        <a:rPr lang="ru-RU" sz="1600" dirty="0" smtClean="0">
                          <a:solidFill>
                            <a:schemeClr val="tx1"/>
                          </a:solidFill>
                          <a:latin typeface="Times New Roman" pitchFamily="18" charset="0"/>
                          <a:cs typeface="Times New Roman" pitchFamily="18" charset="0"/>
                        </a:rPr>
                        <a:t>Срок исполнения</a:t>
                      </a:r>
                      <a:endParaRPr lang="ru-RU" sz="1600" dirty="0">
                        <a:solidFill>
                          <a:schemeClr val="tx1"/>
                        </a:solidFill>
                        <a:latin typeface="Times New Roman" pitchFamily="18" charset="0"/>
                        <a:cs typeface="Times New Roman" pitchFamily="18" charset="0"/>
                      </a:endParaRPr>
                    </a:p>
                  </a:txBody>
                  <a:tcPr>
                    <a:solidFill>
                      <a:schemeClr val="accent3">
                        <a:lumMod val="20000"/>
                        <a:lumOff val="80000"/>
                      </a:schemeClr>
                    </a:solidFill>
                  </a:tcPr>
                </a:tc>
                <a:tc>
                  <a:txBody>
                    <a:bodyPr/>
                    <a:lstStyle/>
                    <a:p>
                      <a:r>
                        <a:rPr lang="ru-RU" sz="1600" dirty="0" smtClean="0">
                          <a:solidFill>
                            <a:schemeClr val="tx1"/>
                          </a:solidFill>
                          <a:latin typeface="Times New Roman" pitchFamily="18" charset="0"/>
                          <a:cs typeface="Times New Roman" pitchFamily="18" charset="0"/>
                        </a:rPr>
                        <a:t>Отметка об исполнении</a:t>
                      </a:r>
                      <a:endParaRPr lang="ru-RU" sz="1600" dirty="0">
                        <a:solidFill>
                          <a:schemeClr val="tx1"/>
                        </a:solidFill>
                        <a:latin typeface="Times New Roman" pitchFamily="18" charset="0"/>
                        <a:cs typeface="Times New Roman" pitchFamily="18" charset="0"/>
                      </a:endParaRPr>
                    </a:p>
                  </a:txBody>
                  <a:tcPr>
                    <a:solidFill>
                      <a:schemeClr val="accent3">
                        <a:lumMod val="20000"/>
                        <a:lumOff val="80000"/>
                      </a:schemeClr>
                    </a:solidFill>
                  </a:tcPr>
                </a:tc>
              </a:tr>
              <a:tr h="508949">
                <a:tc gridSpan="5">
                  <a:txBody>
                    <a:bodyPr/>
                    <a:lstStyle/>
                    <a:p>
                      <a:pPr algn="ctr"/>
                      <a:r>
                        <a:rPr lang="ru-RU" sz="1600" b="1" dirty="0" smtClean="0">
                          <a:solidFill>
                            <a:srgbClr val="FF0000"/>
                          </a:solidFill>
                          <a:latin typeface="Arial Narrow" pitchFamily="34" charset="0"/>
                          <a:cs typeface="Times New Roman" pitchFamily="18" charset="0"/>
                        </a:rPr>
                        <a:t>1. Организационно-управленческое обеспечение</a:t>
                      </a:r>
                      <a:endParaRPr lang="ru-RU" sz="1600" b="1" dirty="0">
                        <a:solidFill>
                          <a:srgbClr val="FF0000"/>
                        </a:solidFill>
                        <a:latin typeface="Arial Narrow" pitchFamily="34" charset="0"/>
                        <a:cs typeface="Times New Roman" pitchFamily="18" charset="0"/>
                      </a:endParaRPr>
                    </a:p>
                  </a:txBody>
                  <a:tcPr/>
                </a:tc>
                <a:tc hMerge="1">
                  <a:txBody>
                    <a:bodyPr/>
                    <a:lstStyle/>
                    <a:p>
                      <a:endParaRPr lang="ru-RU"/>
                    </a:p>
                  </a:txBody>
                  <a:tcPr/>
                </a:tc>
                <a:tc hMerge="1">
                  <a:txBody>
                    <a:bodyPr/>
                    <a:lstStyle/>
                    <a:p>
                      <a:endParaRPr lang="ru-RU" dirty="0"/>
                    </a:p>
                  </a:txBody>
                  <a:tcPr/>
                </a:tc>
                <a:tc hMerge="1">
                  <a:txBody>
                    <a:bodyPr/>
                    <a:lstStyle/>
                    <a:p>
                      <a:endParaRPr lang="ru-RU"/>
                    </a:p>
                  </a:txBody>
                  <a:tcPr/>
                </a:tc>
                <a:tc hMerge="1">
                  <a:txBody>
                    <a:bodyPr/>
                    <a:lstStyle/>
                    <a:p>
                      <a:endParaRPr lang="ru-RU"/>
                    </a:p>
                  </a:txBody>
                  <a:tcPr/>
                </a:tc>
              </a:tr>
              <a:tr h="594978">
                <a:tc>
                  <a:txBody>
                    <a:bodyPr/>
                    <a:lstStyle/>
                    <a:p>
                      <a:r>
                        <a:rPr lang="ru-RU" sz="1600" b="1" dirty="0" smtClean="0">
                          <a:latin typeface="Times New Roman" pitchFamily="18" charset="0"/>
                          <a:cs typeface="Times New Roman" pitchFamily="18" charset="0"/>
                        </a:rPr>
                        <a:t>1.1</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Создать в образовательной организации рабочую группу по приведению ООП в соответствие с ФООП</a:t>
                      </a:r>
                      <a:endParaRPr lang="ru-RU" sz="1600" b="1" dirty="0">
                        <a:latin typeface="Arial Narrow" pitchFamily="34" charset="0"/>
                        <a:cs typeface="Times New Roman" pitchFamily="18" charset="0"/>
                      </a:endParaRPr>
                    </a:p>
                  </a:txBody>
                  <a:tcPr/>
                </a:tc>
                <a:tc hMerge="1">
                  <a:txBody>
                    <a:bodyPr/>
                    <a:lstStyle/>
                    <a:p>
                      <a:endParaRPr lang="ru-RU" dirty="0"/>
                    </a:p>
                  </a:txBody>
                  <a:tcPr/>
                </a:tc>
                <a:tc>
                  <a:txBody>
                    <a:bodyPr/>
                    <a:lstStyle/>
                    <a:p>
                      <a:r>
                        <a:rPr lang="ru-RU" sz="1600" b="1" dirty="0" smtClean="0">
                          <a:latin typeface="Arial Narrow" pitchFamily="34" charset="0"/>
                          <a:cs typeface="Times New Roman" pitchFamily="18" charset="0"/>
                        </a:rPr>
                        <a:t>январь – февраль 2023 года</a:t>
                      </a:r>
                      <a:endParaRPr lang="ru-RU" sz="1600" b="1" dirty="0">
                        <a:latin typeface="Arial Narrow" pitchFamily="34" charset="0"/>
                        <a:cs typeface="Times New Roman" pitchFamily="18" charset="0"/>
                      </a:endParaRPr>
                    </a:p>
                  </a:txBody>
                  <a:tcPr/>
                </a:tc>
                <a:tc>
                  <a:txBody>
                    <a:bodyPr/>
                    <a:lstStyle/>
                    <a:p>
                      <a:endParaRPr lang="ru-RU" sz="1400" dirty="0">
                        <a:latin typeface="Times New Roman" pitchFamily="18" charset="0"/>
                        <a:cs typeface="Times New Roman" pitchFamily="18" charset="0"/>
                      </a:endParaRPr>
                    </a:p>
                  </a:txBody>
                  <a:tcPr/>
                </a:tc>
              </a:tr>
              <a:tr h="594978">
                <a:tc>
                  <a:txBody>
                    <a:bodyPr/>
                    <a:lstStyle/>
                    <a:p>
                      <a:r>
                        <a:rPr lang="ru-RU" sz="1600" b="1" dirty="0" smtClean="0">
                          <a:latin typeface="Times New Roman" pitchFamily="18" charset="0"/>
                          <a:cs typeface="Times New Roman" pitchFamily="18" charset="0"/>
                        </a:rPr>
                        <a:t>1.2</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Провести родительские собрания с целью информирования родителей о ФООП</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январь – февраль 2023 года</a:t>
                      </a:r>
                      <a:endParaRPr lang="ru-RU" sz="1600" b="1" dirty="0">
                        <a:latin typeface="Arial Narrow" pitchFamily="34" charset="0"/>
                        <a:cs typeface="Times New Roman" pitchFamily="18" charset="0"/>
                      </a:endParaRPr>
                    </a:p>
                  </a:txBody>
                  <a:tcPr/>
                </a:tc>
                <a:tc>
                  <a:txBody>
                    <a:bodyPr/>
                    <a:lstStyle/>
                    <a:p>
                      <a:endParaRPr lang="ru-RU" sz="1400">
                        <a:latin typeface="Times New Roman" pitchFamily="18" charset="0"/>
                        <a:cs typeface="Times New Roman" pitchFamily="18" charset="0"/>
                      </a:endParaRPr>
                    </a:p>
                  </a:txBody>
                  <a:tcPr/>
                </a:tc>
              </a:tr>
              <a:tr h="594978">
                <a:tc>
                  <a:txBody>
                    <a:bodyPr/>
                    <a:lstStyle/>
                    <a:p>
                      <a:r>
                        <a:rPr lang="ru-RU" sz="1600" b="1" dirty="0" smtClean="0">
                          <a:latin typeface="Times New Roman" pitchFamily="18" charset="0"/>
                          <a:cs typeface="Times New Roman" pitchFamily="18" charset="0"/>
                        </a:rPr>
                        <a:t>1.3</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Проанализировать действующие ООП на предмет соответствия ФООП</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январь – февраль 2023 года</a:t>
                      </a:r>
                      <a:endParaRPr lang="ru-RU" sz="1600" b="1" dirty="0">
                        <a:latin typeface="Arial Narrow" pitchFamily="34" charset="0"/>
                        <a:cs typeface="Times New Roman" pitchFamily="18" charset="0"/>
                      </a:endParaRPr>
                    </a:p>
                  </a:txBody>
                  <a:tcPr/>
                </a:tc>
                <a:tc>
                  <a:txBody>
                    <a:bodyPr/>
                    <a:lstStyle/>
                    <a:p>
                      <a:endParaRPr lang="ru-RU" sz="1400">
                        <a:latin typeface="Times New Roman" pitchFamily="18" charset="0"/>
                        <a:cs typeface="Times New Roman" pitchFamily="18" charset="0"/>
                      </a:endParaRPr>
                    </a:p>
                  </a:txBody>
                  <a:tcPr/>
                </a:tc>
              </a:tr>
              <a:tr h="780847">
                <a:tc>
                  <a:txBody>
                    <a:bodyPr/>
                    <a:lstStyle/>
                    <a:p>
                      <a:r>
                        <a:rPr lang="ru-RU" sz="1600" b="1" dirty="0" smtClean="0">
                          <a:latin typeface="Times New Roman" pitchFamily="18" charset="0"/>
                          <a:cs typeface="Times New Roman" pitchFamily="18" charset="0"/>
                        </a:rPr>
                        <a:t>1.4</a:t>
                      </a:r>
                      <a:endParaRPr lang="ru-RU" sz="1600" b="1" dirty="0">
                        <a:latin typeface="Times New Roman" pitchFamily="18" charset="0"/>
                        <a:cs typeface="Times New Roman" pitchFamily="18" charset="0"/>
                      </a:endParaRPr>
                    </a:p>
                  </a:txBody>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600" b="1" dirty="0" smtClean="0">
                          <a:latin typeface="Arial Narrow" pitchFamily="34" charset="0"/>
                          <a:cs typeface="Times New Roman" pitchFamily="18" charset="0"/>
                        </a:rPr>
                        <a:t>Составить перспективный перечень учебников для обеспечения реализации ООП в соответствии с ФООП и новым ФПУ</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Февраль-март </a:t>
                      </a:r>
                    </a:p>
                    <a:p>
                      <a:r>
                        <a:rPr lang="ru-RU" sz="1600" b="1" dirty="0" smtClean="0">
                          <a:latin typeface="Arial Narrow" pitchFamily="34" charset="0"/>
                          <a:cs typeface="Times New Roman" pitchFamily="18" charset="0"/>
                        </a:rPr>
                        <a:t>2023 г.</a:t>
                      </a:r>
                      <a:endParaRPr lang="ru-RU" sz="1600" b="1" dirty="0">
                        <a:latin typeface="Arial Narrow" pitchFamily="34" charset="0"/>
                        <a:cs typeface="Times New Roman" pitchFamily="18" charset="0"/>
                      </a:endParaRPr>
                    </a:p>
                  </a:txBody>
                  <a:tcPr/>
                </a:tc>
                <a:tc>
                  <a:txBody>
                    <a:bodyPr/>
                    <a:lstStyle/>
                    <a:p>
                      <a:endParaRPr lang="ru-RU" sz="1400" dirty="0">
                        <a:latin typeface="Times New Roman" pitchFamily="18" charset="0"/>
                        <a:cs typeface="Times New Roman" pitchFamily="18" charset="0"/>
                      </a:endParaRPr>
                    </a:p>
                  </a:txBody>
                  <a:tcPr/>
                </a:tc>
              </a:tr>
              <a:tr h="1346530">
                <a:tc>
                  <a:txBody>
                    <a:bodyPr/>
                    <a:lstStyle/>
                    <a:p>
                      <a:r>
                        <a:rPr lang="ru-RU" sz="1600" b="1" dirty="0" smtClean="0">
                          <a:latin typeface="Times New Roman" pitchFamily="18" charset="0"/>
                          <a:cs typeface="Times New Roman" pitchFamily="18" charset="0"/>
                        </a:rPr>
                        <a:t>1.5</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Организовать изучение потребностей (запросов) обучающихся и родителей (законных представителей) для проектирования учебных планов НОО в части, формируемой участниками образовательных отношений, и планов внеурочной деятельности</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Февраль-март </a:t>
                      </a:r>
                    </a:p>
                    <a:p>
                      <a:r>
                        <a:rPr lang="ru-RU" sz="1600" b="1" dirty="0" smtClean="0">
                          <a:latin typeface="Arial Narrow" pitchFamily="34" charset="0"/>
                          <a:cs typeface="Times New Roman" pitchFamily="18" charset="0"/>
                        </a:rPr>
                        <a:t>2023 г.</a:t>
                      </a:r>
                      <a:endParaRPr lang="ru-RU" sz="1600" b="1" dirty="0">
                        <a:latin typeface="Arial Narrow" pitchFamily="34" charset="0"/>
                        <a:cs typeface="Times New Roman" pitchFamily="18" charset="0"/>
                      </a:endParaRPr>
                    </a:p>
                  </a:txBody>
                  <a:tcPr/>
                </a:tc>
                <a:tc>
                  <a:txBody>
                    <a:bodyPr/>
                    <a:lstStyle/>
                    <a:p>
                      <a:endParaRPr lang="ru-RU" sz="1400" dirty="0">
                        <a:latin typeface="Times New Roman" pitchFamily="18" charset="0"/>
                        <a:cs typeface="Times New Roman" pitchFamily="18" charset="0"/>
                      </a:endParaRPr>
                    </a:p>
                  </a:txBody>
                  <a:tcPr/>
                </a:tc>
              </a:tr>
              <a:tr h="508949">
                <a:tc gridSpan="5">
                  <a:txBody>
                    <a:bodyPr/>
                    <a:lstStyle/>
                    <a:p>
                      <a:pPr algn="ctr"/>
                      <a:r>
                        <a:rPr lang="ru-RU" sz="1600" b="1" dirty="0" smtClean="0">
                          <a:solidFill>
                            <a:srgbClr val="FF0000"/>
                          </a:solidFill>
                          <a:latin typeface="Arial Narrow" pitchFamily="34" charset="0"/>
                          <a:cs typeface="Times New Roman" pitchFamily="18" charset="0"/>
                        </a:rPr>
                        <a:t>2. Нормативно-правовое обеспечение</a:t>
                      </a:r>
                      <a:endParaRPr lang="ru-RU" sz="1600" b="1" dirty="0">
                        <a:solidFill>
                          <a:srgbClr val="FF0000"/>
                        </a:solidFill>
                        <a:latin typeface="Arial Narrow" pitchFamily="34" charset="0"/>
                        <a:cs typeface="Times New Roman" pitchFamily="18" charset="0"/>
                      </a:endParaRPr>
                    </a:p>
                  </a:txBody>
                  <a:tcPr/>
                </a:tc>
                <a:tc hMerge="1">
                  <a:txBody>
                    <a:bodyPr/>
                    <a:lstStyle/>
                    <a:p>
                      <a:endParaRPr lang="ru-RU" dirty="0"/>
                    </a:p>
                  </a:txBody>
                  <a:tcPr/>
                </a:tc>
                <a:tc hMerge="1">
                  <a:txBody>
                    <a:bodyPr/>
                    <a:lstStyle/>
                    <a:p>
                      <a:endParaRPr lang="ru-RU"/>
                    </a:p>
                  </a:txBody>
                  <a:tcPr/>
                </a:tc>
                <a:tc hMerge="1">
                  <a:txBody>
                    <a:bodyPr/>
                    <a:lstStyle/>
                    <a:p>
                      <a:endParaRPr lang="ru-RU" dirty="0"/>
                    </a:p>
                  </a:txBody>
                  <a:tcPr/>
                </a:tc>
                <a:tc hMerge="1">
                  <a:txBody>
                    <a:bodyPr/>
                    <a:lstStyle/>
                    <a:p>
                      <a:endParaRPr lang="ru-RU" dirty="0"/>
                    </a:p>
                  </a:txBody>
                  <a:tcPr/>
                </a:tc>
              </a:tr>
              <a:tr h="594978">
                <a:tc>
                  <a:txBody>
                    <a:bodyPr/>
                    <a:lstStyle/>
                    <a:p>
                      <a:r>
                        <a:rPr lang="ru-RU" sz="1600" b="1" dirty="0" smtClean="0">
                          <a:latin typeface="Times New Roman" pitchFamily="18" charset="0"/>
                          <a:cs typeface="Times New Roman" pitchFamily="18" charset="0"/>
                        </a:rPr>
                        <a:t>2.1</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Внести изменения в программу развития образовательной организации при необходимости</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до 1 сентября </a:t>
                      </a:r>
                    </a:p>
                    <a:p>
                      <a:r>
                        <a:rPr lang="ru-RU" sz="1600" b="1" dirty="0" smtClean="0">
                          <a:latin typeface="Arial Narrow" pitchFamily="34" charset="0"/>
                          <a:cs typeface="Times New Roman" pitchFamily="18" charset="0"/>
                        </a:rPr>
                        <a:t>2023 года</a:t>
                      </a:r>
                      <a:endParaRPr lang="ru-RU" sz="1600" b="1" dirty="0">
                        <a:latin typeface="Arial Narrow" pitchFamily="34" charset="0"/>
                        <a:cs typeface="Times New Roman" pitchFamily="18" charset="0"/>
                      </a:endParaRPr>
                    </a:p>
                  </a:txBody>
                  <a:tcPr/>
                </a:tc>
                <a:tc>
                  <a:txBody>
                    <a:bodyPr/>
                    <a:lstStyle/>
                    <a:p>
                      <a:endParaRPr lang="ru-RU" sz="1400">
                        <a:latin typeface="Times New Roman" pitchFamily="18" charset="0"/>
                        <a:cs typeface="Times New Roman" pitchFamily="18" charset="0"/>
                      </a:endParaRPr>
                    </a:p>
                  </a:txBody>
                  <a:tcPr/>
                </a:tc>
              </a:tr>
              <a:tr h="594978">
                <a:tc>
                  <a:txBody>
                    <a:bodyPr/>
                    <a:lstStyle/>
                    <a:p>
                      <a:r>
                        <a:rPr lang="ru-RU" sz="1600" b="1" dirty="0" smtClean="0">
                          <a:latin typeface="Times New Roman" pitchFamily="18" charset="0"/>
                          <a:cs typeface="Times New Roman" pitchFamily="18" charset="0"/>
                        </a:rPr>
                        <a:t>2.2</a:t>
                      </a:r>
                      <a:endParaRPr lang="ru-RU" sz="1600" b="1" dirty="0">
                        <a:latin typeface="Times New Roman" pitchFamily="18" charset="0"/>
                        <a:cs typeface="Times New Roman" pitchFamily="18" charset="0"/>
                      </a:endParaRPr>
                    </a:p>
                  </a:txBody>
                  <a:tcPr/>
                </a:tc>
                <a:tc gridSpan="2">
                  <a:txBody>
                    <a:bodyPr/>
                    <a:lstStyle/>
                    <a:p>
                      <a:r>
                        <a:rPr lang="ru-RU" sz="1600" b="1" dirty="0" smtClean="0">
                          <a:latin typeface="Arial Narrow" pitchFamily="34" charset="0"/>
                          <a:cs typeface="Times New Roman" pitchFamily="18" charset="0"/>
                        </a:rPr>
                        <a:t>Разработать локальные акты, регламентирующие приведение ООП в соответствие с ФООП при необходимости</a:t>
                      </a:r>
                      <a:endParaRPr lang="ru-RU" sz="1600" b="1" dirty="0">
                        <a:latin typeface="Arial Narrow" pitchFamily="34" charset="0"/>
                        <a:cs typeface="Times New Roman" pitchFamily="18" charset="0"/>
                      </a:endParaRPr>
                    </a:p>
                  </a:txBody>
                  <a:tcPr/>
                </a:tc>
                <a:tc hMerge="1">
                  <a:txBody>
                    <a:bodyPr/>
                    <a:lstStyle/>
                    <a:p>
                      <a:endParaRPr lang="ru-RU"/>
                    </a:p>
                  </a:txBody>
                  <a:tcPr/>
                </a:tc>
                <a:tc>
                  <a:txBody>
                    <a:bodyPr/>
                    <a:lstStyle/>
                    <a:p>
                      <a:r>
                        <a:rPr lang="ru-RU" sz="1600" b="1" dirty="0" smtClean="0">
                          <a:latin typeface="Arial Narrow" pitchFamily="34" charset="0"/>
                          <a:cs typeface="Times New Roman" pitchFamily="18" charset="0"/>
                        </a:rPr>
                        <a:t>Январь-март </a:t>
                      </a:r>
                    </a:p>
                    <a:p>
                      <a:r>
                        <a:rPr lang="ru-RU" sz="1600" b="1" dirty="0" smtClean="0">
                          <a:latin typeface="Arial Narrow" pitchFamily="34" charset="0"/>
                          <a:cs typeface="Times New Roman" pitchFamily="18" charset="0"/>
                        </a:rPr>
                        <a:t>2023 г.</a:t>
                      </a:r>
                      <a:endParaRPr lang="ru-RU" sz="1600" b="1" dirty="0">
                        <a:latin typeface="Arial Narrow" pitchFamily="34" charset="0"/>
                        <a:cs typeface="Times New Roman" pitchFamily="18" charset="0"/>
                      </a:endParaRPr>
                    </a:p>
                  </a:txBody>
                  <a:tcPr/>
                </a:tc>
                <a:tc>
                  <a:txBody>
                    <a:bodyPr/>
                    <a:lstStyle/>
                    <a:p>
                      <a:endParaRPr lang="ru-RU" sz="1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142845" y="214284"/>
          <a:ext cx="8786872" cy="6500864"/>
        </p:xfrm>
        <a:graphic>
          <a:graphicData uri="http://schemas.openxmlformats.org/drawingml/2006/table">
            <a:tbl>
              <a:tblPr firstRow="1" bandRow="1">
                <a:tableStyleId>{5C22544A-7EE6-4342-B048-85BDC9FD1C3A}</a:tableStyleId>
              </a:tblPr>
              <a:tblGrid>
                <a:gridCol w="951913"/>
                <a:gridCol w="5254710"/>
                <a:gridCol w="1042546"/>
                <a:gridCol w="292895"/>
                <a:gridCol w="1244808"/>
              </a:tblGrid>
              <a:tr h="920320">
                <a:tc>
                  <a:txBody>
                    <a:bodyPr/>
                    <a:lstStyle/>
                    <a:p>
                      <a:r>
                        <a:rPr lang="ru-RU" sz="1800" dirty="0" smtClean="0">
                          <a:solidFill>
                            <a:schemeClr val="tx1"/>
                          </a:solidFill>
                          <a:latin typeface="Arial Narrow" pitchFamily="34" charset="0"/>
                        </a:rPr>
                        <a:t>2.3</a:t>
                      </a:r>
                      <a:endParaRPr lang="ru-RU" sz="1800" dirty="0">
                        <a:solidFill>
                          <a:schemeClr val="tx1"/>
                        </a:solidFill>
                        <a:latin typeface="Arial Narrow" pitchFamily="34" charset="0"/>
                      </a:endParaRPr>
                    </a:p>
                  </a:txBody>
                  <a:tcPr>
                    <a:solidFill>
                      <a:schemeClr val="accent1">
                        <a:lumMod val="20000"/>
                        <a:lumOff val="80000"/>
                      </a:schemeClr>
                    </a:solidFill>
                  </a:tcPr>
                </a:tc>
                <a:tc>
                  <a:txBody>
                    <a:bodyPr/>
                    <a:lstStyle/>
                    <a:p>
                      <a:r>
                        <a:rPr lang="ru-RU" sz="1800" b="0" dirty="0" smtClean="0">
                          <a:solidFill>
                            <a:schemeClr val="tx1"/>
                          </a:solidFill>
                          <a:latin typeface="Arial Narrow" pitchFamily="34" charset="0"/>
                        </a:rPr>
                        <a:t>Рассмотреть и утвердить ООП, приведенные в соответствие с ФООП, в установленном порядке</a:t>
                      </a:r>
                      <a:endParaRPr lang="ru-RU" sz="1800" b="0" dirty="0">
                        <a:solidFill>
                          <a:schemeClr val="tx1"/>
                        </a:solidFill>
                        <a:latin typeface="Arial Narrow" pitchFamily="34" charset="0"/>
                      </a:endParaRPr>
                    </a:p>
                  </a:txBody>
                  <a:tcPr>
                    <a:solidFill>
                      <a:schemeClr val="accent1">
                        <a:lumMod val="20000"/>
                        <a:lumOff val="80000"/>
                      </a:schemeClr>
                    </a:solidFill>
                  </a:tcPr>
                </a:tc>
                <a:tc gridSpan="2">
                  <a:txBody>
                    <a:bodyPr/>
                    <a:lstStyle/>
                    <a:p>
                      <a:r>
                        <a:rPr lang="ru-RU" sz="1800" b="0" dirty="0" smtClean="0">
                          <a:solidFill>
                            <a:schemeClr val="tx1"/>
                          </a:solidFill>
                          <a:latin typeface="Arial Narrow" pitchFamily="34" charset="0"/>
                        </a:rPr>
                        <a:t>до 1 апреля </a:t>
                      </a:r>
                    </a:p>
                    <a:p>
                      <a:r>
                        <a:rPr lang="ru-RU" sz="1800" b="0" dirty="0" smtClean="0">
                          <a:solidFill>
                            <a:schemeClr val="tx1"/>
                          </a:solidFill>
                          <a:latin typeface="Arial Narrow" pitchFamily="34" charset="0"/>
                        </a:rPr>
                        <a:t>2023 года</a:t>
                      </a:r>
                      <a:endParaRPr lang="ru-RU" sz="1800" b="0" dirty="0">
                        <a:solidFill>
                          <a:schemeClr val="tx1"/>
                        </a:solidFill>
                        <a:latin typeface="Arial Narrow" pitchFamily="34" charset="0"/>
                      </a:endParaRPr>
                    </a:p>
                  </a:txBody>
                  <a:tcPr>
                    <a:solidFill>
                      <a:schemeClr val="accent1">
                        <a:lumMod val="20000"/>
                        <a:lumOff val="80000"/>
                      </a:schemeClr>
                    </a:solidFill>
                  </a:tcPr>
                </a:tc>
                <a:tc hMerge="1">
                  <a:txBody>
                    <a:bodyPr/>
                    <a:lstStyle/>
                    <a:p>
                      <a:endParaRPr lang="ru-RU" sz="1400" dirty="0">
                        <a:solidFill>
                          <a:schemeClr val="tx1"/>
                        </a:solidFill>
                        <a:latin typeface="Arial Narrow" pitchFamily="34" charset="0"/>
                      </a:endParaRPr>
                    </a:p>
                  </a:txBody>
                  <a:tcPr>
                    <a:solidFill>
                      <a:schemeClr val="accent1">
                        <a:lumMod val="20000"/>
                        <a:lumOff val="80000"/>
                      </a:schemeClr>
                    </a:solidFill>
                  </a:tcPr>
                </a:tc>
                <a:tc>
                  <a:txBody>
                    <a:bodyPr/>
                    <a:lstStyle/>
                    <a:p>
                      <a:endParaRPr lang="ru-RU" sz="1600" dirty="0">
                        <a:latin typeface="Arial Narrow" pitchFamily="34" charset="0"/>
                      </a:endParaRPr>
                    </a:p>
                  </a:txBody>
                  <a:tcPr>
                    <a:solidFill>
                      <a:schemeClr val="accent1">
                        <a:lumMod val="20000"/>
                        <a:lumOff val="80000"/>
                      </a:schemeClr>
                    </a:solidFill>
                  </a:tcPr>
                </a:tc>
              </a:tr>
              <a:tr h="1105145">
                <a:tc>
                  <a:txBody>
                    <a:bodyPr/>
                    <a:lstStyle/>
                    <a:p>
                      <a:endParaRPr lang="ru-RU" sz="1800" dirty="0">
                        <a:latin typeface="Arial Narrow" pitchFamily="34" charset="0"/>
                      </a:endParaRPr>
                    </a:p>
                  </a:txBody>
                  <a:tcPr/>
                </a:tc>
                <a:tc>
                  <a:txBody>
                    <a:bodyPr/>
                    <a:lstStyle/>
                    <a:p>
                      <a:r>
                        <a:rPr lang="ru-RU" sz="1800" dirty="0" smtClean="0">
                          <a:latin typeface="Arial Narrow" pitchFamily="34" charset="0"/>
                        </a:rPr>
                        <a:t>При необходимости внести изменения в ООП (рабочих программ), приведенные в соответствие с ФООП</a:t>
                      </a:r>
                      <a:endParaRPr lang="ru-RU" sz="1800" dirty="0">
                        <a:latin typeface="Arial Narrow" pitchFamily="34" charset="0"/>
                      </a:endParaRPr>
                    </a:p>
                  </a:txBody>
                  <a:tcPr/>
                </a:tc>
                <a:tc gridSpan="2">
                  <a:txBody>
                    <a:bodyPr/>
                    <a:lstStyle/>
                    <a:p>
                      <a:r>
                        <a:rPr lang="ru-RU" sz="1800" dirty="0" smtClean="0">
                          <a:latin typeface="Arial Narrow" pitchFamily="34" charset="0"/>
                        </a:rPr>
                        <a:t>до 1 сентября 2023 года</a:t>
                      </a:r>
                      <a:endParaRPr lang="ru-RU" sz="1800" dirty="0">
                        <a:latin typeface="Arial Narrow" pitchFamily="34" charset="0"/>
                      </a:endParaRPr>
                    </a:p>
                  </a:txBody>
                  <a:tcPr/>
                </a:tc>
                <a:tc hMerge="1">
                  <a:txBody>
                    <a:bodyPr/>
                    <a:lstStyle/>
                    <a:p>
                      <a:endParaRPr lang="ru-RU"/>
                    </a:p>
                  </a:txBody>
                  <a:tcPr/>
                </a:tc>
                <a:tc>
                  <a:txBody>
                    <a:bodyPr/>
                    <a:lstStyle/>
                    <a:p>
                      <a:endParaRPr lang="ru-RU" sz="1600">
                        <a:latin typeface="Arial Narrow" pitchFamily="34" charset="0"/>
                      </a:endParaRPr>
                    </a:p>
                  </a:txBody>
                  <a:tcPr/>
                </a:tc>
              </a:tr>
              <a:tr h="528562">
                <a:tc gridSpan="5">
                  <a:txBody>
                    <a:bodyPr/>
                    <a:lstStyle/>
                    <a:p>
                      <a:pPr algn="ctr"/>
                      <a:r>
                        <a:rPr lang="ru-RU" sz="1800" b="1" dirty="0" smtClean="0">
                          <a:solidFill>
                            <a:srgbClr val="FF0000"/>
                          </a:solidFill>
                          <a:latin typeface="Arial Narrow" pitchFamily="34" charset="0"/>
                        </a:rPr>
                        <a:t>3. Кадровое обеспечение</a:t>
                      </a:r>
                      <a:endParaRPr lang="ru-RU" sz="1800" b="1" dirty="0">
                        <a:solidFill>
                          <a:srgbClr val="FF0000"/>
                        </a:solidFill>
                        <a:latin typeface="Arial Narrow" pitchFamily="34" charset="0"/>
                      </a:endParaRPr>
                    </a:p>
                  </a:txBody>
                  <a:tcPr/>
                </a:tc>
                <a:tc hMerge="1">
                  <a:txBody>
                    <a:bodyPr/>
                    <a:lstStyle/>
                    <a:p>
                      <a:endParaRPr lang="ru-RU" dirty="0"/>
                    </a:p>
                  </a:txBody>
                  <a:tcPr/>
                </a:tc>
                <a:tc hMerge="1">
                  <a:txBody>
                    <a:bodyPr/>
                    <a:lstStyle/>
                    <a:p>
                      <a:endParaRPr lang="ru-RU"/>
                    </a:p>
                  </a:txBody>
                  <a:tcPr/>
                </a:tc>
                <a:tc hMerge="1">
                  <a:txBody>
                    <a:bodyPr/>
                    <a:lstStyle/>
                    <a:p>
                      <a:endParaRPr lang="ru-RU" dirty="0"/>
                    </a:p>
                  </a:txBody>
                  <a:tcPr/>
                </a:tc>
                <a:tc hMerge="1">
                  <a:txBody>
                    <a:bodyPr/>
                    <a:lstStyle/>
                    <a:p>
                      <a:endParaRPr lang="ru-RU"/>
                    </a:p>
                  </a:txBody>
                  <a:tcPr/>
                </a:tc>
              </a:tr>
              <a:tr h="1214246">
                <a:tc>
                  <a:txBody>
                    <a:bodyPr/>
                    <a:lstStyle/>
                    <a:p>
                      <a:r>
                        <a:rPr lang="ru-RU" sz="1800" b="1" dirty="0" smtClean="0">
                          <a:latin typeface="Arial Narrow" pitchFamily="34" charset="0"/>
                        </a:rPr>
                        <a:t>3.1</a:t>
                      </a:r>
                      <a:endParaRPr lang="ru-RU" sz="1800" b="1" dirty="0">
                        <a:latin typeface="Arial Narrow" pitchFamily="34" charset="0"/>
                      </a:endParaRPr>
                    </a:p>
                  </a:txBody>
                  <a:tcPr/>
                </a:tc>
                <a:tc>
                  <a:txBody>
                    <a:bodyPr/>
                    <a:lstStyle/>
                    <a:p>
                      <a:r>
                        <a:rPr lang="ru-RU" sz="1800" dirty="0" smtClean="0">
                          <a:latin typeface="Arial Narrow" pitchFamily="34" charset="0"/>
                        </a:rPr>
                        <a:t>Изучить образовательные потребности и профессиональные затруднения педагогических работников образовательной организации в условиях внедрения ФООП</a:t>
                      </a:r>
                      <a:endParaRPr lang="ru-RU" sz="1800" dirty="0">
                        <a:latin typeface="Arial Narrow" pitchFamily="34" charset="0"/>
                      </a:endParaRPr>
                    </a:p>
                  </a:txBody>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latin typeface="Arial Narrow" pitchFamily="34" charset="0"/>
                        </a:rPr>
                        <a:t>февраль – март 2023 года</a:t>
                      </a:r>
                    </a:p>
                    <a:p>
                      <a:endParaRPr lang="ru-RU" sz="1800" dirty="0">
                        <a:latin typeface="Arial Narrow" pitchFamily="34" charset="0"/>
                      </a:endParaRPr>
                    </a:p>
                  </a:txBody>
                  <a:tcPr/>
                </a:tc>
                <a:tc hMerge="1">
                  <a:txBody>
                    <a:bodyPr/>
                    <a:lstStyle/>
                    <a:p>
                      <a:endParaRPr lang="ru-RU" sz="1600" dirty="0">
                        <a:latin typeface="Arial Narrow" pitchFamily="34" charset="0"/>
                      </a:endParaRPr>
                    </a:p>
                  </a:txBody>
                  <a:tcPr/>
                </a:tc>
                <a:tc>
                  <a:txBody>
                    <a:bodyPr/>
                    <a:lstStyle/>
                    <a:p>
                      <a:endParaRPr lang="ru-RU" dirty="0"/>
                    </a:p>
                  </a:txBody>
                  <a:tcPr/>
                </a:tc>
              </a:tr>
              <a:tr h="1105145">
                <a:tc>
                  <a:txBody>
                    <a:bodyPr/>
                    <a:lstStyle/>
                    <a:p>
                      <a:endParaRPr lang="ru-RU" sz="1800" dirty="0">
                        <a:latin typeface="Arial Narrow" pitchFamily="34" charset="0"/>
                      </a:endParaRPr>
                    </a:p>
                  </a:txBody>
                  <a:tcPr/>
                </a:tc>
                <a:tc>
                  <a:txBody>
                    <a:bodyPr/>
                    <a:lstStyle/>
                    <a:p>
                      <a:r>
                        <a:rPr lang="ru-RU" sz="1800" dirty="0" smtClean="0">
                          <a:latin typeface="Arial Narrow" pitchFamily="34" charset="0"/>
                        </a:rPr>
                        <a:t>Составить план повышения квалификации (переподготовки) педагогических работников по введению ФООП в образовательной организации</a:t>
                      </a:r>
                      <a:endParaRPr lang="ru-RU" sz="1800" dirty="0">
                        <a:latin typeface="Arial Narrow" pitchFamily="34" charset="0"/>
                      </a:endParaRPr>
                    </a:p>
                  </a:txBody>
                  <a:tcPr/>
                </a:tc>
                <a:tc gridSpan="2">
                  <a:txBody>
                    <a:bodyPr/>
                    <a:lstStyle/>
                    <a:p>
                      <a:r>
                        <a:rPr lang="ru-RU" sz="1800" dirty="0" smtClean="0">
                          <a:latin typeface="Arial Narrow" pitchFamily="34" charset="0"/>
                        </a:rPr>
                        <a:t>январь – февраль 2023 года</a:t>
                      </a:r>
                      <a:endParaRPr lang="ru-RU" sz="1800" dirty="0">
                        <a:latin typeface="Arial Narrow" pitchFamily="34" charset="0"/>
                      </a:endParaRPr>
                    </a:p>
                  </a:txBody>
                  <a:tcPr/>
                </a:tc>
                <a:tc hMerge="1">
                  <a:txBody>
                    <a:bodyPr/>
                    <a:lstStyle/>
                    <a:p>
                      <a:endParaRPr lang="ru-RU" sz="1600">
                        <a:latin typeface="Arial Narrow" pitchFamily="34" charset="0"/>
                      </a:endParaRPr>
                    </a:p>
                  </a:txBody>
                  <a:tcPr/>
                </a:tc>
                <a:tc>
                  <a:txBody>
                    <a:bodyPr/>
                    <a:lstStyle/>
                    <a:p>
                      <a:endParaRPr lang="ru-RU" dirty="0"/>
                    </a:p>
                  </a:txBody>
                  <a:tcPr/>
                </a:tc>
              </a:tr>
              <a:tr h="522301">
                <a:tc gridSpan="5">
                  <a:txBody>
                    <a:bodyPr/>
                    <a:lstStyle/>
                    <a:p>
                      <a:pPr algn="ctr"/>
                      <a:r>
                        <a:rPr lang="ru-RU" sz="1800" b="1" dirty="0" smtClean="0">
                          <a:solidFill>
                            <a:srgbClr val="FF0000"/>
                          </a:solidFill>
                          <a:latin typeface="Arial Narrow" pitchFamily="34" charset="0"/>
                        </a:rPr>
                        <a:t>4. Методическое обеспечение</a:t>
                      </a:r>
                      <a:endParaRPr lang="ru-RU" sz="1800" b="1" dirty="0">
                        <a:solidFill>
                          <a:srgbClr val="FF0000"/>
                        </a:solidFill>
                        <a:latin typeface="Arial Narrow" pitchFamily="34" charset="0"/>
                      </a:endParaRPr>
                    </a:p>
                  </a:txBody>
                  <a:tcPr/>
                </a:tc>
                <a:tc hMerge="1">
                  <a:txBody>
                    <a:bodyPr/>
                    <a:lstStyle/>
                    <a:p>
                      <a:endParaRPr lang="ru-RU" dirty="0"/>
                    </a:p>
                  </a:txBody>
                  <a:tcPr/>
                </a:tc>
                <a:tc hMerge="1">
                  <a:txBody>
                    <a:bodyPr/>
                    <a:lstStyle/>
                    <a:p>
                      <a:endParaRPr lang="ru-RU"/>
                    </a:p>
                  </a:txBody>
                  <a:tcPr/>
                </a:tc>
                <a:tc hMerge="1">
                  <a:txBody>
                    <a:bodyPr/>
                    <a:lstStyle/>
                    <a:p>
                      <a:endParaRPr lang="ru-RU" dirty="0"/>
                    </a:p>
                  </a:txBody>
                  <a:tcPr/>
                </a:tc>
                <a:tc hMerge="1">
                  <a:txBody>
                    <a:bodyPr/>
                    <a:lstStyle/>
                    <a:p>
                      <a:endParaRPr lang="ru-RU"/>
                    </a:p>
                  </a:txBody>
                  <a:tcPr/>
                </a:tc>
              </a:tr>
              <a:tr h="1105145">
                <a:tc>
                  <a:txBody>
                    <a:bodyPr/>
                    <a:lstStyle/>
                    <a:p>
                      <a:r>
                        <a:rPr lang="ru-RU" sz="1800" b="1" dirty="0" smtClean="0">
                          <a:latin typeface="Arial Narrow" pitchFamily="34" charset="0"/>
                        </a:rPr>
                        <a:t>4.1</a:t>
                      </a:r>
                      <a:endParaRPr lang="ru-RU" sz="1800" b="1" dirty="0">
                        <a:latin typeface="Arial Narrow" pitchFamily="34" charset="0"/>
                      </a:endParaRPr>
                    </a:p>
                  </a:txBody>
                  <a:tcPr/>
                </a:tc>
                <a:tc>
                  <a:txBody>
                    <a:bodyPr/>
                    <a:lstStyle/>
                    <a:p>
                      <a:r>
                        <a:rPr lang="ru-RU" sz="1800" dirty="0" smtClean="0">
                          <a:latin typeface="Arial Narrow" pitchFamily="34" charset="0"/>
                        </a:rPr>
                        <a:t>Внести в план методической работы образовательной организации мероприятия по методическому обеспечению внедрения ФООП</a:t>
                      </a:r>
                      <a:endParaRPr lang="ru-RU" sz="1800" dirty="0">
                        <a:latin typeface="Arial Narrow" pitchFamily="34" charset="0"/>
                      </a:endParaRPr>
                    </a:p>
                  </a:txBody>
                  <a:tcPr/>
                </a:tc>
                <a:tc>
                  <a:txBody>
                    <a:bodyPr/>
                    <a:lstStyle/>
                    <a:p>
                      <a:r>
                        <a:rPr lang="ru-RU" sz="1800" dirty="0" smtClean="0">
                          <a:latin typeface="Arial Narrow" pitchFamily="34" charset="0"/>
                        </a:rPr>
                        <a:t>январь 2023 года</a:t>
                      </a:r>
                      <a:endParaRPr lang="ru-RU" sz="1800" dirty="0">
                        <a:latin typeface="Arial Narrow" pitchFamily="34" charset="0"/>
                      </a:endParaRPr>
                    </a:p>
                  </a:txBody>
                  <a:tcPr/>
                </a:tc>
                <a:tc gridSpan="2">
                  <a:txBody>
                    <a:bodyPr/>
                    <a:lstStyle/>
                    <a:p>
                      <a:endParaRPr lang="ru-RU" sz="1800" dirty="0">
                        <a:latin typeface="Arial Narrow" pitchFamily="34" charset="0"/>
                      </a:endParaRPr>
                    </a:p>
                  </a:txBody>
                  <a:tcPr/>
                </a:tc>
                <a:tc hMerge="1">
                  <a:txBody>
                    <a:bodyPr/>
                    <a:lstStyle/>
                    <a:p>
                      <a:endParaRPr lang="ru-RU"/>
                    </a:p>
                  </a:txBody>
                  <a:tcPr/>
                </a:tc>
              </a:tr>
            </a:tbl>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09598" y="785794"/>
            <a:ext cx="7820053" cy="5255569"/>
          </a:xfrm>
        </p:spPr>
        <p:txBody>
          <a:bodyPr>
            <a:normAutofit/>
          </a:bodyPr>
          <a:lstStyle/>
          <a:p>
            <a:pPr fontAlgn="t"/>
            <a:endParaRPr lang="ru-RU" sz="5600" dirty="0" smtClean="0"/>
          </a:p>
          <a:p>
            <a:endParaRPr lang="ru-RU" dirty="0"/>
          </a:p>
        </p:txBody>
      </p:sp>
      <p:graphicFrame>
        <p:nvGraphicFramePr>
          <p:cNvPr id="6" name="Таблица 5"/>
          <p:cNvGraphicFramePr>
            <a:graphicFrameLocks noGrp="1"/>
          </p:cNvGraphicFramePr>
          <p:nvPr/>
        </p:nvGraphicFramePr>
        <p:xfrm>
          <a:off x="142844" y="214288"/>
          <a:ext cx="8873699" cy="6500861"/>
        </p:xfrm>
        <a:graphic>
          <a:graphicData uri="http://schemas.openxmlformats.org/drawingml/2006/table">
            <a:tbl>
              <a:tblPr firstRow="1" bandRow="1">
                <a:tableStyleId>{5C22544A-7EE6-4342-B048-85BDC9FD1C3A}</a:tableStyleId>
              </a:tblPr>
              <a:tblGrid>
                <a:gridCol w="642942"/>
                <a:gridCol w="5286412"/>
                <a:gridCol w="1714512"/>
                <a:gridCol w="1229833"/>
              </a:tblGrid>
              <a:tr h="921132">
                <a:tc>
                  <a:txBody>
                    <a:bodyPr/>
                    <a:lstStyle/>
                    <a:p>
                      <a:r>
                        <a:rPr lang="ru-RU" sz="1600" b="1" dirty="0" smtClean="0">
                          <a:solidFill>
                            <a:schemeClr val="tx1"/>
                          </a:solidFill>
                          <a:latin typeface="Arial Narrow" pitchFamily="34" charset="0"/>
                          <a:cs typeface="Times New Roman" pitchFamily="18" charset="0"/>
                        </a:rPr>
                        <a:t>4.2</a:t>
                      </a:r>
                      <a:endParaRPr lang="ru-RU" sz="1600" b="1" dirty="0">
                        <a:solidFill>
                          <a:schemeClr val="tx1"/>
                        </a:solidFill>
                        <a:latin typeface="Arial Narrow" pitchFamily="34" charset="0"/>
                        <a:cs typeface="Times New Roman" pitchFamily="18" charset="0"/>
                      </a:endParaRPr>
                    </a:p>
                  </a:txBody>
                  <a:tcPr>
                    <a:solidFill>
                      <a:schemeClr val="accent1">
                        <a:lumMod val="20000"/>
                        <a:lumOff val="80000"/>
                      </a:schemeClr>
                    </a:solidFill>
                  </a:tcPr>
                </a:tc>
                <a:tc>
                  <a:txBody>
                    <a:bodyPr/>
                    <a:lstStyle/>
                    <a:p>
                      <a:r>
                        <a:rPr lang="ru-RU" sz="1600" b="1" dirty="0" smtClean="0">
                          <a:solidFill>
                            <a:schemeClr val="tx1"/>
                          </a:solidFill>
                          <a:latin typeface="Arial Narrow" pitchFamily="34" charset="0"/>
                          <a:cs typeface="Times New Roman" pitchFamily="18" charset="0"/>
                        </a:rPr>
                        <a:t>Составить план повышения квалификации (переподготовки) педагогических работников по введению ФООП в образовательной организации</a:t>
                      </a:r>
                      <a:endParaRPr lang="ru-RU" sz="1600" b="1" dirty="0">
                        <a:solidFill>
                          <a:schemeClr val="tx1"/>
                        </a:solidFill>
                        <a:latin typeface="Arial Narrow" pitchFamily="34" charset="0"/>
                        <a:cs typeface="Times New Roman" pitchFamily="18" charset="0"/>
                      </a:endParaRPr>
                    </a:p>
                  </a:txBody>
                  <a:tcPr>
                    <a:solidFill>
                      <a:schemeClr val="accent1">
                        <a:lumMod val="20000"/>
                        <a:lumOff val="80000"/>
                      </a:schemeClr>
                    </a:solidFill>
                  </a:tcPr>
                </a:tc>
                <a:tc>
                  <a:txBody>
                    <a:bodyPr/>
                    <a:lstStyle/>
                    <a:p>
                      <a:r>
                        <a:rPr lang="ru-RU" sz="1600" b="1" dirty="0" smtClean="0">
                          <a:solidFill>
                            <a:schemeClr val="tx1"/>
                          </a:solidFill>
                          <a:latin typeface="Arial Narrow" pitchFamily="34" charset="0"/>
                          <a:cs typeface="Times New Roman" pitchFamily="18" charset="0"/>
                        </a:rPr>
                        <a:t>январь – февраль 2023 года</a:t>
                      </a:r>
                      <a:endParaRPr lang="ru-RU" sz="1600" b="1" dirty="0">
                        <a:solidFill>
                          <a:schemeClr val="tx1"/>
                        </a:solidFill>
                        <a:latin typeface="Arial Narrow" pitchFamily="34" charset="0"/>
                        <a:cs typeface="Times New Roman" pitchFamily="18" charset="0"/>
                      </a:endParaRPr>
                    </a:p>
                  </a:txBody>
                  <a:tcPr>
                    <a:solidFill>
                      <a:schemeClr val="accent1">
                        <a:lumMod val="20000"/>
                        <a:lumOff val="80000"/>
                      </a:schemeClr>
                    </a:solidFill>
                  </a:tcPr>
                </a:tc>
                <a:tc>
                  <a:txBody>
                    <a:bodyPr/>
                    <a:lstStyle/>
                    <a:p>
                      <a:endParaRPr lang="ru-RU" dirty="0"/>
                    </a:p>
                  </a:txBody>
                  <a:tcPr>
                    <a:solidFill>
                      <a:schemeClr val="accent1">
                        <a:lumMod val="20000"/>
                        <a:lumOff val="80000"/>
                      </a:schemeClr>
                    </a:solidFill>
                  </a:tcPr>
                </a:tc>
              </a:tr>
              <a:tr h="552270">
                <a:tc gridSpan="4">
                  <a:txBody>
                    <a:bodyPr/>
                    <a:lstStyle/>
                    <a:p>
                      <a:pPr algn="ctr"/>
                      <a:r>
                        <a:rPr lang="ru-RU" sz="1600" b="1" dirty="0" smtClean="0">
                          <a:solidFill>
                            <a:srgbClr val="FF0000"/>
                          </a:solidFill>
                          <a:latin typeface="Arial Narrow" pitchFamily="34" charset="0"/>
                          <a:cs typeface="Times New Roman" pitchFamily="18" charset="0"/>
                        </a:rPr>
                        <a:t>5. Методическое обеспечение</a:t>
                      </a:r>
                      <a:endParaRPr lang="ru-RU" sz="1600" b="1" dirty="0">
                        <a:solidFill>
                          <a:srgbClr val="FF0000"/>
                        </a:solidFill>
                        <a:latin typeface="Arial Narrow" pitchFamily="34" charset="0"/>
                        <a:cs typeface="Times New Roman" pitchFamily="18" charset="0"/>
                      </a:endParaRPr>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21132">
                <a:tc>
                  <a:txBody>
                    <a:bodyPr/>
                    <a:lstStyle/>
                    <a:p>
                      <a:r>
                        <a:rPr lang="ru-RU" sz="1600" b="1" dirty="0" smtClean="0">
                          <a:latin typeface="Arial Narrow" pitchFamily="34" charset="0"/>
                          <a:cs typeface="Times New Roman" pitchFamily="18" charset="0"/>
                        </a:rPr>
                        <a:t>5.1</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Внести в план методической работы образовательной организации мероприятия по методическому обеспечению внедрения ФООП</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январь 2023 года</a:t>
                      </a:r>
                      <a:endParaRPr lang="ru-RU" sz="1600" b="1" dirty="0">
                        <a:latin typeface="Arial Narrow" pitchFamily="34" charset="0"/>
                        <a:cs typeface="Times New Roman" pitchFamily="18" charset="0"/>
                      </a:endParaRPr>
                    </a:p>
                  </a:txBody>
                  <a:tcPr/>
                </a:tc>
                <a:tc>
                  <a:txBody>
                    <a:bodyPr/>
                    <a:lstStyle/>
                    <a:p>
                      <a:endParaRPr lang="ru-RU" dirty="0"/>
                    </a:p>
                  </a:txBody>
                  <a:tcPr/>
                </a:tc>
              </a:tr>
              <a:tr h="921132">
                <a:tc>
                  <a:txBody>
                    <a:bodyPr/>
                    <a:lstStyle/>
                    <a:p>
                      <a:r>
                        <a:rPr lang="ru-RU" sz="1600" b="1" dirty="0" smtClean="0">
                          <a:latin typeface="Arial Narrow" pitchFamily="34" charset="0"/>
                          <a:cs typeface="Times New Roman" pitchFamily="18" charset="0"/>
                        </a:rPr>
                        <a:t>5.2</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Скорректировать план методических семинаров для педагогических работников ОО по внедрению ФООП</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январь – февраль 2023 года</a:t>
                      </a:r>
                      <a:endParaRPr lang="ru-RU" sz="1600" b="1" dirty="0">
                        <a:latin typeface="Arial Narrow" pitchFamily="34" charset="0"/>
                        <a:cs typeface="Times New Roman" pitchFamily="18" charset="0"/>
                      </a:endParaRPr>
                    </a:p>
                  </a:txBody>
                  <a:tcPr/>
                </a:tc>
                <a:tc>
                  <a:txBody>
                    <a:bodyPr/>
                    <a:lstStyle/>
                    <a:p>
                      <a:endParaRPr lang="ru-RU"/>
                    </a:p>
                  </a:txBody>
                  <a:tcPr/>
                </a:tc>
              </a:tr>
              <a:tr h="921132">
                <a:tc>
                  <a:txBody>
                    <a:bodyPr/>
                    <a:lstStyle/>
                    <a:p>
                      <a:r>
                        <a:rPr lang="ru-RU" sz="1600" b="1" dirty="0" smtClean="0">
                          <a:latin typeface="Arial Narrow" pitchFamily="34" charset="0"/>
                          <a:cs typeface="Times New Roman" pitchFamily="18" charset="0"/>
                        </a:rPr>
                        <a:t>5.3</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Разработать механизм консультационной методической поддержки педагогов ОО по вопросам реализации федеральных рабочих программ</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в течение всего периода</a:t>
                      </a:r>
                      <a:endParaRPr lang="ru-RU" sz="1600" b="1" dirty="0">
                        <a:latin typeface="Arial Narrow" pitchFamily="34" charset="0"/>
                        <a:cs typeface="Times New Roman" pitchFamily="18" charset="0"/>
                      </a:endParaRPr>
                    </a:p>
                  </a:txBody>
                  <a:tcPr/>
                </a:tc>
                <a:tc>
                  <a:txBody>
                    <a:bodyPr/>
                    <a:lstStyle/>
                    <a:p>
                      <a:endParaRPr lang="ru-RU" dirty="0"/>
                    </a:p>
                  </a:txBody>
                  <a:tcPr/>
                </a:tc>
              </a:tr>
              <a:tr h="421799">
                <a:tc>
                  <a:txBody>
                    <a:bodyPr/>
                    <a:lstStyle/>
                    <a:p>
                      <a:endParaRPr lang="ru-RU" sz="1600" b="1" dirty="0">
                        <a:latin typeface="Arial Narrow" pitchFamily="34" charset="0"/>
                        <a:cs typeface="Times New Roman" pitchFamily="18" charset="0"/>
                      </a:endParaRPr>
                    </a:p>
                  </a:txBody>
                  <a:tcPr/>
                </a:tc>
                <a:tc gridSpan="3">
                  <a:txBody>
                    <a:bodyPr/>
                    <a:lstStyle/>
                    <a:p>
                      <a:pPr algn="ctr"/>
                      <a:r>
                        <a:rPr lang="ru-RU" sz="1600" b="1" dirty="0" smtClean="0">
                          <a:solidFill>
                            <a:srgbClr val="FF0000"/>
                          </a:solidFill>
                          <a:latin typeface="Arial Narrow" pitchFamily="34" charset="0"/>
                          <a:cs typeface="Times New Roman" pitchFamily="18" charset="0"/>
                        </a:rPr>
                        <a:t>6. Информационное обеспечение</a:t>
                      </a:r>
                      <a:endParaRPr lang="ru-RU" sz="1600" b="1" dirty="0">
                        <a:solidFill>
                          <a:srgbClr val="FF0000"/>
                        </a:solidFill>
                        <a:latin typeface="Arial Narrow" pitchFamily="34" charset="0"/>
                        <a:cs typeface="Times New Roman" pitchFamily="18" charset="0"/>
                      </a:endParaRPr>
                    </a:p>
                  </a:txBody>
                  <a:tcPr/>
                </a:tc>
                <a:tc hMerge="1">
                  <a:txBody>
                    <a:bodyPr/>
                    <a:lstStyle/>
                    <a:p>
                      <a:endParaRPr lang="ru-RU"/>
                    </a:p>
                  </a:txBody>
                  <a:tcPr/>
                </a:tc>
                <a:tc hMerge="1">
                  <a:txBody>
                    <a:bodyPr/>
                    <a:lstStyle/>
                    <a:p>
                      <a:endParaRPr lang="ru-RU"/>
                    </a:p>
                  </a:txBody>
                  <a:tcPr/>
                </a:tc>
              </a:tr>
              <a:tr h="921132">
                <a:tc>
                  <a:txBody>
                    <a:bodyPr/>
                    <a:lstStyle/>
                    <a:p>
                      <a:r>
                        <a:rPr lang="ru-RU" sz="1600" b="1" dirty="0" smtClean="0">
                          <a:latin typeface="Arial Narrow" pitchFamily="34" charset="0"/>
                          <a:cs typeface="Times New Roman" pitchFamily="18" charset="0"/>
                        </a:rPr>
                        <a:t>5.1</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Провести работу по информированию участников образовательных отношений о ФООП (в том числе разместить информацию на сайте ОО)</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январь – август 2023 года</a:t>
                      </a:r>
                      <a:endParaRPr lang="ru-RU" sz="1600" b="1" dirty="0">
                        <a:latin typeface="Arial Narrow" pitchFamily="34" charset="0"/>
                        <a:cs typeface="Times New Roman" pitchFamily="18" charset="0"/>
                      </a:endParaRPr>
                    </a:p>
                  </a:txBody>
                  <a:tcPr/>
                </a:tc>
                <a:tc>
                  <a:txBody>
                    <a:bodyPr/>
                    <a:lstStyle/>
                    <a:p>
                      <a:endParaRPr lang="ru-RU" dirty="0"/>
                    </a:p>
                  </a:txBody>
                  <a:tcPr/>
                </a:tc>
              </a:tr>
              <a:tr h="921132">
                <a:tc>
                  <a:txBody>
                    <a:bodyPr/>
                    <a:lstStyle/>
                    <a:p>
                      <a:r>
                        <a:rPr lang="ru-RU" sz="1600" b="1" dirty="0" smtClean="0">
                          <a:latin typeface="Arial Narrow" pitchFamily="34" charset="0"/>
                          <a:cs typeface="Times New Roman" pitchFamily="18" charset="0"/>
                        </a:rPr>
                        <a:t>5.2</a:t>
                      </a:r>
                      <a:endParaRPr lang="ru-RU" sz="1600" b="1" dirty="0">
                        <a:latin typeface="Arial Narrow" pitchFamily="34" charset="0"/>
                        <a:cs typeface="Times New Roman"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600" b="1" dirty="0" smtClean="0">
                          <a:latin typeface="Arial Narrow" pitchFamily="34" charset="0"/>
                          <a:cs typeface="Times New Roman" pitchFamily="18" charset="0"/>
                        </a:rPr>
                        <a:t>Организовать информирование родительской общественности о ходе внедрении ФООП (в том числе разместить информацию на сайте ОО)</a:t>
                      </a:r>
                      <a:endParaRPr lang="ru-RU" sz="1600" b="1" dirty="0">
                        <a:latin typeface="Arial Narrow" pitchFamily="34" charset="0"/>
                        <a:cs typeface="Times New Roman" pitchFamily="18" charset="0"/>
                      </a:endParaRPr>
                    </a:p>
                  </a:txBody>
                  <a:tcPr/>
                </a:tc>
                <a:tc>
                  <a:txBody>
                    <a:bodyPr/>
                    <a:lstStyle/>
                    <a:p>
                      <a:r>
                        <a:rPr lang="ru-RU" sz="1600" b="1" dirty="0" smtClean="0">
                          <a:latin typeface="Arial Narrow" pitchFamily="34" charset="0"/>
                          <a:cs typeface="Times New Roman" pitchFamily="18" charset="0"/>
                        </a:rPr>
                        <a:t>в течение всего периода</a:t>
                      </a:r>
                      <a:endParaRPr lang="ru-RU" sz="1600" b="1" dirty="0">
                        <a:latin typeface="Arial Narrow" pitchFamily="34" charset="0"/>
                        <a:cs typeface="Times New Roman" pitchFamily="18" charset="0"/>
                      </a:endParaRPr>
                    </a:p>
                  </a:txBody>
                  <a:tcPr/>
                </a:tc>
                <a:tc>
                  <a:txBody>
                    <a:bodyPr/>
                    <a:lstStyle/>
                    <a:p>
                      <a:endParaRPr lang="ru-RU"/>
                    </a:p>
                  </a:txBody>
                  <a:tcPr/>
                </a:tc>
              </a:tr>
            </a:tbl>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1772816"/>
            <a:ext cx="8229600" cy="4525963"/>
          </a:xfrm>
        </p:spPr>
        <p:txBody>
          <a:bodyPr/>
          <a:lstStyle/>
          <a:p>
            <a:pPr marL="514350" indent="-514350">
              <a:buNone/>
            </a:pPr>
            <a:r>
              <a:rPr lang="ru-RU" b="1" dirty="0" smtClean="0"/>
              <a:t> </a:t>
            </a:r>
            <a:endParaRPr lang="ru-RU" b="1" i="1" dirty="0" smtClean="0"/>
          </a:p>
        </p:txBody>
      </p:sp>
      <p:pic>
        <p:nvPicPr>
          <p:cNvPr id="4" name="Рисунок 3" descr="https://ds04.infourok.ru/uploads/ex/131f/000e6afe-f3fd9cbb/3/640/img18.jpg"/>
          <p:cNvPicPr/>
          <p:nvPr/>
        </p:nvPicPr>
        <p:blipFill>
          <a:blip r:embed="rId2" cstate="print"/>
          <a:srcRect/>
          <a:stretch>
            <a:fillRect/>
          </a:stretch>
        </p:blipFill>
        <p:spPr bwMode="auto">
          <a:xfrm>
            <a:off x="251520" y="188640"/>
            <a:ext cx="8661647" cy="6669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391425" cy="819136"/>
          </a:xfrm>
          <a:solidFill>
            <a:schemeClr val="bg2"/>
          </a:solidFill>
        </p:spPr>
        <p:txBody>
          <a:bodyPr>
            <a:normAutofit/>
          </a:bodyPr>
          <a:lstStyle/>
          <a:p>
            <a:pPr algn="ctr"/>
            <a:r>
              <a:rPr lang="ru-RU" sz="4000" dirty="0" smtClean="0">
                <a:solidFill>
                  <a:schemeClr val="tx1"/>
                </a:solidFill>
              </a:rPr>
              <a:t>ФООП или ФОП?</a:t>
            </a:r>
            <a:endParaRPr lang="ru-RU" sz="4000" dirty="0">
              <a:solidFill>
                <a:schemeClr val="tx1"/>
              </a:solidFill>
            </a:endParaRPr>
          </a:p>
        </p:txBody>
      </p:sp>
      <p:sp>
        <p:nvSpPr>
          <p:cNvPr id="3" name="Содержимое 2"/>
          <p:cNvSpPr>
            <a:spLocks noGrp="1"/>
          </p:cNvSpPr>
          <p:nvPr>
            <p:ph idx="1"/>
          </p:nvPr>
        </p:nvSpPr>
        <p:spPr>
          <a:xfrm>
            <a:off x="142844" y="1785926"/>
            <a:ext cx="8572560" cy="4786346"/>
          </a:xfrm>
          <a:solidFill>
            <a:schemeClr val="bg2"/>
          </a:solidFill>
        </p:spPr>
        <p:txBody>
          <a:bodyPr>
            <a:noAutofit/>
          </a:bodyPr>
          <a:lstStyle/>
          <a:p>
            <a:pPr>
              <a:buNone/>
            </a:pPr>
            <a:r>
              <a:rPr lang="ru-RU" sz="3200" dirty="0" smtClean="0"/>
              <a:t>Несмотря на то, что в Федеральном законе №273-ФЗ программы называются </a:t>
            </a:r>
            <a:r>
              <a:rPr lang="ru-RU" sz="3200" dirty="0" smtClean="0">
                <a:solidFill>
                  <a:srgbClr val="FF0000"/>
                </a:solidFill>
              </a:rPr>
              <a:t>федеральными основными общеобразовательными (ФООП), </a:t>
            </a:r>
            <a:r>
              <a:rPr lang="ru-RU" sz="3200" dirty="0" smtClean="0"/>
              <a:t>ведомство (Минпросвещения) использует название «</a:t>
            </a:r>
            <a:r>
              <a:rPr lang="ru-RU" sz="3200" dirty="0" smtClean="0">
                <a:solidFill>
                  <a:srgbClr val="FF0000"/>
                </a:solidFill>
              </a:rPr>
              <a:t>федеральная образовательная программа</a:t>
            </a:r>
            <a:r>
              <a:rPr lang="ru-RU" sz="3200" dirty="0" smtClean="0"/>
              <a:t>» и аббревиатуру ФОП. </a:t>
            </a:r>
          </a:p>
          <a:p>
            <a:pPr>
              <a:buNone/>
            </a:pPr>
            <a:r>
              <a:rPr lang="ru-RU" sz="3200" dirty="0" smtClean="0"/>
              <a:t>Можно считать, что понятия ФООП и ФОП – </a:t>
            </a:r>
            <a:r>
              <a:rPr lang="ru-RU" sz="3200" dirty="0" smtClean="0">
                <a:solidFill>
                  <a:srgbClr val="FF0000"/>
                </a:solidFill>
              </a:rPr>
              <a:t>синонимы</a:t>
            </a:r>
            <a:endParaRPr lang="ru-RU" sz="3200"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677177" cy="819136"/>
          </a:xfrm>
          <a:solidFill>
            <a:schemeClr val="bg2"/>
          </a:solidFill>
        </p:spPr>
        <p:txBody>
          <a:bodyPr/>
          <a:lstStyle/>
          <a:p>
            <a:pPr algn="ctr"/>
            <a:r>
              <a:rPr lang="ru-RU" b="1" dirty="0" smtClean="0">
                <a:solidFill>
                  <a:schemeClr val="tx1"/>
                </a:solidFill>
              </a:rPr>
              <a:t>Законодательная основа ФОП</a:t>
            </a:r>
            <a:endParaRPr lang="ru-RU" b="1" dirty="0">
              <a:solidFill>
                <a:schemeClr val="tx1"/>
              </a:solidFill>
            </a:endParaRPr>
          </a:p>
        </p:txBody>
      </p:sp>
      <p:sp>
        <p:nvSpPr>
          <p:cNvPr id="3" name="Содержимое 2"/>
          <p:cNvSpPr>
            <a:spLocks noGrp="1"/>
          </p:cNvSpPr>
          <p:nvPr>
            <p:ph idx="1"/>
          </p:nvPr>
        </p:nvSpPr>
        <p:spPr>
          <a:xfrm>
            <a:off x="357158" y="1714488"/>
            <a:ext cx="8572560" cy="4929222"/>
          </a:xfrm>
          <a:solidFill>
            <a:schemeClr val="bg2"/>
          </a:solidFill>
        </p:spPr>
        <p:txBody>
          <a:bodyPr>
            <a:normAutofit/>
          </a:bodyPr>
          <a:lstStyle/>
          <a:p>
            <a:pPr>
              <a:buNone/>
            </a:pPr>
            <a:r>
              <a:rPr lang="ru-RU" sz="3200" dirty="0" smtClean="0"/>
              <a:t>ФОП НОО разработан в соответствии с </a:t>
            </a:r>
            <a:r>
              <a:rPr lang="ru-RU" sz="3200" dirty="0" smtClean="0">
                <a:solidFill>
                  <a:srgbClr val="FF0000"/>
                </a:solidFill>
              </a:rPr>
              <a:t>Порядком разработки и утверждения федеральных основных общеобразовательных программ</a:t>
            </a:r>
            <a:r>
              <a:rPr lang="ru-RU" sz="3200" dirty="0" smtClean="0"/>
              <a:t>, утвержденным приказом Минпросвещения России от </a:t>
            </a:r>
            <a:r>
              <a:rPr lang="ru-RU" sz="3200" dirty="0" smtClean="0">
                <a:solidFill>
                  <a:srgbClr val="FF0000"/>
                </a:solidFill>
              </a:rPr>
              <a:t>30 сентября 2022 г. </a:t>
            </a:r>
            <a:r>
              <a:rPr lang="ru-RU" sz="3200" dirty="0" smtClean="0"/>
              <a:t>№ 8745.</a:t>
            </a:r>
          </a:p>
          <a:p>
            <a:pPr algn="ctr">
              <a:buNone/>
            </a:pPr>
            <a:r>
              <a:rPr lang="ru-RU" sz="3200" dirty="0" smtClean="0">
                <a:solidFill>
                  <a:srgbClr val="00B0F0"/>
                </a:solidFill>
              </a:rPr>
              <a:t> Он заменили ПООП (примерные ООП) и примерные рабочие программы</a:t>
            </a:r>
            <a:endParaRPr lang="ru-RU" sz="3200" dirty="0">
              <a:solidFill>
                <a:srgbClr val="00B0F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7" y="285728"/>
            <a:ext cx="8286808" cy="1000132"/>
          </a:xfrm>
          <a:solidFill>
            <a:schemeClr val="accent3">
              <a:lumMod val="20000"/>
              <a:lumOff val="80000"/>
            </a:schemeClr>
          </a:solidFill>
        </p:spPr>
        <p:txBody>
          <a:bodyPr/>
          <a:lstStyle/>
          <a:p>
            <a:r>
              <a:rPr lang="ru-RU" b="1" dirty="0" smtClean="0">
                <a:solidFill>
                  <a:schemeClr val="tx1"/>
                </a:solidFill>
              </a:rPr>
              <a:t>Разница в понятиях ФООП и ПООП</a:t>
            </a:r>
            <a:endParaRPr lang="ru-RU" b="1" dirty="0">
              <a:solidFill>
                <a:schemeClr val="tx1"/>
              </a:solidFill>
            </a:endParaRPr>
          </a:p>
        </p:txBody>
      </p:sp>
      <p:graphicFrame>
        <p:nvGraphicFramePr>
          <p:cNvPr id="4" name="Содержимое 3"/>
          <p:cNvGraphicFramePr>
            <a:graphicFrameLocks noGrp="1"/>
          </p:cNvGraphicFramePr>
          <p:nvPr>
            <p:ph idx="1"/>
          </p:nvPr>
        </p:nvGraphicFramePr>
        <p:xfrm>
          <a:off x="142844" y="1500175"/>
          <a:ext cx="8858312" cy="5388766"/>
        </p:xfrm>
        <a:graphic>
          <a:graphicData uri="http://schemas.openxmlformats.org/drawingml/2006/table">
            <a:tbl>
              <a:tblPr firstRow="1" bandRow="1">
                <a:tableStyleId>{5C22544A-7EE6-4342-B048-85BDC9FD1C3A}</a:tableStyleId>
              </a:tblPr>
              <a:tblGrid>
                <a:gridCol w="4429156"/>
                <a:gridCol w="4429156"/>
              </a:tblGrid>
              <a:tr h="609140">
                <a:tc>
                  <a:txBody>
                    <a:bodyPr/>
                    <a:lstStyle/>
                    <a:p>
                      <a:r>
                        <a:rPr lang="ru-RU" sz="3600" dirty="0" smtClean="0"/>
                        <a:t>Понятие ФООП</a:t>
                      </a:r>
                      <a:endParaRPr lang="ru-RU" sz="3600" dirty="0"/>
                    </a:p>
                  </a:txBody>
                  <a:tcPr/>
                </a:tc>
                <a:tc>
                  <a:txBody>
                    <a:bodyPr/>
                    <a:lstStyle/>
                    <a:p>
                      <a:r>
                        <a:rPr lang="ru-RU" sz="3600" dirty="0" smtClean="0"/>
                        <a:t>Понятие ПООП</a:t>
                      </a:r>
                      <a:endParaRPr lang="ru-RU" sz="3600" dirty="0"/>
                    </a:p>
                  </a:txBody>
                  <a:tcPr/>
                </a:tc>
              </a:tr>
              <a:tr h="4748686">
                <a:tc>
                  <a:txBody>
                    <a:bodyPr/>
                    <a:lstStyle/>
                    <a:p>
                      <a:r>
                        <a:rPr lang="ru-RU" sz="2400" b="1" dirty="0" smtClean="0">
                          <a:solidFill>
                            <a:schemeClr val="tx1"/>
                          </a:solidFill>
                        </a:rPr>
                        <a:t>Федеральная основная общеобразовательная программа </a:t>
                      </a:r>
                      <a:r>
                        <a:rPr lang="ru-RU" sz="2400" dirty="0" smtClean="0">
                          <a:solidFill>
                            <a:schemeClr val="tx1"/>
                          </a:solidFill>
                        </a:rPr>
                        <a:t>- учебно-методическая документация, определяющая </a:t>
                      </a:r>
                      <a:r>
                        <a:rPr lang="ru-RU" sz="2400" dirty="0" smtClean="0">
                          <a:solidFill>
                            <a:srgbClr val="FF0000"/>
                          </a:solidFill>
                        </a:rPr>
                        <a:t>единые </a:t>
                      </a:r>
                      <a:r>
                        <a:rPr lang="ru-RU" sz="2400" dirty="0" smtClean="0">
                          <a:solidFill>
                            <a:schemeClr val="tx1"/>
                          </a:solidFill>
                        </a:rPr>
                        <a:t>для Российской Федерации </a:t>
                      </a:r>
                      <a:r>
                        <a:rPr lang="ru-RU" sz="2400" dirty="0" smtClean="0">
                          <a:solidFill>
                            <a:srgbClr val="FF0000"/>
                          </a:solidFill>
                        </a:rPr>
                        <a:t>базовые объем и содержание </a:t>
                      </a:r>
                      <a:r>
                        <a:rPr lang="ru-RU" sz="2400" dirty="0" smtClean="0">
                          <a:solidFill>
                            <a:schemeClr val="tx1"/>
                          </a:solidFill>
                        </a:rPr>
                        <a:t>образования определенного уровня…</a:t>
                      </a:r>
                      <a:endParaRPr lang="ru-RU" sz="2400" dirty="0">
                        <a:solidFill>
                          <a:schemeClr val="tx1"/>
                        </a:solidFill>
                      </a:endParaRPr>
                    </a:p>
                  </a:txBody>
                  <a:tcPr/>
                </a:tc>
                <a:tc>
                  <a:txBody>
                    <a:bodyPr/>
                    <a:lstStyle/>
                    <a:p>
                      <a:r>
                        <a:rPr lang="ru-RU" sz="2400" b="1" dirty="0" smtClean="0">
                          <a:solidFill>
                            <a:schemeClr val="tx1"/>
                          </a:solidFill>
                        </a:rPr>
                        <a:t>Примерная основная образовательная программа </a:t>
                      </a:r>
                      <a:r>
                        <a:rPr lang="ru-RU" sz="2400" dirty="0" smtClean="0">
                          <a:solidFill>
                            <a:schemeClr val="tx1"/>
                          </a:solidFill>
                        </a:rPr>
                        <a:t>– учебно-методическая документация, определяющая </a:t>
                      </a:r>
                      <a:r>
                        <a:rPr lang="ru-RU" sz="2400" dirty="0" smtClean="0">
                          <a:solidFill>
                            <a:srgbClr val="FF0000"/>
                          </a:solidFill>
                        </a:rPr>
                        <a:t>рекомендуемые (примерные)объем и содержание </a:t>
                      </a:r>
                      <a:r>
                        <a:rPr lang="ru-RU" sz="2400" dirty="0" smtClean="0">
                          <a:solidFill>
                            <a:schemeClr val="tx1"/>
                          </a:solidFill>
                        </a:rPr>
                        <a:t>образования определенного уровня…</a:t>
                      </a:r>
                      <a:endParaRPr lang="ru-RU" sz="2400" dirty="0">
                        <a:solidFill>
                          <a:schemeClr val="tx1"/>
                        </a:solidFill>
                      </a:endParaRPr>
                    </a:p>
                  </a:txBody>
                  <a:tcPr/>
                </a:tc>
              </a:tr>
            </a:tbl>
          </a:graphicData>
        </a:graphic>
      </p:graphicFrame>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ppt/theme/theme3.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12383</TotalTime>
  <Words>4555</Words>
  <Application>Microsoft Office PowerPoint</Application>
  <PresentationFormat>Экран (4:3)</PresentationFormat>
  <Paragraphs>523</Paragraphs>
  <Slides>63</Slides>
  <Notes>1</Notes>
  <HiddenSlides>0</HiddenSlides>
  <MMClips>0</MMClips>
  <ScaleCrop>false</ScaleCrop>
  <HeadingPairs>
    <vt:vector size="4" baseType="variant">
      <vt:variant>
        <vt:lpstr>Тема</vt:lpstr>
      </vt:variant>
      <vt:variant>
        <vt:i4>3</vt:i4>
      </vt:variant>
      <vt:variant>
        <vt:lpstr>Заголовки слайдов</vt:lpstr>
      </vt:variant>
      <vt:variant>
        <vt:i4>63</vt:i4>
      </vt:variant>
    </vt:vector>
  </HeadingPairs>
  <TitlesOfParts>
    <vt:vector size="66" baseType="lpstr">
      <vt:lpstr>Аспект</vt:lpstr>
      <vt:lpstr>Легкий дым</vt:lpstr>
      <vt:lpstr>Тема Office</vt:lpstr>
      <vt:lpstr>Слайд 1</vt:lpstr>
      <vt:lpstr>Слайд 2</vt:lpstr>
      <vt:lpstr>Слайд 3</vt:lpstr>
      <vt:lpstr>Цели обновления Федеральных государственных образовательных стандартов (ФГОС - 2021)</vt:lpstr>
      <vt:lpstr>Согласно чему разработана ФООП НОО?</vt:lpstr>
      <vt:lpstr>Когда и кем была утверждена  ФООП НОО?</vt:lpstr>
      <vt:lpstr>ФООП или ФОП?</vt:lpstr>
      <vt:lpstr>Законодательная основа ФОП</vt:lpstr>
      <vt:lpstr>Разница в понятиях ФООП и ПООП</vt:lpstr>
      <vt:lpstr>Новизна ФООП в целом</vt:lpstr>
      <vt:lpstr>Слайд 11</vt:lpstr>
      <vt:lpstr>Перейти на ФООП необходимо с 01.09.2023 г.  (Федеральный закон от 24.09.2022 г. №371-ФЗ).  </vt:lpstr>
      <vt:lpstr>Обязательная учебно-методическая документация ФОП:</vt:lpstr>
      <vt:lpstr>ФООП: структура</vt:lpstr>
      <vt:lpstr>Слайд 15</vt:lpstr>
      <vt:lpstr>Слайд 16</vt:lpstr>
      <vt:lpstr>Слайд 17</vt:lpstr>
      <vt:lpstr>II. Целевой раздел ФООП НОО </vt:lpstr>
      <vt:lpstr>Слайд 19</vt:lpstr>
      <vt:lpstr>III. Содержательный раздел </vt:lpstr>
      <vt:lpstr>Программа формирования УУД</vt:lpstr>
      <vt:lpstr>Рабочая программа воспитания</vt:lpstr>
      <vt:lpstr>Новая структура рабочей программы воспитания </vt:lpstr>
      <vt:lpstr>Организационный раздел ООП</vt:lpstr>
      <vt:lpstr>ФЕДЕРАЛЬНЫЙ УЧЕБНЫЙ ПЛАН для НОО(5 вариантов)</vt:lpstr>
      <vt:lpstr>ФЕДЕРАЛЬНЫЙ КАЛЕНДАРНЫЙ УЧЕБНЫЙ ГРАФИК</vt:lpstr>
      <vt:lpstr>План внеурочной деятельности</vt:lpstr>
      <vt:lpstr>Календарный учебный график</vt:lpstr>
      <vt:lpstr>Календарный план воспитательной работы</vt:lpstr>
      <vt:lpstr>Слайд 30</vt:lpstr>
      <vt:lpstr>Слайд 31</vt:lpstr>
      <vt:lpstr>Слайд 32</vt:lpstr>
      <vt:lpstr>Слайд 33</vt:lpstr>
      <vt:lpstr>Слайд 34</vt:lpstr>
      <vt:lpstr>Слайд 35</vt:lpstr>
      <vt:lpstr>Слайд 36</vt:lpstr>
      <vt:lpstr>Слайд 37</vt:lpstr>
      <vt:lpstr>Слайд 38</vt:lpstr>
      <vt:lpstr>Переход на ФООП: пошаговый алгоритм</vt:lpstr>
      <vt:lpstr>Первый этап -</vt:lpstr>
      <vt:lpstr>Второй этап -</vt:lpstr>
      <vt:lpstr>Третий этап –</vt:lpstr>
      <vt:lpstr>Четвертый этап –</vt:lpstr>
      <vt:lpstr>Пятый этап –</vt:lpstr>
      <vt:lpstr>Шестой этап – </vt:lpstr>
      <vt:lpstr>Седьмой этап -</vt:lpstr>
      <vt:lpstr>Восьмой (завершающий) этап –</vt:lpstr>
      <vt:lpstr>Критерии готовности  образовательной организации к введению федеральных основных общеобразовательных программ </vt:lpstr>
      <vt:lpstr>ЛИТЕРАТУРА И ИСТОЧНИКИ</vt:lpstr>
      <vt:lpstr>Слайд 50</vt:lpstr>
      <vt:lpstr>Слайд 51</vt:lpstr>
      <vt:lpstr>Слайд 52</vt:lpstr>
      <vt:lpstr>Слайд 53</vt:lpstr>
      <vt:lpstr>Слайд 54</vt:lpstr>
      <vt:lpstr>Основные государственные и народные праздники, памятные даты</vt:lpstr>
      <vt:lpstr>Слайд 56</vt:lpstr>
      <vt:lpstr>Слайд 57</vt:lpstr>
      <vt:lpstr>Слайд 58</vt:lpstr>
      <vt:lpstr>Слайд 59</vt:lpstr>
      <vt:lpstr>Слайд 60</vt:lpstr>
      <vt:lpstr>Слайд 61</vt:lpstr>
      <vt:lpstr>Слайд 62</vt:lpstr>
      <vt:lpstr>Слайд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новая система оценки</dc:title>
  <dc:creator>Джамиля</dc:creator>
  <cp:lastModifiedBy>admin</cp:lastModifiedBy>
  <cp:revision>794</cp:revision>
  <dcterms:created xsi:type="dcterms:W3CDTF">2011-11-20T15:42:26Z</dcterms:created>
  <dcterms:modified xsi:type="dcterms:W3CDTF">2023-03-29T14:13:02Z</dcterms:modified>
</cp:coreProperties>
</file>