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3765D-9727-45B5-9220-52BAE9A7F88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2AFA94-0992-43EF-858C-0025EAFA12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49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FA94-0992-43EF-858C-0025EAFA124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014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517E517-3F82-4D82-964D-6178F1835166}" type="datetimeFigureOut">
              <a:rPr lang="ru-RU" smtClean="0"/>
              <a:pPr/>
              <a:t>13.12.2018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AB9550E2-EA9E-4D17-BE66-2DE7D239BCB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obrnadzor.gov.ru/ru/press_center/news/index.php?id_4=65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pi.ru/oge-i-gve-9/demoversii-specifikacii-kodifikatory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urok.ru/" TargetMode="External"/><Relationship Id="rId2" Type="http://schemas.openxmlformats.org/officeDocument/2006/relationships/hyperlink" Target="http://licey.ne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prosv.ru/" TargetMode="External"/><Relationship Id="rId4" Type="http://schemas.openxmlformats.org/officeDocument/2006/relationships/hyperlink" Target="http://www.schoolparallel.umi.ru/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64704"/>
            <a:ext cx="9144000" cy="3312368"/>
          </a:xfrm>
          <a:prstGeom prst="rect">
            <a:avLst/>
          </a:prstGeom>
          <a:solidFill>
            <a:srgbClr val="003192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355600"/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Критерии оценивания раздела «Говорение» по русскому языку </a:t>
            </a:r>
            <a:b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(9 класс) в 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2018-2019 </a:t>
            </a:r>
            <a:r>
              <a:rPr lang="ru-RU" altLang="ru-RU" sz="3200" b="1" dirty="0" smtClean="0">
                <a:solidFill>
                  <a:schemeClr val="bg1"/>
                </a:solidFill>
                <a:latin typeface="Georgia" pitchFamily="18" charset="0"/>
              </a:rPr>
              <a:t>учебном году: формат экзамена, методика подготовки, оценивание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430699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7632848" cy="706437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2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Пересказ текста с включением приведённого высказывания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333929"/>
          <a:ext cx="8784975" cy="5388169"/>
        </p:xfrm>
        <a:graphic>
          <a:graphicData uri="http://schemas.openxmlformats.org/drawingml/2006/table">
            <a:tbl>
              <a:tblPr/>
              <a:tblGrid>
                <a:gridCol w="504056"/>
                <a:gridCol w="6912768"/>
                <a:gridCol w="1368151"/>
              </a:tblGrid>
              <a:tr h="49843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baseline="0" dirty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 пересказа текста с включением приведённого высказывания</a:t>
                      </a:r>
                      <a:endParaRPr lang="ru-RU" sz="1600" cap="all" baseline="0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14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П1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Сохранение при пересказе микротем текста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0406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Все основные микротемы исходного текста сохранены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31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Упущена или добавлена одна и более </a:t>
                      </a:r>
                      <a:r>
                        <a:rPr lang="ru-RU" sz="1600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микротем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586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П2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 фактологической точности  при пересказе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58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Фактических ошибок, связанных с пониманием текста, нет.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5843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фактические ошибки (одна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1668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П3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Работа с высказыванием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98431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включено в текст во время пересказа уместно, логично.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46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включено в текст во время пересказа не уместно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и/или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 логично,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приведенное высказывание не включено в текст во время пересказа.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650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Способы цитирования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509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Ошибок 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70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ошибки при цитировании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(одна и больше)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9215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за всё задание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702947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427168" cy="511175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3. Монологическое высказывание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1268760"/>
            <a:ext cx="9144000" cy="103947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Задание 3 проверяет умение строить монологическое высказывание по теме. Важно раскрыть тему в соответствии с выбранными условиями речевой ситуации, соблюдая требования логичности речи.  Максимальный балл – 3.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2420888"/>
            <a:ext cx="9144000" cy="72008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Три варианта монолога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(описание, повествование, рассуждение) имеют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примерно одинаковую сложность, но они отличаются целями и набором специфических средств.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3212976"/>
            <a:ext cx="9144000" cy="72008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Монологическое и тематическое высказывание создаётся с опорой на вербальную и визуальную информацию.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4005064"/>
            <a:ext cx="9144000" cy="864096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На подготовку учащимся даётся 1 минута, в течение которой они могут продумать содержание своего монолога, сделать пометы или записи на листке для подготовки.</a:t>
            </a: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4941168"/>
            <a:ext cx="9144000" cy="64807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Объём монологического высказывания должен составлять не менее 10 фраз.</a:t>
            </a: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0" y="5661248"/>
            <a:ext cx="9144000" cy="57606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Учащийся должен учитывать речевую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ситуацию.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0" y="6281936"/>
            <a:ext cx="9144000" cy="57606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38163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Правильность речи заданий 3 и 4 оценивается совместно.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3406587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40352" cy="76470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Монологическое высказывание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                     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(ДЕМОВЕРСИЯ)</a:t>
            </a: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3888432"/>
          </a:xfrm>
        </p:spPr>
        <p:txBody>
          <a:bodyPr/>
          <a:lstStyle/>
          <a:p>
            <a:pPr marL="6350" indent="-635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Выберите один из предложенных вариантов беседы:</a:t>
            </a: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350" indent="-6350">
              <a:buFontTx/>
              <a:buNone/>
            </a:pP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6350" indent="-6350">
              <a:buFontTx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1.  Праздник (на основе описания фотографии).</a:t>
            </a:r>
          </a:p>
          <a:p>
            <a:pPr marL="6350" indent="-6350">
              <a:buFontTx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2.  Мой поход (экскурсия), который запомнился мне больше всего (повествование на основе жизненного опыта).</a:t>
            </a:r>
          </a:p>
          <a:p>
            <a:pPr marL="6350" indent="-6350">
              <a:buFontTx/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3.  Всегда ли нужно следовать моде? (рассуждение по поставленному вопросу)</a:t>
            </a:r>
          </a:p>
          <a:p>
            <a:pPr marL="6350" indent="-6350"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 marL="6350" indent="-6350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 Вас есть 1 минута на подготовку. Ваше высказывание должно занимать не более 3 минут.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>
              <a:buFontTx/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547259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6059016" cy="634082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Карточка 1. Описание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670300" indent="0"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70300" indent="0"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70300" indent="0"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70300" indent="0">
              <a:buFontTx/>
              <a:buNone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Тема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Праздник</a:t>
            </a:r>
          </a:p>
          <a:p>
            <a:pPr marL="3670300" indent="0">
              <a:buFontTx/>
              <a:buNone/>
              <a:defRPr/>
            </a:pP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670300" indent="0">
              <a:buFontTx/>
              <a:buNone/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1. Опишите фотографию. </a:t>
            </a:r>
          </a:p>
          <a:p>
            <a:pPr>
              <a:buFontTx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Georgia" pitchFamily="18" charset="0"/>
              </a:rPr>
              <a:t> </a:t>
            </a:r>
            <a:endParaRPr lang="ru-RU" sz="24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2000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забудьте описать: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место и время проведения праздника;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событие, которому, по Вашему мнению, посвящён праздник;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присутствующих на празднике;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общую атмосферу праздника и настроение участников.</a:t>
            </a:r>
            <a:endParaRPr lang="ru-RU" sz="20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3" descr="C:\Users\Сергей\Desktop\Таня фото для работы\DSC_08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916832"/>
            <a:ext cx="3463757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73353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5760640" cy="49006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Карточка 2. Повествование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640960" cy="3960440"/>
          </a:xfrm>
        </p:spPr>
        <p:txBody>
          <a:bodyPr>
            <a:normAutofit/>
          </a:bodyPr>
          <a:lstStyle/>
          <a:p>
            <a:pPr marL="6350" indent="-6350"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Тема 2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.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Расскажите о том, как Вы ходили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 поход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(на экскурсию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).</a:t>
            </a:r>
          </a:p>
          <a:p>
            <a:pPr marL="6350" indent="-6350">
              <a:buFontTx/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 marL="6350" indent="-6350">
              <a:buFontTx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6350" indent="-6350"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забудьте рассказать: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куда и когда Вы ходили в поход (на экскурсию);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с кем Вы ходили в поход (на экскурсию);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как Вы готовились к походу (экскурсии);</a:t>
            </a:r>
          </a:p>
          <a:p>
            <a:pPr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почему Вам запомнился этот поход (экскурсия).</a:t>
            </a:r>
            <a:endParaRPr lang="ru-RU" sz="20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6608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5904656" cy="706090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Карточка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Рассуждение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443975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Тема 3.</a:t>
            </a:r>
            <a:r>
              <a:rPr lang="ru-RU" sz="22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 Мода</a:t>
            </a:r>
            <a:endParaRPr lang="ru-RU" sz="2200" b="1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sz="2200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>
              <a:buFontTx/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sz="2200" b="1" dirty="0" smtClean="0">
                <a:solidFill>
                  <a:srgbClr val="002060"/>
                </a:solidFill>
                <a:latin typeface="Georgia" pitchFamily="18" charset="0"/>
              </a:rPr>
              <a:t>Всегда ли нужно следовать моде?</a:t>
            </a:r>
          </a:p>
          <a:p>
            <a:pPr>
              <a:buFontTx/>
              <a:buNone/>
              <a:defRPr/>
            </a:pPr>
            <a:endParaRPr lang="ru-RU" sz="22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sz="20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Не забудьте дать ответы на вопросы: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Что значит следовать моде?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Для Вас важно следовать моде и почему?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Следовать моде можно только в одежде?</a:t>
            </a:r>
          </a:p>
          <a:p>
            <a:pPr algn="just"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Как Вы понимаете выражение «хороший вкус»?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498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416824" cy="56207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Монологическое высказывание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51520" y="1268760"/>
          <a:ext cx="8676456" cy="5400602"/>
        </p:xfrm>
        <a:graphic>
          <a:graphicData uri="http://schemas.openxmlformats.org/drawingml/2006/table">
            <a:tbl>
              <a:tblPr/>
              <a:tblGrid>
                <a:gridCol w="592470"/>
                <a:gridCol w="7294796"/>
                <a:gridCol w="789190"/>
              </a:tblGrid>
              <a:tr h="251010">
                <a:tc gridSpan="3"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cap="all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 монологического высказывания (М).</a:t>
                      </a:r>
                      <a:endParaRPr lang="ru-RU" sz="1600" cap="all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9788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Выполнение коммуникативной задачи</a:t>
                      </a:r>
                      <a:endParaRPr lang="ru-RU" sz="1600" cap="all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cap="all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</a:tr>
              <a:tr h="1060370">
                <a:tc rowSpan="2"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Экзаменуемый справился с коммуникативной задачей.  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Приведено не менее 10 фраз по теме высказывания.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 ответы на все вопросы.  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Фактические ошибки отсутствуют.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10603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Экзаменуемый  предпринял попытку справиться с коммуникативной задачей, </a:t>
                      </a: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но </a:t>
                      </a:r>
                      <a:r>
                        <a:rPr lang="ru-RU" sz="1600" b="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 на все вопросы были даны ответы,</a:t>
                      </a:r>
                      <a:r>
                        <a:rPr lang="ru-RU" sz="1600" b="0" i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и/или</a:t>
                      </a:r>
                      <a:r>
                        <a:rPr lang="ru-RU" sz="1600" b="0" i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b="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фактические ошибки,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и/или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приведено </a:t>
                      </a:r>
                      <a:r>
                        <a:rPr lang="ru-RU" sz="1600" b="0" i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менее 10 фраз по теме высказывания.</a:t>
                      </a:r>
                      <a:endParaRPr lang="ru-RU" sz="1600" b="0" i="1" kern="1200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978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Учёт условий речевой ситуации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 smtClean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0368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Учтены условия речевой ситуации.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03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Условия речевой ситуации не учтены.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70368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Речевое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оформление монологического высказывания (МР)</a:t>
                      </a:r>
                      <a:endParaRPr lang="ru-RU" sz="1600" b="1" dirty="0" smtClean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90584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Высказывание характеризуется  смысловой цельностью, речевой связностью и последовательностью изложения: логические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ошибки отсутствуют, последовательность изложения не нарушена.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2079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Высказывание нелогично, изложение непоследовательно. Присутствуют логические ошибки (1 или более).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366792">
                <a:tc gridSpan="2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</a:t>
                      </a:r>
                      <a:endParaRPr lang="ru-RU" sz="16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192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4176464" cy="57606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+mj-lt"/>
                <a:ea typeface="+mn-ea"/>
                <a:cs typeface="+mn-cs"/>
              </a:rPr>
              <a:t>4.</a:t>
            </a: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 Диалог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42844" y="1500174"/>
            <a:ext cx="8858312" cy="5357826"/>
          </a:xfrm>
        </p:spPr>
        <p:txBody>
          <a:bodyPr/>
          <a:lstStyle/>
          <a:p>
            <a:pPr marL="268288" indent="-174625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 </a:t>
            </a:r>
          </a:p>
          <a:p>
            <a:pPr marL="268288" indent="-174625" algn="just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Необходимо ответить на все вопросы, избегая односложных ответов. В соответствии с речевой ситуацией после конкретного ответа на поставленный вопрос можно высказать свое мнение по теме, сравнить его с другими, привести пример из жизни или литературы, обратиться к истории вопроса, включить в ответ элементы описания рассматриваемого лица/ предмета/ события и др. Максимальный балл – 2. </a:t>
            </a:r>
          </a:p>
          <a:p>
            <a:pPr marL="268288" indent="-174625" algn="just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В зависимости от содержания монологического высказывания  учащихся  экзаменатор вправе менять последовательность и содержание вопросов, уточнять и дополнять информацию.</a:t>
            </a:r>
          </a:p>
          <a:p>
            <a:pPr algn="ctr">
              <a:buFontTx/>
              <a:buNone/>
              <a:defRPr/>
            </a:pPr>
            <a:r>
              <a:rPr lang="ru-RU" sz="1600" b="1" cap="all" dirty="0" smtClean="0">
                <a:solidFill>
                  <a:schemeClr val="bg1"/>
                </a:solidFill>
                <a:latin typeface="Georgia" pitchFamily="18" charset="0"/>
              </a:rPr>
              <a:t>Темы общения</a:t>
            </a:r>
            <a:r>
              <a:rPr lang="ru-RU" sz="1600" b="1" i="1" cap="all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marL="228600" indent="-228600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Темы, актуальные для говорящего в сфере его личных интересов и межличностных отношений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(человек и его личная жизнь, профессия, образование, воспитание, свободное время, увлечения)</a:t>
            </a:r>
          </a:p>
          <a:p>
            <a:pPr marL="228600" indent="-228600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Темы социально-культурного характера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(человек и общество, человек и наука, человек и искусство)</a:t>
            </a:r>
          </a:p>
          <a:p>
            <a:pPr marL="228600" indent="-228600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Темы </a:t>
            </a:r>
            <a:r>
              <a:rPr lang="ru-RU" sz="1600" b="1" dirty="0" err="1" smtClean="0">
                <a:solidFill>
                  <a:srgbClr val="002060"/>
                </a:solidFill>
                <a:latin typeface="Georgia" pitchFamily="18" charset="0"/>
              </a:rPr>
              <a:t>общегуманитарной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 проблематики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(человек и окружающая среда, духовное развитие человека)</a:t>
            </a:r>
          </a:p>
          <a:p>
            <a:pPr marL="228600" indent="-228600" eaLnBrk="1" hangingPunct="1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Темы профессиональной направленности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(ученик как субъект учебной деятельности)</a:t>
            </a:r>
          </a:p>
          <a:p>
            <a:pPr>
              <a:defRPr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00108"/>
            <a:ext cx="9144000" cy="785818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90600" algn="just"/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Задание 4 (диалог) оценивает способность понимать поставленные экзаменатором вопросы (три вопроса по теме задания 3) и давать на них точные развернутые ответы, соответствующие речевой ситуации.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3731693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04856" cy="56207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4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Диалог (ДЕМОВЕРСИЯ)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071546"/>
            <a:ext cx="8784976" cy="5786454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Во время беседы Вам будут заданы вопросы по выбранной Вами теме беседы. Пожалуйста, давайте полные ответы на вопросы, заданные собеседником-экзаменатором.</a:t>
            </a: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К теме 1 «Праздник»</a:t>
            </a:r>
            <a:endParaRPr lang="ru-RU" sz="1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1) Какие праздники Вам нравятся больше и почему (домашние, школьные, праздники в кругу друзей)?</a:t>
            </a:r>
          </a:p>
          <a:p>
            <a:pPr marL="0" indent="0"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2) Когда можно сказать, что праздник удался?</a:t>
            </a:r>
          </a:p>
          <a:p>
            <a:pPr marL="0" indent="0"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3) Вы больше любите праздник или подготовку к нему и почему?</a:t>
            </a:r>
          </a:p>
          <a:p>
            <a:pPr marL="0" indent="0" algn="just"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(!) Экзаменатор-собеседник может задать вопросы, отличающиеся от предложенных в экзаменационных материалах.</a:t>
            </a:r>
          </a:p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Во время беседы Вам будут заданы вопросы по выбранной Вами теме беседы. Пожалуйста, давайте полные ответы на вопросы, заданные собеседником-экзаменатором.</a:t>
            </a:r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1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К теме 2 «Поход»</a:t>
            </a:r>
            <a:endParaRPr lang="ru-RU" sz="1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1) Чем, по Вашему мнению, полезны походы (экскурсии)?</a:t>
            </a:r>
          </a:p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2) Что бы Вы порекомендовали Вашим сверстникам, которые собираются впервые отправиться в поход (на экскурсию)?</a:t>
            </a:r>
          </a:p>
          <a:p>
            <a:pPr marL="0" indent="0">
              <a:buFontTx/>
              <a:buNone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3) Что, по Вашему мнению, самое важное в походе (на экскурсии)?</a:t>
            </a:r>
          </a:p>
          <a:p>
            <a:pPr algn="just">
              <a:buFontTx/>
              <a:buNone/>
            </a:pPr>
            <a:endParaRPr lang="ru-RU" sz="12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56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214421"/>
          <a:ext cx="8712968" cy="5286412"/>
        </p:xfrm>
        <a:graphic>
          <a:graphicData uri="http://schemas.openxmlformats.org/drawingml/2006/table">
            <a:tbl>
              <a:tblPr/>
              <a:tblGrid>
                <a:gridCol w="594963"/>
                <a:gridCol w="7325495"/>
                <a:gridCol w="792510"/>
              </a:tblGrid>
              <a:tr h="643621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Критерии оценивания задания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4</a:t>
                      </a:r>
                      <a:r>
                        <a:rPr lang="ru-RU" sz="20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 (диалог)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45720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457200" algn="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 smtClean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215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Учащийся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справился с коммуникативной задачей.  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 ответы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все вопросы </a:t>
                      </a: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 диалоге. 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144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Ответы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на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вопросы </a:t>
                      </a:r>
                      <a:r>
                        <a:rPr lang="ru-RU" sz="2000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0" i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даны односложные ответы.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12296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Учёт условий речевой ситуации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8107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Учтены условия речевой ситуации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81076">
                <a:tc vMerge="1">
                  <a:txBody>
                    <a:bodyPr/>
                    <a:lstStyle/>
                    <a:p>
                      <a:pPr marL="4572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Условия речевой ситуации не учтены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62960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баллов </a:t>
                      </a:r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20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259632" y="404664"/>
            <a:ext cx="7704856" cy="562074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4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. Диалог</a:t>
            </a:r>
          </a:p>
        </p:txBody>
      </p:sp>
    </p:spTree>
    <p:extLst>
      <p:ext uri="{BB962C8B-B14F-4D97-AF65-F5344CB8AC3E}">
        <p14:creationId xmlns:p14="http://schemas.microsoft.com/office/powerpoint/2010/main" xmlns="" val="2025885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86888"/>
            <a:ext cx="7956376" cy="785812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МОДЕЛЬ ИТОГОВОГО УСТНОГО СОБЕСЕДОВАНИЯ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 ПО РУССКОМУ ЯЗЫКУ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 выпускников основной школы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" y="1440092"/>
            <a:ext cx="9144000" cy="642942"/>
          </a:xfr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indent="0">
              <a:spcBef>
                <a:spcPct val="0"/>
              </a:spcBef>
              <a:buNone/>
            </a:pPr>
            <a:r>
              <a:rPr lang="ru-RU" altLang="ru-RU" sz="1600" b="1" kern="1200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Итоговое собеседование как допуск к ОГЭ выпускники 9 классов будут сдавать в своих школах. Оценка по системе «зачет»/«незачет». </a:t>
            </a:r>
            <a:r>
              <a:rPr lang="ru-RU" altLang="ru-RU" sz="1600" b="1" kern="1200" dirty="0" smtClean="0">
                <a:solidFill>
                  <a:srgbClr val="FF0066"/>
                </a:solidFill>
                <a:latin typeface="Georgia" pitchFamily="18" charset="0"/>
                <a:cs typeface="Arial" charset="0"/>
              </a:rPr>
              <a:t>В 2017-2018 учебном году результаты собеседования не влияют на допуск к ОГЭ.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2154472"/>
            <a:ext cx="9144000" cy="571505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altLang="ru-RU" sz="1600" dirty="0">
                <a:solidFill>
                  <a:srgbClr val="002060"/>
                </a:solidFill>
                <a:latin typeface="Georgia" pitchFamily="18" charset="0"/>
              </a:rPr>
              <a:t>На выполнение работы отводится 15 минут на одного участника.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2797415"/>
            <a:ext cx="9144000" cy="500066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indent="0" eaLnBrk="0" hangingPunct="0"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Georgia" pitchFamily="18" charset="0"/>
              </a:rPr>
              <a:t>Максимальное количество баллов, которое может получить ученик за выполнение всей устной части, — 19. 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3368918"/>
            <a:ext cx="9144000" cy="428627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eaLnBrk="0" hangingPunct="0"/>
            <a:r>
              <a:rPr lang="ru-RU" altLang="ru-RU" sz="1600" dirty="0">
                <a:solidFill>
                  <a:srgbClr val="002060"/>
                </a:solidFill>
                <a:latin typeface="Georgia" pitchFamily="18" charset="0"/>
              </a:rPr>
              <a:t>Зачет выставляется в том случае, если за выполнение работы выпускник набрал 10 или более баллов.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3868984"/>
            <a:ext cx="9144000" cy="57150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541338" indent="0" eaLnBrk="0" hangingPunct="0">
              <a:buFontTx/>
              <a:buNone/>
            </a:pPr>
            <a:r>
              <a:rPr lang="ru-RU" altLang="ru-RU" sz="1600" dirty="0">
                <a:solidFill>
                  <a:srgbClr val="002060"/>
                </a:solidFill>
                <a:latin typeface="Georgia" pitchFamily="18" charset="0"/>
              </a:rPr>
              <a:t>На протяжении всего времени ответа ведётся аудио- и видеозапись. 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4511926"/>
            <a:ext cx="9144000" cy="128588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7313" marR="0" lvl="0" indent="446088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altLang="ru-RU" sz="1400" i="1" dirty="0">
                <a:solidFill>
                  <a:srgbClr val="002060"/>
                </a:solidFill>
                <a:latin typeface="Georgia" pitchFamily="18" charset="0"/>
              </a:rPr>
              <a:t>Согласно приказу </a:t>
            </a:r>
            <a:r>
              <a:rPr lang="ru-RU" altLang="ru-RU" sz="1400" i="1" dirty="0" err="1">
                <a:solidFill>
                  <a:srgbClr val="002060"/>
                </a:solidFill>
                <a:latin typeface="Georgia" pitchFamily="18" charset="0"/>
              </a:rPr>
              <a:t>Минобрнауки</a:t>
            </a:r>
            <a:r>
              <a:rPr lang="ru-RU" altLang="ru-RU" sz="1400" i="1" dirty="0">
                <a:solidFill>
                  <a:srgbClr val="002060"/>
                </a:solidFill>
                <a:latin typeface="Georgia" pitchFamily="18" charset="0"/>
              </a:rPr>
              <a:t> России от 20 октября 2017 г. №1025 «О проведении мониторинга качества образования</a:t>
            </a:r>
            <a:r>
              <a:rPr lang="ru-RU" altLang="ru-RU" sz="1400" i="1" dirty="0" smtClean="0">
                <a:solidFill>
                  <a:srgbClr val="002060"/>
                </a:solidFill>
                <a:latin typeface="Georgia" pitchFamily="18" charset="0"/>
              </a:rPr>
              <a:t>»,</a:t>
            </a:r>
            <a:r>
              <a:rPr lang="ru-RU" altLang="ru-RU" sz="1400" i="1" dirty="0">
                <a:solidFill>
                  <a:srgbClr val="002060"/>
                </a:solidFill>
                <a:latin typeface="Georgia" pitchFamily="18" charset="0"/>
              </a:rPr>
              <a:t> оценочные процедуры в 9-х классах в форме итогового собеседования по русскому языку пройдут   с 14 по 16 февраля 2018 </a:t>
            </a:r>
            <a:r>
              <a:rPr lang="ru-RU" altLang="ru-RU" sz="1400" i="1" dirty="0" smtClean="0">
                <a:solidFill>
                  <a:srgbClr val="002060"/>
                </a:solidFill>
                <a:latin typeface="Georgia" pitchFamily="18" charset="0"/>
              </a:rPr>
              <a:t>г.</a:t>
            </a:r>
            <a:r>
              <a:rPr lang="en-US" altLang="ru-RU" sz="14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altLang="ru-RU" sz="1400" i="1" dirty="0" smtClean="0">
                <a:hlinkClick r:id="rId3"/>
              </a:rPr>
              <a:t>https://</a:t>
            </a:r>
            <a:r>
              <a:rPr lang="ru-RU" altLang="ru-RU" sz="1400" i="1" dirty="0" err="1" smtClean="0">
                <a:hlinkClick r:id="rId3"/>
              </a:rPr>
              <a:t>минобрнауки.рф</a:t>
            </a:r>
            <a:r>
              <a:rPr lang="ru-RU" altLang="ru-RU" sz="1400" i="1" dirty="0" smtClean="0">
                <a:hlinkClick r:id="rId3"/>
              </a:rPr>
              <a:t>/документы/11297/файл/9932/Приказ%20№%201025%20от%2020.10.2017.</a:t>
            </a:r>
            <a:r>
              <a:rPr lang="en-US" altLang="ru-RU" sz="1400" i="1" dirty="0" err="1" smtClean="0">
                <a:hlinkClick r:id="rId3"/>
              </a:rPr>
              <a:t>pdf</a:t>
            </a:r>
            <a:endParaRPr lang="ru-RU" altLang="ru-RU" sz="1400" i="1" dirty="0" smtClean="0">
              <a:hlinkClick r:id="rId3"/>
            </a:endParaRPr>
          </a:p>
          <a:p>
            <a:pPr marL="87313" marR="0" lvl="0" indent="446088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endParaRPr lang="ru-RU" altLang="ru-RU" sz="1400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5869248"/>
            <a:ext cx="9144000" cy="100013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87313" marR="0" lvl="0" indent="454025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r>
              <a:rPr lang="ru-RU" altLang="ru-RU" sz="1400" i="1" dirty="0" smtClean="0">
                <a:solidFill>
                  <a:srgbClr val="002060"/>
                </a:solidFill>
                <a:latin typeface="Georgia" pitchFamily="18" charset="0"/>
              </a:rPr>
              <a:t>В информации, размещенной на сайте </a:t>
            </a:r>
            <a:r>
              <a:rPr lang="ru-RU" altLang="ru-RU" sz="1400" i="1" dirty="0" err="1" smtClean="0">
                <a:solidFill>
                  <a:srgbClr val="002060"/>
                </a:solidFill>
                <a:latin typeface="Georgia" pitchFamily="18" charset="0"/>
              </a:rPr>
              <a:t>Рособрнадзора</a:t>
            </a:r>
            <a:r>
              <a:rPr lang="ru-RU" altLang="ru-RU" sz="1400" i="1" dirty="0" smtClean="0">
                <a:solidFill>
                  <a:srgbClr val="002060"/>
                </a:solidFill>
                <a:latin typeface="Georgia" pitchFamily="18" charset="0"/>
              </a:rPr>
              <a:t> 07.12.2017г., уточнено, что мониторинг качества подготовки обучающихся 9 классов   по русскому языку в форме итогового собеседования пройдет во всех субъектах РФ 13 и 16 апреля 2018 г. </a:t>
            </a:r>
            <a:r>
              <a:rPr lang="en-US" sz="1400" i="1" dirty="0" smtClean="0">
                <a:hlinkClick r:id="rId3"/>
              </a:rPr>
              <a:t>http://obrnadzor.gov.ru/ru/press_center/news/index.php?id_4=6565</a:t>
            </a:r>
            <a:endParaRPr lang="ru-RU" sz="1400" i="1" dirty="0" smtClean="0"/>
          </a:p>
          <a:p>
            <a:pPr marL="541338" marR="0" lvl="0" defTabSz="914400" eaLnBrk="0" latinLnBrk="0" hangingPunct="0">
              <a:lnSpc>
                <a:spcPct val="100000"/>
              </a:lnSpc>
              <a:buClrTx/>
              <a:buSzTx/>
              <a:tabLst/>
              <a:defRPr/>
            </a:pPr>
            <a:endParaRPr lang="ru-RU" alt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33292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5842992" cy="81990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Оценивание правильности речи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1196752"/>
            <a:ext cx="8640960" cy="5256584"/>
          </a:xfrm>
        </p:spPr>
        <p:txBody>
          <a:bodyPr>
            <a:normAutofit fontScale="92500" lnSpcReduction="10000"/>
          </a:bodyPr>
          <a:lstStyle/>
          <a:p>
            <a:pPr marL="1588" indent="-1588" algn="just">
              <a:buNone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Без грамматики оратория – глупа, </a:t>
            </a: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поэзия – косноязычна, </a:t>
            </a: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философия – безосновательна, </a:t>
            </a: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история – непонятна, </a:t>
            </a: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юриспруденция – сомнительна.</a:t>
            </a:r>
          </a:p>
          <a:p>
            <a:pPr marL="1588" indent="-1588" algn="r">
              <a:buNone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М.В. Ломоносов</a:t>
            </a:r>
          </a:p>
          <a:p>
            <a:pPr marL="1588" indent="-1588" algn="r">
              <a:buNone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1588" indent="-1588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Важно говорить грамотно, используя разнообразную лексику и синтаксические конструкции. </a:t>
            </a:r>
          </a:p>
          <a:p>
            <a:pPr marL="1588" indent="-1588" algn="just">
              <a:buNone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1588" indent="-1588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За отсутствие грамматических, орфоэпических и речевых ошибок в заданиях 1 и 2 суммарно можно получить до 4 баллов, как и в заданиях 3 и 4 (суммарно до 4 баллов). </a:t>
            </a:r>
          </a:p>
          <a:p>
            <a:pPr marL="1588" indent="-1588" algn="just">
              <a:buNone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1588" indent="-1588" algn="just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 целом грамотная речь на собеседовании может принести 8 баллов. </a:t>
            </a: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96134019"/>
              </p:ext>
            </p:extLst>
          </p:nvPr>
        </p:nvGraphicFramePr>
        <p:xfrm>
          <a:off x="2224088" y="3086100"/>
          <a:ext cx="4695825" cy="685800"/>
        </p:xfrm>
        <a:graphic>
          <a:graphicData uri="http://schemas.openxmlformats.org/presentationml/2006/ole">
            <p:oleObj spid="_x0000_s1027" name="Объект упаковщика для оболочки" showAsIcon="1" r:id="rId3" imgW="4696560" imgH="68580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648658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1" y="1268758"/>
          <a:ext cx="8496944" cy="5400601"/>
        </p:xfrm>
        <a:graphic>
          <a:graphicData uri="http://schemas.openxmlformats.org/drawingml/2006/table">
            <a:tbl>
              <a:tblPr/>
              <a:tblGrid>
                <a:gridCol w="421342"/>
                <a:gridCol w="7162816"/>
                <a:gridCol w="912786"/>
              </a:tblGrid>
              <a:tr h="533604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</a:t>
                      </a: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правильности речи за выполнение заданий 1 и 2 (Р1)</a:t>
                      </a: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680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грамматических норм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Грамматических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Допущена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грамматическая ошибка (одна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орфоэпических норм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1768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Орфоэпических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или допущено  не более одной орфоэпической ошибки (исключая слово в тексте с поставленным ударением)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54611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орфоэпические ошибки (две и более)</a:t>
                      </a:r>
                      <a:r>
                        <a:rPr lang="ru-RU" sz="1600" b="0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, (исключая слово в тексте с поставленным ударением)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301581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речевых норм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00406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Речевых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допущено не более  двух речевых ошибок.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речевые ошибки (две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Искажения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Искажений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 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нет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 искажения</a:t>
                      </a:r>
                      <a:r>
                        <a:rPr lang="ru-RU" sz="16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слов (одна и более)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66802">
                <a:tc gridSpan="2"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баллов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395536" y="548680"/>
            <a:ext cx="8001024" cy="5620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Оценивание правильности речи ЗАДАНИЙ </a:t>
            </a:r>
            <a:r>
              <a:rPr kumimoji="0" lang="ru-RU" alt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1</a:t>
            </a: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 и </a:t>
            </a:r>
            <a:r>
              <a:rPr kumimoji="0" lang="ru-RU" altLang="ru-RU" sz="2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2018063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1071547"/>
          <a:ext cx="8784975" cy="5878592"/>
        </p:xfrm>
        <a:graphic>
          <a:graphicData uri="http://schemas.openxmlformats.org/drawingml/2006/table">
            <a:tbl>
              <a:tblPr/>
              <a:tblGrid>
                <a:gridCol w="432048"/>
                <a:gridCol w="7272808"/>
                <a:gridCol w="1080119"/>
              </a:tblGrid>
              <a:tr h="4728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cap="all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Критерии оценивания</a:t>
                      </a: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правильности речи</a:t>
                      </a:r>
                      <a:b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</a:br>
                      <a:r>
                        <a:rPr lang="ru-RU" sz="1600" b="1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за выполнение заданий 3 и 4 (Р2)</a:t>
                      </a:r>
                      <a:endParaRPr lang="ru-RU" sz="1600" b="1" cap="all" dirty="0">
                        <a:solidFill>
                          <a:schemeClr val="bg1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64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грамматических норм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Баллы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21625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Грамматических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2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Допущена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грамматическая ошибка (одна и более)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969895" algn="ctr"/>
                          <a:tab pos="5940425" algn="r"/>
                        </a:tabLst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орфоэпических норм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664875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Орфоэпических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допущено  не более одной орфоэпической ошибки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21625">
                <a:tc vMerge="1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орфоэпические ошибки (две и более)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64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Соблюдение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речевых норм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664875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Речевых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ошибок нет, 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или</a:t>
                      </a:r>
                    </a:p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допущено не более  двух речевых ошибок.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216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Допущены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речевые ошибки (две и более)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36400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РО</a:t>
                      </a: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Речевое</a:t>
                      </a:r>
                      <a:r>
                        <a:rPr lang="ru-RU" sz="1500" b="1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оформление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43250">
                <a:tc rowSpan="2"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Речь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в целом отличается богатством и точностью словаря, используются разнообразные синтаксические конструкции.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1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43250">
                <a:tc vMerge="1">
                  <a:txBody>
                    <a:bodyPr/>
                    <a:lstStyle/>
                    <a:p>
                      <a:pPr marL="457200" algn="l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Речь отличается бедностью и/или</a:t>
                      </a:r>
                      <a:r>
                        <a:rPr lang="ru-RU" sz="15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 неточностью словаря, и/ или  используются однотипные синтаксические конструкции.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0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221625">
                <a:tc gridSpan="2">
                  <a:txBody>
                    <a:bodyPr/>
                    <a:lstStyle/>
                    <a:p>
                      <a:pPr marL="3587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Максимальное количество </a:t>
                      </a: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баллов</a:t>
                      </a:r>
                    </a:p>
                    <a:p>
                      <a:pPr marL="358775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4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757952">
                <a:tc gridSpan="3">
                  <a:txBody>
                    <a:bodyPr/>
                    <a:lstStyle/>
                    <a:p>
                      <a:pPr marL="358775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58775" algn="l"/>
                          <a:tab pos="2968625" algn="ctr"/>
                          <a:tab pos="5940425" algn="r"/>
                        </a:tabLst>
                      </a:pPr>
                      <a:r>
                        <a:rPr lang="ru-RU" sz="1500" b="1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См. также дополнительные схемы оценивания заданий 1</a:t>
                      </a:r>
                      <a:r>
                        <a:rPr lang="ru-RU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</a:rPr>
                        <a:t> и 2, 3 и 4    </a:t>
                      </a:r>
                      <a:r>
                        <a:rPr lang="en-US" sz="1500" b="1" baseline="0" dirty="0" smtClean="0">
                          <a:solidFill>
                            <a:srgbClr val="FF0066"/>
                          </a:solidFill>
                          <a:latin typeface="Georgia" pitchFamily="18" charset="0"/>
                          <a:ea typeface="Calibri"/>
                          <a:cs typeface="Times New Roman"/>
                          <a:hlinkClick r:id="rId2"/>
                        </a:rPr>
                        <a:t>http://www.fipi.ru/oge-i-gve-9/demoversii-specifikacii-kodifikatory</a:t>
                      </a:r>
                      <a:endParaRPr lang="ru-RU" sz="1500" b="1" dirty="0">
                        <a:solidFill>
                          <a:srgbClr val="FF0066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969895" algn="ctr"/>
                          <a:tab pos="5940425" algn="r"/>
                        </a:tabLst>
                      </a:pPr>
                      <a:endParaRPr lang="ru-RU" sz="1600" b="1" dirty="0">
                        <a:solidFill>
                          <a:srgbClr val="002060"/>
                        </a:solidFill>
                        <a:latin typeface="Georgia" pitchFamily="18" charset="0"/>
                        <a:ea typeface="Calibri"/>
                        <a:cs typeface="Times New Roman"/>
                      </a:endParaRPr>
                    </a:p>
                  </a:txBody>
                  <a:tcPr marL="43551" marR="43551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42976" y="404664"/>
            <a:ext cx="8001024" cy="56207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defRPr/>
            </a:pPr>
            <a:r>
              <a:rPr kumimoji="0" lang="ru-RU" altLang="ru-RU" sz="20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Оценивание правильности </a:t>
            </a:r>
            <a:r>
              <a:rPr lang="ru-RU" altLang="ru-RU" sz="2000" cap="all" dirty="0" smtClean="0">
                <a:solidFill>
                  <a:srgbClr val="002060"/>
                </a:solidFill>
                <a:latin typeface="Georgia" pitchFamily="18" charset="0"/>
              </a:rPr>
              <a:t>речи ЗАДАНИЙ </a:t>
            </a:r>
            <a:r>
              <a:rPr lang="ru-RU" altLang="ru-RU" sz="2400" cap="all" dirty="0" smtClean="0">
                <a:solidFill>
                  <a:srgbClr val="002060"/>
                </a:solidFill>
                <a:latin typeface="Georgia" pitchFamily="18" charset="0"/>
              </a:rPr>
              <a:t>3</a:t>
            </a:r>
            <a:r>
              <a:rPr lang="ru-RU" altLang="ru-RU" sz="2000" cap="all" dirty="0" smtClean="0">
                <a:solidFill>
                  <a:srgbClr val="002060"/>
                </a:solidFill>
                <a:latin typeface="Georgia" pitchFamily="18" charset="0"/>
              </a:rPr>
              <a:t> и </a:t>
            </a:r>
            <a:r>
              <a:rPr lang="ru-RU" altLang="ru-RU" sz="2400" cap="all" dirty="0" smtClean="0">
                <a:solidFill>
                  <a:srgbClr val="002060"/>
                </a:solidFill>
                <a:latin typeface="Georgia" pitchFamily="18" charset="0"/>
              </a:rPr>
              <a:t>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1" i="0" u="none" strike="noStrike" kern="1200" cap="all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1098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57290" y="404664"/>
            <a:ext cx="6599086" cy="562074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Обобщенный план работы</a:t>
            </a: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412776"/>
          <a:ext cx="8568952" cy="504056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085973"/>
                <a:gridCol w="4818683"/>
                <a:gridCol w="2664296"/>
              </a:tblGrid>
              <a:tr h="654531"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№</a:t>
                      </a:r>
                      <a:endParaRPr lang="ru-RU" sz="1800" cap="all" baseline="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Проверяемые элементы содержания</a:t>
                      </a:r>
                      <a:endParaRPr lang="ru-RU" sz="1800" cap="all" baseline="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cap="all" baseline="0" dirty="0" smtClean="0">
                          <a:solidFill>
                            <a:schemeClr val="bg1"/>
                          </a:solidFill>
                          <a:latin typeface="Georgia" pitchFamily="18" charset="0"/>
                        </a:rPr>
                        <a:t>Максимальный балл</a:t>
                      </a:r>
                      <a:endParaRPr lang="ru-RU" sz="1800" cap="all" baseline="0" dirty="0">
                        <a:solidFill>
                          <a:schemeClr val="bg1"/>
                        </a:solidFill>
                        <a:latin typeface="Georgia" pitchFamily="18" charset="0"/>
                      </a:endParaRPr>
                    </a:p>
                  </a:txBody>
                  <a:tcPr anchor="ctr" anchorCtr="1"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8502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Выразительное чтение текста</a:t>
                      </a:r>
                    </a:p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вслух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502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Пересказ текста с привлечением</a:t>
                      </a:r>
                    </a:p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дополнительной информации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502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Создание устного</a:t>
                      </a:r>
                    </a:p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монологического высказывания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9258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4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Участие в диалоге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8502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5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Соблюдение норм современного</a:t>
                      </a:r>
                    </a:p>
                    <a:p>
                      <a:r>
                        <a:rPr lang="ru-RU" sz="2000" b="1" kern="120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русского литературного языка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8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  <a:tr h="492585"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Итого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19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6620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028384" cy="922114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Ключевые направления подготовки учащихся к устному собеседованию по русскому языку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в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9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классе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23079" y="1542802"/>
            <a:ext cx="8964488" cy="5256584"/>
          </a:xfrm>
        </p:spPr>
        <p:txBody>
          <a:bodyPr/>
          <a:lstStyle/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Техника выразительного чтения. </a:t>
            </a: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Интонирование знаков препинания.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Анализ текста для подготовки к пересказу.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Способы передачи чужой речи.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Функционально-смысловые типы речи (повествование, описание, рассуждение).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Правила построения монолога. 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Особенности коммуникативного взаимодействия в диалоге.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Речевые нормы. </a:t>
            </a: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Склонение имен числительных.</a:t>
            </a:r>
          </a:p>
          <a:p>
            <a:pPr marL="363538" indent="-363538">
              <a:buNone/>
              <a:defRPr/>
            </a:pPr>
            <a:endParaRPr lang="ru-RU" sz="8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Практическая работа с алгоритмами выполнения заданий и вариантами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КИМов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4027195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706090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Основные </a:t>
            </a:r>
            <a:r>
              <a:rPr lang="ru-RU" altLang="ru-RU" sz="2000" b="1" u="sng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направления работы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/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над выразительностью чтения: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3075235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смысловое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—  осмысление идеи произведения и донесение её до слушателя;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интонационное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—   специальная работа над компонентами интонации;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техническое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—  тренировка дыхания, совершенствование артикуляционного аппарата; 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тренировочное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—   упражнения в   выразительном прочтении произведения после его анализа.</a:t>
            </a:r>
          </a:p>
          <a:p>
            <a:pPr algn="just"/>
            <a:endParaRPr lang="ru-RU" sz="1800" dirty="0" smtClean="0"/>
          </a:p>
        </p:txBody>
      </p:sp>
      <p:sp>
        <p:nvSpPr>
          <p:cNvPr id="6" name="Полилиния 12"/>
          <p:cNvSpPr/>
          <p:nvPr/>
        </p:nvSpPr>
        <p:spPr>
          <a:xfrm>
            <a:off x="1619672" y="5589240"/>
            <a:ext cx="2407422" cy="804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3" tIns="99763" rIns="99763" bIns="9976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cap="all" dirty="0">
                <a:solidFill>
                  <a:srgbClr val="002060"/>
                </a:solidFill>
                <a:latin typeface="Georgia" pitchFamily="18" charset="0"/>
              </a:rPr>
              <a:t>Логическое ударение</a:t>
            </a:r>
          </a:p>
        </p:txBody>
      </p:sp>
      <p:sp>
        <p:nvSpPr>
          <p:cNvPr id="7" name="Полилиния 14"/>
          <p:cNvSpPr/>
          <p:nvPr/>
        </p:nvSpPr>
        <p:spPr>
          <a:xfrm>
            <a:off x="4355976" y="5589240"/>
            <a:ext cx="2664296" cy="804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3" tIns="99763" rIns="99763" bIns="9976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cap="all" dirty="0">
                <a:solidFill>
                  <a:srgbClr val="002060"/>
                </a:solidFill>
                <a:latin typeface="Georgia" pitchFamily="18" charset="0"/>
              </a:rPr>
              <a:t>Мелодика</a:t>
            </a:r>
          </a:p>
        </p:txBody>
      </p:sp>
      <p:sp>
        <p:nvSpPr>
          <p:cNvPr id="8" name="Полилиния 16"/>
          <p:cNvSpPr/>
          <p:nvPr/>
        </p:nvSpPr>
        <p:spPr>
          <a:xfrm>
            <a:off x="827584" y="4365104"/>
            <a:ext cx="1440160" cy="804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3" tIns="99763" rIns="99763" bIns="9976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cap="all" dirty="0">
                <a:solidFill>
                  <a:srgbClr val="002060"/>
                </a:solidFill>
                <a:latin typeface="Georgia" pitchFamily="18" charset="0"/>
              </a:rPr>
              <a:t>Паузы</a:t>
            </a:r>
            <a:r>
              <a:rPr lang="ru-RU" sz="2000" kern="1200" cap="all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</p:txBody>
      </p:sp>
      <p:sp>
        <p:nvSpPr>
          <p:cNvPr id="9" name="Полилиния 18"/>
          <p:cNvSpPr/>
          <p:nvPr/>
        </p:nvSpPr>
        <p:spPr>
          <a:xfrm>
            <a:off x="6516216" y="4365104"/>
            <a:ext cx="1728192" cy="804488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3" tIns="99763" rIns="99763" bIns="9976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Aft>
                <a:spcPct val="35000"/>
              </a:spcAft>
            </a:pPr>
            <a:r>
              <a:rPr lang="ru-RU" sz="2000" cap="all" dirty="0">
                <a:solidFill>
                  <a:srgbClr val="002060"/>
                </a:solidFill>
                <a:latin typeface="Georgia" pitchFamily="18" charset="0"/>
              </a:rPr>
              <a:t>Темп речи</a:t>
            </a:r>
          </a:p>
        </p:txBody>
      </p:sp>
      <p:cxnSp>
        <p:nvCxnSpPr>
          <p:cNvPr id="10" name="Прямая со стрелкой 9"/>
          <p:cNvCxnSpPr>
            <a:stCxn id="12" idx="3"/>
            <a:endCxn id="9" idx="1"/>
          </p:cNvCxnSpPr>
          <p:nvPr/>
        </p:nvCxnSpPr>
        <p:spPr>
          <a:xfrm>
            <a:off x="5656686" y="4767348"/>
            <a:ext cx="859530" cy="0"/>
          </a:xfrm>
          <a:prstGeom prst="straightConnector1">
            <a:avLst/>
          </a:prstGeom>
          <a:ln w="57150">
            <a:solidFill>
              <a:srgbClr val="00319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012160" y="4797152"/>
            <a:ext cx="0" cy="792088"/>
          </a:xfrm>
          <a:prstGeom prst="straightConnector1">
            <a:avLst/>
          </a:prstGeom>
          <a:ln w="57150">
            <a:solidFill>
              <a:srgbClr val="00319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олилиния 10"/>
          <p:cNvSpPr/>
          <p:nvPr/>
        </p:nvSpPr>
        <p:spPr>
          <a:xfrm>
            <a:off x="3060380" y="4365104"/>
            <a:ext cx="2596306" cy="804488"/>
          </a:xfrm>
          <a:prstGeom prst="rect">
            <a:avLst/>
          </a:prstGeom>
          <a:solidFill>
            <a:srgbClr val="B7CFFF">
              <a:alpha val="90000"/>
            </a:srgbClr>
          </a:solidFill>
          <a:ln>
            <a:solidFill>
              <a:srgbClr val="0070C0"/>
            </a:solidFill>
          </a:ln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9763" tIns="99763" rIns="99763" bIns="99763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000" b="1" kern="1200" cap="all" dirty="0">
                <a:solidFill>
                  <a:srgbClr val="003192"/>
                </a:solidFill>
                <a:latin typeface="Georgia" pitchFamily="18" charset="0"/>
              </a:rPr>
              <a:t>Компоненты интонации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2771800" y="4797152"/>
            <a:ext cx="0" cy="792088"/>
          </a:xfrm>
          <a:prstGeom prst="straightConnector1">
            <a:avLst/>
          </a:prstGeom>
          <a:ln w="57150">
            <a:solidFill>
              <a:srgbClr val="00319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>
            <a:off x="2267744" y="4767348"/>
            <a:ext cx="792636" cy="0"/>
          </a:xfrm>
          <a:prstGeom prst="straightConnector1">
            <a:avLst/>
          </a:prstGeom>
          <a:ln w="57150">
            <a:solidFill>
              <a:srgbClr val="00319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720283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654050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Техника выразительного чтения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sz="half" idx="1"/>
          </p:nvPr>
        </p:nvSpPr>
        <p:spPr>
          <a:xfrm>
            <a:off x="0" y="1268760"/>
            <a:ext cx="3672408" cy="54463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Признаки выразительного чтения:</a:t>
            </a:r>
          </a:p>
          <a:p>
            <a:pPr marL="428625">
              <a:spcBef>
                <a:spcPts val="0"/>
              </a:spcBef>
              <a:buAutoNum type="arabicParenR"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умение выдерживать паузы и делать логические ударения, передающие замысел автора;</a:t>
            </a:r>
          </a:p>
          <a:p>
            <a:pPr marL="428625">
              <a:spcBef>
                <a:spcPts val="0"/>
              </a:spcBef>
              <a:buAutoNum type="arabicParenR"/>
              <a:defRPr/>
            </a:pP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66700" indent="-180975">
              <a:spcBef>
                <a:spcPts val="0"/>
              </a:spcBef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2) умение выражать интонации вопроса, утверждения, побуждения, а также придавать голосу нужную эмоциональную окраску;</a:t>
            </a:r>
          </a:p>
          <a:p>
            <a:pPr marL="266700" indent="-180975">
              <a:spcBef>
                <a:spcPts val="0"/>
              </a:spcBef>
              <a:buNone/>
              <a:defRPr/>
            </a:pP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266700" indent="-180975">
              <a:spcBef>
                <a:spcPts val="0"/>
              </a:spcBef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3) чёткая дикция, ясное, чистое произношение звуков, достаточная громкость, темп.</a:t>
            </a:r>
          </a:p>
          <a:p>
            <a:pPr marL="0" indent="0">
              <a:buNone/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Главным условием, обеспечивающим выразительность чтения, является </a:t>
            </a:r>
            <a:r>
              <a:rPr lang="ru-RU" sz="1600" u="sng" dirty="0" smtClean="0">
                <a:solidFill>
                  <a:srgbClr val="002060"/>
                </a:solidFill>
                <a:latin typeface="Georgia" pitchFamily="18" charset="0"/>
              </a:rPr>
              <a:t>сознательное восприятие текста.</a:t>
            </a:r>
          </a:p>
          <a:p>
            <a:pPr>
              <a:buFontTx/>
              <a:buNone/>
              <a:defRPr/>
            </a:pP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>
          <a:xfrm>
            <a:off x="3635896" y="1268760"/>
            <a:ext cx="5508104" cy="501776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ru-RU" sz="1600" b="1" smtClean="0">
                <a:solidFill>
                  <a:srgbClr val="002060"/>
                </a:solidFill>
                <a:latin typeface="Georgia" pitchFamily="18" charset="0"/>
              </a:rPr>
              <a:t>Алгоритм подготовки к выразительному чтению</a:t>
            </a: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Внимательно прочитайте текст. Постарайтесь представить то, о чём в нём говорится.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Определите тему, основную мысль, основной тон высказывания.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Подумайте, с какой целью Вы будете читать этот текст, в чём будете убеждать своих слушателей.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Обращайте внимание на знаки препинания: они указывают на места логических пауз и их длительность.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Найдите слова, на которые падает логическое ударение. 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Прочитайте предложенный отрывок про себя, разделив каждое предложение на смысловые отрезки, чтобы при чтении вслух использовать правильную интонацию.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Прочитайте текст сначала шёпотом, а потом вслух. </a:t>
            </a:r>
          </a:p>
          <a:p>
            <a:pPr marL="266700" indent="-266700">
              <a:spcBef>
                <a:spcPts val="0"/>
              </a:spcBef>
              <a:buFont typeface="Arial" charset="0"/>
              <a:buAutoNum type="arabicPeriod"/>
            </a:pPr>
            <a:r>
              <a:rPr lang="ru-RU" sz="1600" smtClean="0">
                <a:solidFill>
                  <a:srgbClr val="002060"/>
                </a:solidFill>
                <a:latin typeface="Georgia" pitchFamily="18" charset="0"/>
              </a:rPr>
              <a:t>Не торопитесь при чтении текста, выдерживайте средний темп речи.</a:t>
            </a:r>
          </a:p>
          <a:p>
            <a:endParaRPr lang="ru-RU" sz="1600" dirty="0" smtClean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561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71546"/>
            <a:ext cx="9144000" cy="785818"/>
          </a:xfrm>
          <a:prstGeom prst="rect">
            <a:avLst/>
          </a:prstGeom>
          <a:solidFill>
            <a:srgbClr val="B7C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1463" algn="just"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Сначала учащиеся должны прочитать вопросы и задания к тексту, чтобы знать их заранее и читать текст </a:t>
            </a:r>
            <a:r>
              <a:rPr lang="ru-RU" sz="2000" u="sng" dirty="0" smtClean="0">
                <a:solidFill>
                  <a:srgbClr val="002060"/>
                </a:solidFill>
                <a:latin typeface="Georgia" pitchFamily="18" charset="0"/>
              </a:rPr>
              <a:t>целенаправленно. </a:t>
            </a:r>
          </a:p>
        </p:txBody>
      </p:sp>
      <p:sp>
        <p:nvSpPr>
          <p:cNvPr id="5" name="Заголовок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214290"/>
            <a:ext cx="7416824" cy="785818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Анализ текста для подготовки к пересказу</a:t>
            </a:r>
          </a:p>
        </p:txBody>
      </p:sp>
      <p:sp>
        <p:nvSpPr>
          <p:cNvPr id="6" name="Содержимое 3"/>
          <p:cNvSpPr>
            <a:spLocks noGrp="1"/>
          </p:cNvSpPr>
          <p:nvPr>
            <p:ph sz="half" idx="4294967295"/>
          </p:nvPr>
        </p:nvSpPr>
        <p:spPr>
          <a:xfrm>
            <a:off x="251520" y="1928802"/>
            <a:ext cx="8747250" cy="4071966"/>
          </a:xfrm>
        </p:spPr>
        <p:txBody>
          <a:bodyPr>
            <a:normAutofit fontScale="92500" lnSpcReduction="10000"/>
          </a:bodyPr>
          <a:lstStyle/>
          <a:p>
            <a:pPr marL="892175" indent="0">
              <a:spcBef>
                <a:spcPts val="0"/>
              </a:spcBef>
              <a:buFontTx/>
              <a:buNone/>
            </a:pPr>
            <a:r>
              <a:rPr lang="ru-RU" sz="1800" b="1" u="sng" cap="all" dirty="0" smtClean="0">
                <a:solidFill>
                  <a:srgbClr val="002060"/>
                </a:solidFill>
                <a:latin typeface="Georgia" pitchFamily="18" charset="0"/>
              </a:rPr>
              <a:t>Последовательность подготовки к пересказу: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Самостоятельно прочитать  текст и сформулировать его тему 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(о чём говорится в тексте?) 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и основную мысль (</a:t>
            </a: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что хотел сказать автор?);</a:t>
            </a:r>
            <a:endParaRPr lang="ru-RU" sz="2000" b="1" i="1" u="sng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Пронумеровать количество абзацев (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микротем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);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Выделить ключевые слова,  главную  мысль  каждой </a:t>
            </a:r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</a:rPr>
              <a:t>микротемы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текста;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Установить смысловые отношения между частями текста и высказыванием;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Составить план текста;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Пересказать  текст, логично и уместно включив приведённое высказывание.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2000" b="1" kern="1200" dirty="0" smtClean="0">
                <a:solidFill>
                  <a:srgbClr val="002060"/>
                </a:solidFill>
                <a:latin typeface="Georgia" pitchFamily="18" charset="0"/>
              </a:rPr>
              <a:t>Важно использовать </a:t>
            </a:r>
            <a:r>
              <a:rPr lang="ru-RU" sz="2000" b="1" u="sng" kern="1200" dirty="0" smtClean="0">
                <a:solidFill>
                  <a:srgbClr val="002060"/>
                </a:solidFill>
                <a:latin typeface="Georgia" pitchFamily="18" charset="0"/>
              </a:rPr>
              <a:t>приёмы сокращения текста: </a:t>
            </a:r>
            <a:r>
              <a:rPr lang="ru-RU" sz="2000" b="1" kern="1200" dirty="0" smtClean="0">
                <a:solidFill>
                  <a:srgbClr val="002060"/>
                </a:solidFill>
                <a:latin typeface="Georgia" pitchFamily="18" charset="0"/>
              </a:rPr>
              <a:t>исключение второстепенных деталей, обобщение единичных явлений и фактов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>
              <a:spcBef>
                <a:spcPts val="0"/>
              </a:spcBef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6458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7427168" cy="561975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Способы цитирования</a:t>
            </a:r>
          </a:p>
        </p:txBody>
      </p:sp>
      <p:graphicFrame>
        <p:nvGraphicFramePr>
          <p:cNvPr id="5" name="Group 3"/>
          <p:cNvGraphicFramePr>
            <a:graphicFrameLocks noGrp="1"/>
          </p:cNvGraphicFramePr>
          <p:nvPr/>
        </p:nvGraphicFramePr>
        <p:xfrm>
          <a:off x="179388" y="1268761"/>
          <a:ext cx="8784976" cy="5404445"/>
        </p:xfrm>
        <a:graphic>
          <a:graphicData uri="http://schemas.openxmlformats.org/drawingml/2006/table">
            <a:tbl>
              <a:tblPr/>
              <a:tblGrid>
                <a:gridCol w="2304380"/>
                <a:gridCol w="6480596"/>
              </a:tblGrid>
              <a:tr h="793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Способы передачи чужой речи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Примеры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</a:tr>
              <a:tr h="2205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Предложения с прямой речью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600" b="1" i="1" kern="1200" dirty="0" smtClean="0"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В одной из своих многочисленных книг Амосов писал: </a:t>
                      </a:r>
                      <a:r>
                        <a:rPr lang="ru-RU" sz="1600" b="1" i="1" kern="1200" dirty="0" smtClean="0"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+mn-ea"/>
                          <a:cs typeface="+mn-cs"/>
                        </a:rPr>
                        <a:t>«Первобытный человек шагом почти не ходил, а бегал, как и все звери. Резервы, которые создала природа в человеке, существуют только до тех пор, пока человек максимально их использует. Но как только упражнения прекращаются, резервы тают. Попробуйте уложить здорового человека на месяц в постель, так, чтобы он ни на секунду не вставал, — получите инвалида, разучившегося ходить».</a:t>
                      </a:r>
                      <a:endParaRPr lang="ru-RU" sz="1600" b="1" i="1" dirty="0" smtClean="0">
                        <a:solidFill>
                          <a:srgbClr val="00206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290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Предложения с косвенной речью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Николай Михайлович считал, что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резервы, данные человеку от природы,  существуют только до тех пор, пока он их использует. Неподвижный образ жизни превращает здорового человека в инвалида.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287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Предложения с вводными словами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 словам Амосова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,  </a:t>
                      </a:r>
                      <a:r>
                        <a:rPr kumimoji="0" 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регулярное максимальное  использование  человеком природных резервов  помогает  ему долго оставаться здоровым, а неподвижность превращает его в инвалида.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68486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2"/>
          <p:cNvGraphicFramePr>
            <a:graphicFrameLocks noGrp="1"/>
          </p:cNvGraphicFramePr>
          <p:nvPr>
            <p:ph idx="1"/>
          </p:nvPr>
        </p:nvGraphicFramePr>
        <p:xfrm>
          <a:off x="0" y="1243806"/>
          <a:ext cx="9144000" cy="5614195"/>
        </p:xfrm>
        <a:graphic>
          <a:graphicData uri="http://schemas.openxmlformats.org/drawingml/2006/table">
            <a:tbl>
              <a:tblPr/>
              <a:tblGrid>
                <a:gridCol w="1043608"/>
                <a:gridCol w="4202950"/>
                <a:gridCol w="3897442"/>
              </a:tblGrid>
              <a:tr h="4496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Типы речи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Морфологические средства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Примеры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</a:tr>
              <a:tr h="1869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Описание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Прилагательные, существительные,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глаголы  в форме несовершенного вида (часто в прошедшем времени)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и наречия.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«Эти формы глагольного времени обозначают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не последовательную смену деталей, частей, а их расположение на одной плоскости, как бы на одном живописном полотне»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(А..Горшков).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Аннушка  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работала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больничным клоуном.    Раз в неделю она с другими волонтерами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приезжала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в больницу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,  развлекала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тяжело больных детей,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играла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с ними,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разучивала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смешные стихи,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пела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песни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, придумывала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затеи,  и детишки... с нетерпением </a:t>
                      </a:r>
                      <a:r>
                        <a:rPr lang="ru-RU" sz="1400" b="1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ждали </a:t>
                      </a:r>
                      <a:r>
                        <a:rPr lang="ru-RU" sz="1400" i="1" kern="1200" dirty="0" smtClean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свою Нюшу.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9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Повествование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(рассказ о событиях)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1. 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Глагольные формы прошедшего времени совершенного вида.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2. Глаголы начинательного способа действия (начали, стали...).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3. Видовые формы глаголов со значением движения, восприятия, возникновения и мгновенности действия.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Тонкий вдруг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побледнел, окаменел,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но скоро лицо его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искривилось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во все стороны широчайшей улыбкой; казалось, что от лица и глаз его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посыпались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искры. Сам он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съежился, сгорбился, сузился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... Тонкий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пожал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три пальца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, поклонился 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всем туловищем и </a:t>
                      </a:r>
                      <a:r>
                        <a:rPr lang="ru-RU" sz="1400" b="1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захихикал</a:t>
                      </a: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, как китаец: «хи-хи-хи».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42578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Рассуждение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Обоснование и тезис связываются союзами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потому что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так как;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вывод присоединяется словами </a:t>
                      </a:r>
                      <a:r>
                        <a:rPr kumimoji="0" lang="ru-RU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поэтому, таким образом, итак, следовательно.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charset="0"/>
                        </a:rPr>
                        <a:t>Слово – дело великое…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charset="0"/>
                        </a:rPr>
                        <a:t>Словом можно соединить людей, можно и разъединить их, словом можно служить любви, словом же можно служить вражде и ненависти.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charset="0"/>
                        </a:rPr>
                        <a:t>Будьте </a:t>
                      </a:r>
                      <a:r>
                        <a:rPr lang="ru-RU" sz="1400" b="0" baseline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charset="0"/>
                        </a:rPr>
                        <a:t> внимательны к  </a:t>
                      </a:r>
                      <a:r>
                        <a:rPr lang="ru-RU" sz="1400" b="0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charset="0"/>
                        </a:rPr>
                        <a:t>слову!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3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648072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функционально - смысловые типы речи</a:t>
            </a:r>
          </a:p>
        </p:txBody>
      </p:sp>
    </p:spTree>
    <p:extLst>
      <p:ext uri="{BB962C8B-B14F-4D97-AF65-F5344CB8AC3E}">
        <p14:creationId xmlns:p14="http://schemas.microsoft.com/office/powerpoint/2010/main" xmlns="" val="346801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6120680" cy="417512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Коммуникативные задачи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388" y="1340767"/>
          <a:ext cx="8713092" cy="5399502"/>
        </p:xfrm>
        <a:graphic>
          <a:graphicData uri="http://schemas.openxmlformats.org/drawingml/2006/table">
            <a:tbl>
              <a:tblPr/>
              <a:tblGrid>
                <a:gridCol w="3096468"/>
                <a:gridCol w="5616624"/>
              </a:tblGrid>
              <a:tr h="808985">
                <a:tc>
                  <a:txBody>
                    <a:bodyPr/>
                    <a:lstStyle/>
                    <a:p>
                      <a:r>
                        <a:rPr lang="ru-RU" sz="1600" b="1" kern="1200" cap="all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1</a:t>
                      </a:r>
                    </a:p>
                    <a:p>
                      <a:r>
                        <a:rPr lang="ru-RU" sz="1600" b="1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Чтение текста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Осознанно и правильно передать замысел автора 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слушателям в соответствии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с пунктуационными знаками</a:t>
                      </a:r>
                      <a:endParaRPr lang="ru-RU" sz="1600" b="1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83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2</a:t>
                      </a:r>
                    </a:p>
                    <a:p>
                      <a:r>
                        <a:rPr lang="ru-RU" sz="1600" b="1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Пересказ прочитанного текста с привлечением дополнительной информации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Сохранить все основные  микротемы исходного текста и уместно, логично  включить в него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во время пересказа приведённое высказывание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0074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3</a:t>
                      </a:r>
                    </a:p>
                    <a:p>
                      <a:r>
                        <a:rPr lang="ru-RU" sz="1600" b="1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Создание устного монологического высказывания по одной из выбранных тем беседы (1-3) в объеме не менее 10 фраз.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1.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Описать фотографию, раскрыв тему в полном объёме </a:t>
                      </a:r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(описание)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2. Рассказать о своём личном жизненном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опыте, 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раскрыв тему в полном объёме </a:t>
                      </a:r>
                      <a:r>
                        <a:rPr lang="ru-RU" sz="1600" b="1" i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(повествование)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;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3.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Д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ать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полный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 ответ на поставленный проблемный вопрос, аргументировав  свою точку зрения;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 дать полные ответы на вопросы плана </a:t>
                      </a:r>
                      <a:r>
                        <a:rPr lang="ru-RU" sz="1600" b="1" i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(рассуждение).</a:t>
                      </a:r>
                      <a:endParaRPr lang="ru-RU" sz="1600" b="1" i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3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cap="all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Задание 4</a:t>
                      </a:r>
                    </a:p>
                    <a:p>
                      <a:r>
                        <a:rPr lang="ru-RU" sz="1600" b="1" kern="120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Участие в диалоге с экзаменатором-собеседником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C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Дать полные ответы на поставленные вопросы, изложить мысли логично, последовательно, используя разнообразные синтаксические конструкции</a:t>
                      </a:r>
                      <a:r>
                        <a:rPr lang="ru-RU" sz="1600" b="1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, </a:t>
                      </a:r>
                      <a:r>
                        <a:rPr lang="ru-RU" sz="1600" b="1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Georgia" pitchFamily="18" charset="0"/>
                        </a:rPr>
                        <a:t>богатство и точность словаря </a:t>
                      </a:r>
                      <a:endParaRPr lang="ru-RU" sz="1600" b="1" dirty="0">
                        <a:ln>
                          <a:noFill/>
                        </a:ln>
                        <a:solidFill>
                          <a:srgbClr val="002060"/>
                        </a:solidFill>
                        <a:latin typeface="Georgia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92439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128792" cy="634082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Схемы функционально - смысловых типов речи</a:t>
            </a:r>
          </a:p>
        </p:txBody>
      </p:sp>
      <p:pic>
        <p:nvPicPr>
          <p:cNvPr id="5" name="Picture 21" descr="D:\ОТЧЕТЫ\ОТЧЕТЫ2018\январь2018\Чеснокова А.В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814" y="1700808"/>
            <a:ext cx="9158814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161195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128792" cy="634082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Схемы функционально - смысловых типов речи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34076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Использование сопоставления текста с кадрами кинофильма или фотографиями помогает школьникам </a:t>
            </a:r>
            <a:r>
              <a:rPr lang="ru-RU" u="sng" dirty="0" smtClean="0">
                <a:solidFill>
                  <a:srgbClr val="002060"/>
                </a:solidFill>
                <a:latin typeface="Georgia" pitchFamily="18" charset="0"/>
              </a:rPr>
              <a:t>определить тип текста. </a:t>
            </a:r>
          </a:p>
          <a:p>
            <a:pPr>
              <a:buFontTx/>
              <a:buNone/>
            </a:pPr>
            <a:endParaRPr lang="ru-RU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Tx/>
              <a:buNone/>
            </a:pPr>
            <a:r>
              <a:rPr lang="ru-RU" b="0" dirty="0" smtClean="0">
                <a:solidFill>
                  <a:srgbClr val="002060"/>
                </a:solidFill>
                <a:latin typeface="Georgia" pitchFamily="18" charset="0"/>
              </a:rPr>
              <a:t>Однако </a:t>
            </a:r>
            <a:r>
              <a:rPr lang="ru-RU" b="0" dirty="0">
                <a:solidFill>
                  <a:srgbClr val="002060"/>
                </a:solidFill>
                <a:latin typeface="Georgia" pitchFamily="18" charset="0"/>
              </a:rPr>
              <a:t>динамическое описание природы, окружающей среды, </a:t>
            </a:r>
            <a:br>
              <a:rPr lang="ru-RU" b="0" dirty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b="0" dirty="0">
                <a:solidFill>
                  <a:srgbClr val="002060"/>
                </a:solidFill>
                <a:latin typeface="Georgia" pitchFamily="18" charset="0"/>
              </a:rPr>
              <a:t>состояния человека не может быть соотнесено с одним кадром. Если ученик пользуется этим приёмом при определении типа текста, в котором представлено динамическое описание, то он, определяя текст как повествование, допускает распространённую ошибку.</a:t>
            </a:r>
            <a:r>
              <a:rPr lang="ru-RU" b="0" i="1" dirty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>
              <a:buFontTx/>
              <a:buNone/>
            </a:pPr>
            <a:endParaRPr lang="ru-RU" i="1" dirty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FontTx/>
              <a:buNone/>
            </a:pPr>
            <a:r>
              <a:rPr lang="ru-RU" i="1" dirty="0" err="1" smtClean="0">
                <a:solidFill>
                  <a:srgbClr val="002060"/>
                </a:solidFill>
                <a:latin typeface="Georgia" pitchFamily="18" charset="0"/>
              </a:rPr>
              <a:t>Субоч</a:t>
            </a: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был человек стремительный. Он влетал в класс как метеор. Фалды его сюртука разлетались. Пенсне сверкало. Журнал, со свистом рассекая воздух, летел по траектории и падал на стол. Пыль завивалась вихрями за спиной латиниста. Класс вскакивал, гремя крышками парт, и с таким же грохотом садился. Застекленные двери звенели. Воробьи за окнами срывались с тополей и с треском уносились в глубину сада. </a:t>
            </a:r>
          </a:p>
          <a:p>
            <a:pPr>
              <a:buFontTx/>
              <a:buNone/>
            </a:pP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       </a:t>
            </a:r>
            <a:endParaRPr lang="ru-RU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</a:pPr>
            <a:r>
              <a:rPr lang="ru-RU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Таков был обычный приход </a:t>
            </a:r>
            <a:r>
              <a:rPr lang="ru-RU" i="1" dirty="0" err="1">
                <a:solidFill>
                  <a:srgbClr val="002060"/>
                </a:solidFill>
                <a:latin typeface="Georgia" pitchFamily="18" charset="0"/>
              </a:rPr>
              <a:t>Субоча</a:t>
            </a:r>
            <a:r>
              <a:rPr lang="ru-RU" i="1" dirty="0">
                <a:solidFill>
                  <a:srgbClr val="002060"/>
                </a:solidFill>
                <a:latin typeface="Georgia" pitchFamily="18" charset="0"/>
              </a:rPr>
              <a:t>.  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(К. Паустовский)</a:t>
            </a:r>
          </a:p>
          <a:p>
            <a:pPr>
              <a:buFontTx/>
              <a:buNone/>
            </a:pPr>
            <a:r>
              <a:rPr lang="ru-RU" dirty="0">
                <a:solidFill>
                  <a:srgbClr val="002060"/>
                </a:solidFill>
                <a:latin typeface="Georgia" pitchFamily="18" charset="0"/>
              </a:rPr>
              <a:t> </a:t>
            </a:r>
            <a:br>
              <a:rPr lang="ru-RU" dirty="0">
                <a:solidFill>
                  <a:srgbClr val="002060"/>
                </a:solidFill>
                <a:latin typeface="Georgia" pitchFamily="18" charset="0"/>
              </a:rPr>
            </a:br>
            <a:endParaRPr lang="ru-RU" b="0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2502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33"/>
          <p:cNvGraphicFramePr>
            <a:graphicFrameLocks noGrp="1"/>
          </p:cNvGraphicFramePr>
          <p:nvPr>
            <p:ph idx="1"/>
          </p:nvPr>
        </p:nvGraphicFramePr>
        <p:xfrm>
          <a:off x="35496" y="1282436"/>
          <a:ext cx="9108504" cy="5499026"/>
        </p:xfrm>
        <a:graphic>
          <a:graphicData uri="http://schemas.openxmlformats.org/drawingml/2006/table">
            <a:tbl>
              <a:tblPr/>
              <a:tblGrid>
                <a:gridCol w="2016224"/>
                <a:gridCol w="3812519"/>
                <a:gridCol w="3279761"/>
              </a:tblGrid>
              <a:tr h="78136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Тип речи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Основная задача выпускника, использующего этот тип речи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Основные вопросы, характерные для данного типа речи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</a:tr>
              <a:tr h="139584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Описание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Указать признаки описываемого предмета, лица, места, состояния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перечень постоянных или временных предметов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Каков предмет?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Как он выглядит?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Какие признаки для него характерны?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661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Повествование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Сообщить о последовательности действий или событий.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(Рассказ о том, что было 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сначала, потом, затем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и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 наконец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Какова последовательность действий (событий)?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Что происходило сначала и что происходит потом?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6690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Рассуждение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Обосновать то или иное выдвигаемое положение (тезис), объяснить сущность, причины того или иного явления, события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(Доказывается, раскрывается причина и следствие явления, события.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Почему?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В чём причина данного явления?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Что из этого следует?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Каковы следствия данного явления?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cs typeface="Arial" charset="0"/>
                        </a:rPr>
                        <a:t>Что оно значит?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598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357166"/>
            <a:ext cx="7884368" cy="681580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КОММУНИКАТИВНЫЕ ЗАДАЧИ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</a:rPr>
              <a:t> функционально - смысловых типов речи</a:t>
            </a: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32278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74638"/>
            <a:ext cx="7848872" cy="778098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Упражнения для развития монологической речи (описание фотографии)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42844" y="1071546"/>
            <a:ext cx="4893124" cy="4860048"/>
          </a:xfrm>
        </p:spPr>
        <p:txBody>
          <a:bodyPr>
            <a:normAutofit lnSpcReduction="10000"/>
          </a:bodyPr>
          <a:lstStyle/>
          <a:p>
            <a:pPr marL="265113" indent="-265113">
              <a:lnSpc>
                <a:spcPct val="90000"/>
              </a:lnSpc>
              <a:buNone/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      </a:t>
            </a: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Упражнения:</a:t>
            </a:r>
          </a:p>
          <a:p>
            <a:pPr marL="265113" indent="-265113">
              <a:lnSpc>
                <a:spcPct val="90000"/>
              </a:lnSpc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Назовите как можно больше деталей изображенного на фотографии.</a:t>
            </a:r>
          </a:p>
          <a:p>
            <a:pPr marL="265113" indent="-265113">
              <a:lnSpc>
                <a:spcPct val="90000"/>
              </a:lnSpc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Составьте предложения на предложенную  тему.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Опишите людей, запечатлённых на фотографии, их внешний облик, лица, волосы, одежду, позы, состояние. 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Назовите эмоции, чувства, настроение, которые переданы на фотографии.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Подберите определения, которые помогут Вам охарактеризовать позу (-</a:t>
            </a:r>
            <a:r>
              <a:rPr lang="ru-RU" sz="1600" i="1" dirty="0" err="1" smtClean="0">
                <a:solidFill>
                  <a:srgbClr val="002060"/>
                </a:solidFill>
                <a:latin typeface="Georgia" pitchFamily="18" charset="0"/>
              </a:rPr>
              <a:t>ы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) запечатлённого (-</a:t>
            </a:r>
            <a:r>
              <a:rPr lang="ru-RU" sz="1600" i="1" dirty="0" err="1" smtClean="0">
                <a:solidFill>
                  <a:srgbClr val="002060"/>
                </a:solidFill>
                <a:latin typeface="Georgia" pitchFamily="18" charset="0"/>
              </a:rPr>
              <a:t>ых</a:t>
            </a: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) на снимке.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Назовите признаки предметов, изображённых на фотографии (цвет, форма, размер). 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Подберите синонимы к словам, включая </a:t>
            </a:r>
          </a:p>
          <a:p>
            <a:pPr marL="265113" indent="-265113"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эмоционально-оценочные.</a:t>
            </a:r>
          </a:p>
          <a:p>
            <a:pPr marL="265113" indent="-265113">
              <a:lnSpc>
                <a:spcPct val="90000"/>
              </a:lnSpc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Составьте описание фотографии по опорным словам.</a:t>
            </a:r>
          </a:p>
          <a:p>
            <a:pPr>
              <a:lnSpc>
                <a:spcPct val="90000"/>
              </a:lnSpc>
              <a:defRPr/>
            </a:pPr>
            <a:endParaRPr lang="ru-RU" sz="1600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4932040" y="1071546"/>
            <a:ext cx="4038600" cy="479518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ru-RU" sz="1600" b="1" dirty="0" smtClean="0">
                <a:solidFill>
                  <a:srgbClr val="FF0066"/>
                </a:solidFill>
                <a:latin typeface="Georgia" pitchFamily="18" charset="0"/>
              </a:rPr>
              <a:t>        Вопросы для подготовки: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Какой момент изображен на фотографии?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Где, по-вашему, сделана эта фотография?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Почему была сделана такая фотография?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Что хотелось фотографу изобразить в первую очередь?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Какие детали на фотоснимке обращают на себя внимание, бросаются в глаза, запоминаются?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О чем говорит поза, выражение лиц  людей, запечатленных на фотографии?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Удалось ли автору снимка передать эмоции, чувства, настроение сфотографированных?</a:t>
            </a:r>
          </a:p>
          <a:p>
            <a:pPr>
              <a:spcBef>
                <a:spcPts val="0"/>
              </a:spcBef>
              <a:defRPr/>
            </a:pPr>
            <a:r>
              <a:rPr lang="ru-RU" sz="1600" i="1" dirty="0" smtClean="0">
                <a:solidFill>
                  <a:srgbClr val="002060"/>
                </a:solidFill>
                <a:latin typeface="Georgia" pitchFamily="18" charset="0"/>
              </a:rPr>
              <a:t>Как вы считаете, удачным ли получился снимок?</a:t>
            </a:r>
          </a:p>
          <a:p>
            <a:pPr>
              <a:defRPr/>
            </a:pPr>
            <a:endParaRPr lang="ru-RU" sz="1600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66117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404664"/>
            <a:ext cx="7812360" cy="561975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Структура монолога-рассуждения (задание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ea typeface="+mn-ea"/>
                <a:cs typeface="+mn-cs"/>
              </a:rPr>
              <a:t>3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) 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142984"/>
            <a:ext cx="9001156" cy="5715016"/>
          </a:xfrm>
        </p:spPr>
        <p:txBody>
          <a:bodyPr/>
          <a:lstStyle/>
          <a:p>
            <a:pPr marL="0" indent="-5715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1.Тезис (сформулированный ответ на поставленный вопрос; истолкование предложенного в задании слова; утверждение, доказываемое в рассуждении).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… - это …                                                  На мой взгляд (я думаю, мне кажется), .…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Как мне кажется, …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sz="18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lvl="1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2.Основная часть. Аргументация. Примеры – аргументы.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Во-первых,…  во-вторых, …   в третьих, …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Чтобы подтвердить сказанное, обратимся к таким фактам:...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Данный факт подтверждает мысль о том, что…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Эту мысль легко доказать, обратившись к примерам из… (жизни, собственного опыта, телепередач, фильмов и т.п.)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  Например, анализируя поведение (речь, поступки) (кого?) можно увидеть, что …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Кроме этого,</a:t>
            </a:r>
            <a:r>
              <a:rPr lang="ru-RU" altLang="ru-RU" sz="1800" i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 ещё одним доказательством справедливости моего утверждения  может служить такой пример:…</a:t>
            </a:r>
          </a:p>
          <a:p>
            <a:pPr marL="0" lvl="1" indent="-274638">
              <a:lnSpc>
                <a:spcPct val="80000"/>
              </a:lnSpc>
              <a:spcBef>
                <a:spcPts val="0"/>
              </a:spcBef>
              <a:buFontTx/>
              <a:buAutoNum type="arabicParenR"/>
            </a:pPr>
            <a:endParaRPr lang="ru-RU" altLang="ru-RU" sz="1800" b="1" i="1" dirty="0" smtClean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indent="-57150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altLang="ru-RU" sz="1800" b="1" dirty="0" smtClean="0">
                <a:solidFill>
                  <a:srgbClr val="002060"/>
                </a:solidFill>
                <a:latin typeface="Georgia" pitchFamily="18" charset="0"/>
                <a:cs typeface="Arial" charset="0"/>
              </a:rPr>
              <a:t>3. 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Вывод  (заключение, сделанное на основе аргументов и связанное с тезисом).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sz="18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Таким образом, …                          Итак, …                      Следовательно,…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Подводя итог сказанному, отмечу …                           Думаю, что…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Очень хотелось бы, чтобы …                                           Хочется верить, что…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Обобщая сказанное, хочется</a:t>
            </a:r>
            <a:r>
              <a:rPr lang="en-US" sz="1800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отметить, что…</a:t>
            </a:r>
            <a:endParaRPr lang="ru-RU" altLang="ru-RU" sz="1800" i="1" dirty="0" smtClean="0">
              <a:solidFill>
                <a:srgbClr val="002060"/>
              </a:solidFill>
              <a:latin typeface="Georgia" pitchFamily="18" charset="0"/>
              <a:cs typeface="Arial" charset="0"/>
            </a:endParaRPr>
          </a:p>
          <a:p>
            <a:pPr marL="0" lvl="1"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ru-RU" sz="1800" b="1" i="1" dirty="0" smtClean="0"/>
          </a:p>
        </p:txBody>
      </p:sp>
    </p:spTree>
    <p:extLst>
      <p:ext uri="{BB962C8B-B14F-4D97-AF65-F5344CB8AC3E}">
        <p14:creationId xmlns:p14="http://schemas.microsoft.com/office/powerpoint/2010/main" xmlns="" val="376512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499176" cy="439737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Правила диалога (задание 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+mj-lt"/>
                <a:ea typeface="+mn-ea"/>
                <a:cs typeface="+mn-cs"/>
              </a:rPr>
              <a:t>4</a:t>
            </a: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07504" y="1340768"/>
            <a:ext cx="8750776" cy="460851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Внимательно выслушайте вопрос.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 каждом вопросе выделите ключевые слова, которые будут использованы в вашем ответе.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Избегайте односложных ответов: да, нет, конечно и т.п.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Чтобы избежать односложных ответов, используйте сложноподчинённые предложения с придаточными причины, условия, следствия.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Смягчайте категоричность своих утверждений вводными словами: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я думаю; как мне кажется; по-видимому и т.п.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Особое внимание обратите на  вопросы,    требующие развёрнутого ответа (Что Вы посоветуете…?).</a:t>
            </a:r>
          </a:p>
          <a:p>
            <a:pPr algn="just">
              <a:spcBef>
                <a:spcPts val="0"/>
              </a:spcBef>
              <a:buFontTx/>
              <a:buAutoNum type="arabicPeriod" startAt="6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При развёрнутом ответе на вопрос используйте слова-рубрикаторы:                        </a:t>
            </a:r>
            <a:r>
              <a:rPr lang="ru-RU" sz="1800" i="1" dirty="0" smtClean="0">
                <a:solidFill>
                  <a:srgbClr val="002060"/>
                </a:solidFill>
                <a:latin typeface="Georgia" pitchFamily="18" charset="0"/>
              </a:rPr>
              <a:t>во-первых, во-вторых, наконец.</a:t>
            </a:r>
          </a:p>
          <a:p>
            <a:pPr algn="just">
              <a:spcBef>
                <a:spcPts val="0"/>
              </a:spcBef>
              <a:buFontTx/>
              <a:buAutoNum type="arabicPeriod" startAt="6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Выстраивая рассуждение-рекомендацию, располагайте информацию в определённом порядке, соответствующем логике рассуждения.</a:t>
            </a:r>
          </a:p>
          <a:p>
            <a:pPr algn="just">
              <a:spcBef>
                <a:spcPts val="0"/>
              </a:spcBef>
              <a:buFontTx/>
              <a:buAutoNum type="arabicPeriod" startAt="6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 Используйте средний темп речи, который позволяет продумывать продолжение речи.</a:t>
            </a:r>
          </a:p>
          <a:p>
            <a:pPr algn="just">
              <a:spcBef>
                <a:spcPts val="0"/>
              </a:spcBef>
              <a:buFontTx/>
              <a:buAutoNum type="arabicPeriod" startAt="6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Избегайте длительных пауз.</a:t>
            </a:r>
          </a:p>
          <a:p>
            <a:pPr algn="just">
              <a:spcBef>
                <a:spcPts val="0"/>
              </a:spcBef>
              <a:buFontTx/>
              <a:buAutoNum type="arabicPeriod" startAt="6"/>
            </a:pP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Следите за правильностью и чистотой речи. Избегайте слов-паразитов.  </a:t>
            </a:r>
          </a:p>
          <a:p>
            <a:pPr algn="just">
              <a:spcBef>
                <a:spcPts val="0"/>
              </a:spcBef>
              <a:buFontTx/>
              <a:buAutoNum type="arabicPeriod"/>
            </a:pPr>
            <a:endParaRPr lang="ru-RU" sz="1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spcBef>
                <a:spcPts val="0"/>
              </a:spcBef>
              <a:buFontTx/>
              <a:buAutoNum type="arabicPeriod"/>
            </a:pPr>
            <a:endParaRPr lang="ru-RU" sz="1800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659087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 idx="4294967295"/>
          </p:nvPr>
        </p:nvSpPr>
        <p:spPr>
          <a:xfrm>
            <a:off x="1259632" y="476672"/>
            <a:ext cx="5616624" cy="439737"/>
          </a:xfrm>
          <a:noFill/>
          <a:ln w="9525" cap="flat" cmpd="sng" algn="ctr">
            <a:noFill/>
            <a:prstDash val="solid"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Литература</a:t>
            </a: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179387" y="1142983"/>
            <a:ext cx="8964613" cy="5715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ФИПИ. Образцы контрольных измерительных материалов для раздела «Говорение» в Государственной итоговой аттестации по русскому языку. М., 2017.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Архарова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Д.И.,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Долинина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Т.А,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Чудинов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А.П. Речь и культура общения. – Екатеринбург, «Сократ», 2012.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Егораева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Г.Т. ОГЭ. Тренажёр. Русский язык. Устное собеседование для выпускников основной школы.– М.: «Экзамен», 2018.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Михальская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А.К. Русский язык. Риторика. 10-11 классы. Учебник. – М.: «Дрофа».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Нарушевич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А.Г., Смеречинская Н.М. Готовимся к устному собеседованию. Русский язык: практикум для 9 класса. М.: Бином. Лаборатория знаний, 2018.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Рыбченкова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Л.М,, Александрова О.М., Загоровская </a:t>
            </a: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О.Ф.Русский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язык. 8 класс. М.: Просвещение, 201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</a:rPr>
              <a:t>7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.</a:t>
            </a:r>
          </a:p>
          <a:p>
            <a:pPr>
              <a:lnSpc>
                <a:spcPct val="80000"/>
              </a:lnSpc>
              <a:defRPr/>
            </a:pPr>
            <a:r>
              <a:rPr lang="ru-RU" sz="1600" dirty="0" err="1" smtClean="0">
                <a:solidFill>
                  <a:srgbClr val="002060"/>
                </a:solidFill>
                <a:latin typeface="Georgia" pitchFamily="18" charset="0"/>
              </a:rPr>
              <a:t>Цыбулько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И.П., Малышева Т.Н.  ОГЭ-2018. Русский язык. Устное собеседование. 20 вариантов. Типовые экзаменационные варианты. М.: Национальное образование, 2018.</a:t>
            </a:r>
          </a:p>
          <a:p>
            <a:pPr marL="981075" indent="0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Tx/>
              <a:buNone/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</a:rPr>
              <a:t>ИНТЕРНЕТ-РЕСУРСЫ:</a:t>
            </a:r>
          </a:p>
          <a:p>
            <a:pPr marL="363538" indent="-36353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http://www.fipi.ru/oge-i-gve-9/demoversii-specifikacii-kodifikatory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</a:t>
            </a:r>
            <a:r>
              <a:rPr lang="ru-RU" sz="1600" u="sng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– демоверсия, спецификация, кодификатор, дополнительные схемы оценивания заданий 1и 2, 3 и 4</a:t>
            </a:r>
          </a:p>
          <a:p>
            <a:pPr marL="363538" indent="-363538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http://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fipi.ru/</a:t>
            </a:r>
            <a:r>
              <a:rPr lang="en-US" sz="1600" dirty="0" err="1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newrubank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</a:rPr>
              <a:t>–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открытый банк оценочных средств по русскому языку (5-9 классы), разделы «»Чтение» и «Говорение»</a:t>
            </a:r>
          </a:p>
          <a:p>
            <a:pPr marL="363538" indent="-363538">
              <a:lnSpc>
                <a:spcPct val="80000"/>
              </a:lnSpc>
              <a:defRPr/>
            </a:pP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  <a:hlinkClick r:id="rId2"/>
              </a:rPr>
              <a:t>http://licey.net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63538" indent="-36353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3"/>
              </a:rPr>
              <a:t>www.Infourok.ru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– тексты для подготовки учащихся к устному собеседованию, 9 класс</a:t>
            </a:r>
          </a:p>
          <a:p>
            <a:pPr marL="363538" indent="-36353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4"/>
              </a:rPr>
              <a:t>www.schoolparallel.umi.ru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 – тренировочные варианты </a:t>
            </a:r>
          </a:p>
          <a:p>
            <a:pPr marL="363538" indent="-363538">
              <a:lnSpc>
                <a:spcPct val="80000"/>
              </a:lnSpc>
              <a:defRPr/>
            </a:pPr>
            <a:r>
              <a:rPr lang="en-US" sz="1600" dirty="0" smtClean="0">
                <a:solidFill>
                  <a:srgbClr val="002060"/>
                </a:solidFill>
                <a:latin typeface="Georgia" pitchFamily="18" charset="0"/>
                <a:hlinkClick r:id="rId5"/>
              </a:rPr>
              <a:t>www.prosv.ru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 – сайт издательства «Просвещение»</a:t>
            </a:r>
          </a:p>
          <a:p>
            <a:pPr>
              <a:lnSpc>
                <a:spcPct val="80000"/>
              </a:lnSpc>
              <a:defRPr/>
            </a:pP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06778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 l="3482" t="3904" r="5225" b="8051"/>
          <a:stretch>
            <a:fillRect/>
          </a:stretch>
        </p:blipFill>
        <p:spPr bwMode="auto">
          <a:xfrm>
            <a:off x="108000" y="0"/>
            <a:ext cx="8892480" cy="685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6185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47664" y="2780928"/>
            <a:ext cx="61561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177800" algn="ctr" defTabSz="685800">
              <a:lnSpc>
                <a:spcPct val="90000"/>
              </a:lnSpc>
              <a:defRPr/>
            </a:pPr>
            <a:r>
              <a:rPr lang="ru-RU" altLang="ru-RU" sz="3600" i="1" dirty="0">
                <a:solidFill>
                  <a:srgbClr val="003192"/>
                </a:solidFill>
                <a:latin typeface="Georgia" pitchFamily="18" charset="0"/>
                <a:ea typeface="+mj-ea"/>
                <a:cs typeface="+mj-cs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3351986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357850"/>
          </a:xfrm>
        </p:spPr>
        <p:txBody>
          <a:bodyPr/>
          <a:lstStyle/>
          <a:p>
            <a:pPr marL="0" indent="533400" algn="just">
              <a:buNone/>
            </a:pPr>
            <a:r>
              <a:rPr lang="ru-RU" sz="1500" b="1" dirty="0" smtClean="0">
                <a:solidFill>
                  <a:srgbClr val="002060"/>
                </a:solidFill>
                <a:latin typeface="Georgia" pitchFamily="18" charset="0"/>
              </a:rPr>
              <a:t>В задании 1 (чтение текста вслух) важно читать текст с интонацией, соответствующей пунктуационному оформлению текста, выдерживая необходимый для успешной коммуникации темп. Максимальное количество баллов за задание – 2.</a:t>
            </a:r>
          </a:p>
          <a:p>
            <a:pPr marL="0" indent="0" algn="just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тексты научно-публицистического стиля сопровождаются иллюстрациями, которые помогут учащимся наиболее полно  сформировать представление о человеке – герое текста;</a:t>
            </a:r>
          </a:p>
          <a:p>
            <a:pPr marL="0" indent="0" algn="just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объём текста варьируется в пределах 170 – 180 слов;</a:t>
            </a:r>
          </a:p>
          <a:p>
            <a:pPr marL="0" indent="0" algn="just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контролируются навыки техники осмысленного чтения: проверяется </a:t>
            </a:r>
            <a:r>
              <a:rPr lang="ru-RU" sz="1400" b="1" i="1" u="sng" dirty="0" smtClean="0">
                <a:solidFill>
                  <a:srgbClr val="002060"/>
                </a:solidFill>
                <a:latin typeface="Georgia" pitchFamily="18" charset="0"/>
              </a:rPr>
              <a:t>понимание 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экзаменуемым содержание читаемого, которое проявляется в оформлении </a:t>
            </a:r>
            <a:r>
              <a:rPr lang="ru-RU" sz="1400" b="1" i="1" u="sng" dirty="0" smtClean="0">
                <a:solidFill>
                  <a:srgbClr val="002060"/>
                </a:solidFill>
                <a:latin typeface="Georgia" pitchFamily="18" charset="0"/>
              </a:rPr>
              <a:t>фонетической стороны 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устной речи, темпе чтения, соответствии интонации знакам препинания  текста (</a:t>
            </a:r>
            <a:r>
              <a:rPr lang="ru-RU" sz="1400" b="1" i="1" dirty="0" err="1" smtClean="0">
                <a:solidFill>
                  <a:srgbClr val="002060"/>
                </a:solidFill>
                <a:latin typeface="Georgia" pitchFamily="18" charset="0"/>
              </a:rPr>
              <a:t>паузация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, словесное ударение, повышение-понижение громкости голоса),  соблюдении  орфоэпических и грамматических норм, отсутствии искажений слов;</a:t>
            </a:r>
          </a:p>
          <a:p>
            <a:pPr marL="0" indent="0" algn="just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проверяются умения учащихся видеть и использовать при чтении графические символы, в частности, знак </a:t>
            </a:r>
            <a:r>
              <a:rPr lang="ru-RU" sz="1400" b="1" i="1" u="sng" dirty="0" smtClean="0">
                <a:solidFill>
                  <a:srgbClr val="002060"/>
                </a:solidFill>
                <a:latin typeface="Georgia" pitchFamily="18" charset="0"/>
              </a:rPr>
              <a:t>ударения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, который сопровождает имена собственные и термины;</a:t>
            </a:r>
          </a:p>
          <a:p>
            <a:pPr marL="0" indent="0" algn="just"/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текст содержит сложную грамматическую единицу – </a:t>
            </a:r>
            <a:r>
              <a:rPr lang="ru-RU" sz="1400" b="1" i="1" u="sng" dirty="0" smtClean="0">
                <a:solidFill>
                  <a:srgbClr val="002060"/>
                </a:solidFill>
                <a:latin typeface="Georgia" pitchFamily="18" charset="0"/>
              </a:rPr>
              <a:t>имя числительное</a:t>
            </a:r>
            <a:r>
              <a:rPr lang="ru-RU" sz="1400" b="1" i="1" dirty="0" smtClean="0">
                <a:solidFill>
                  <a:srgbClr val="002060"/>
                </a:solidFill>
                <a:latin typeface="Georgia" pitchFamily="18" charset="0"/>
              </a:rPr>
              <a:t>, которое представлено в цифровой  форме в косвенном падеже.</a:t>
            </a:r>
          </a:p>
          <a:p>
            <a:pPr marL="0" indent="533400" algn="just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Georgia" pitchFamily="18" charset="0"/>
              </a:rPr>
              <a:t> На подготовку к заданию отводится 2 минуты. При подготовке экзаменуемый имеет право делать графические пометы, вести краткие записи (подчёркивать трудные слова и выражения) в КИМ </a:t>
            </a:r>
            <a:r>
              <a:rPr lang="ru-RU" sz="1400" b="1" dirty="0" smtClean="0">
                <a:solidFill>
                  <a:srgbClr val="15AF8E"/>
                </a:solidFill>
                <a:latin typeface="Georgia" pitchFamily="18" charset="0"/>
              </a:rPr>
              <a:t>(ФИПИ, октябрь 2017 г. презентация Т.Н. Малышевой «Итоговое устное собеседование по русскому языку выпускников основной школы»)</a:t>
            </a:r>
          </a:p>
          <a:p>
            <a:pPr marL="533400" indent="0" algn="just">
              <a:buNone/>
            </a:pPr>
            <a:endParaRPr lang="ru-RU" sz="14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533400" indent="0" algn="just">
              <a:buNone/>
            </a:pPr>
            <a:endParaRPr lang="ru-RU" sz="1400" dirty="0" smtClean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331640" y="285728"/>
            <a:ext cx="5400600" cy="857256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sz="2000" b="1" dirty="0" smtClean="0">
                <a:solidFill>
                  <a:srgbClr val="FF0066"/>
                </a:solidFill>
                <a:latin typeface="Georgia" pitchFamily="18" charset="0"/>
              </a:rPr>
              <a:t>ЗАДАНИЕ 1. </a:t>
            </a:r>
            <a:r>
              <a:rPr lang="ru-RU" sz="2000" b="1" cap="all" dirty="0" smtClean="0">
                <a:solidFill>
                  <a:srgbClr val="FF0066"/>
                </a:solidFill>
                <a:latin typeface="Georgia" pitchFamily="18" charset="0"/>
              </a:rPr>
              <a:t>Чтение текста</a:t>
            </a:r>
            <a:br>
              <a:rPr lang="ru-RU" sz="2000" b="1" cap="all" dirty="0" smtClean="0">
                <a:solidFill>
                  <a:srgbClr val="FF0066"/>
                </a:solidFill>
                <a:latin typeface="Georgia" pitchFamily="18" charset="0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9075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79512" y="1556792"/>
            <a:ext cx="8568952" cy="5112568"/>
          </a:xfrm>
        </p:spPr>
        <p:txBody>
          <a:bodyPr>
            <a:normAutofit/>
          </a:bodyPr>
          <a:lstStyle/>
          <a:p>
            <a:pPr marL="3592513" indent="0">
              <a:buNone/>
              <a:tabLst>
                <a:tab pos="182563" algn="l"/>
              </a:tabLst>
              <a:defRPr/>
            </a:pPr>
            <a:r>
              <a:rPr lang="ru-RU" sz="1900" b="1" dirty="0" smtClean="0">
                <a:solidFill>
                  <a:srgbClr val="002060"/>
                </a:solidFill>
                <a:latin typeface="Georgia" pitchFamily="18" charset="0"/>
              </a:rPr>
              <a:t>Задание 1. Вам, конечно, знаком человек, изображённый на этой фотографии. Это Юрий Алексеевич Гагарин (1934–1968) – первый космонавт. Выразительно прочитайте текст о Юрии Алексеевиче Гагарине вслух.</a:t>
            </a:r>
          </a:p>
          <a:p>
            <a:pPr marL="3175" indent="-3175">
              <a:buNone/>
              <a:tabLst>
                <a:tab pos="182563" algn="l"/>
              </a:tabLst>
              <a:defRPr/>
            </a:pPr>
            <a:endParaRPr lang="ru-RU" sz="2000" b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3175" indent="-3175">
              <a:buNone/>
              <a:tabLst>
                <a:tab pos="182563" algn="l"/>
              </a:tabLs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У Вас есть 2 минуты на подготовку.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marL="3175" indent="-3175" algn="just"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Кандидаты в первый отряд космонавтов набирались среди военных лётчиков-истребителей по решению Сергея Павловича Королёва, считавшего, что именно эти лётчики уже имеют опыт перегрузок, стрессовых ситуаций и перепадов давления. Их было 20 молодых лётчиков, которых готовили к первому полёту в космос. Юрий Гагарин был одним из них.</a:t>
            </a:r>
            <a:r>
              <a:rPr lang="en-US" sz="2000" dirty="0" smtClean="0">
                <a:solidFill>
                  <a:srgbClr val="002060"/>
                </a:solidFill>
                <a:latin typeface="Georgia" pitchFamily="18" charset="0"/>
              </a:rPr>
              <a:t>&lt;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…</a:t>
            </a:r>
            <a:r>
              <a:rPr lang="en-US" sz="2000" dirty="0">
                <a:solidFill>
                  <a:srgbClr val="002060"/>
                </a:solidFill>
                <a:latin typeface="Georgia" pitchFamily="18" charset="0"/>
              </a:rPr>
              <a:t>&gt;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 (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177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слов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).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Tx/>
              <a:buNone/>
              <a:defRPr/>
            </a:pPr>
            <a:endParaRPr lang="ru-RU" dirty="0"/>
          </a:p>
        </p:txBody>
      </p:sp>
      <p:pic>
        <p:nvPicPr>
          <p:cNvPr id="5" name="Рисунок 3" descr="https://im1-tub-ru.yandex.net/i?id=64544b63193d1239cd7ecec350a6d2a2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331391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669516" cy="417512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1. ЧТЕНИЕ ТЕКСТА (демоверсия)</a:t>
            </a:r>
          </a:p>
        </p:txBody>
      </p:sp>
    </p:spTree>
    <p:extLst>
      <p:ext uri="{BB962C8B-B14F-4D97-AF65-F5344CB8AC3E}">
        <p14:creationId xmlns:p14="http://schemas.microsoft.com/office/powerpoint/2010/main" xmlns="" val="2920339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7139136" cy="418058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Типичные ошибки при чтении текста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1" y="1381418"/>
            <a:ext cx="9144000" cy="53541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медленный темп чтения, монотонная интонация; </a:t>
            </a: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0" y="1988840"/>
            <a:ext cx="9144000" cy="504056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неправильное прочтение окончания зависимого слова;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 bwMode="auto">
          <a:xfrm>
            <a:off x="0" y="2564904"/>
            <a:ext cx="9144000" cy="504056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искажение слов;</a:t>
            </a: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0" y="3140968"/>
            <a:ext cx="9144000" cy="60742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замена слов по смыслу;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0" y="3816000"/>
            <a:ext cx="9144000" cy="53144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неправильная постановка ударения;</a:t>
            </a: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 bwMode="auto">
          <a:xfrm>
            <a:off x="0" y="4437112"/>
            <a:ext cx="9144000" cy="531440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неправильная грамматическая форма числительного в косвенном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падеже;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 bwMode="auto">
          <a:xfrm>
            <a:off x="0" y="5040000"/>
            <a:ext cx="9144000" cy="60742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замена целых слов по оптическому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сходству;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 bwMode="auto">
          <a:xfrm>
            <a:off x="0" y="5733256"/>
            <a:ext cx="9144000" cy="607422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пропуски: а) слов; б) слогов; в) букв;</a:t>
            </a: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 bwMode="auto">
          <a:xfrm>
            <a:off x="0" y="6453336"/>
            <a:ext cx="9144000" cy="404664"/>
          </a:xfrm>
          <a:prstGeom prst="rect">
            <a:avLst/>
          </a:prstGeom>
          <a:solidFill>
            <a:srgbClr val="B7C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723900"/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перестановки: а) слов; б) слогов; в)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букв.</a:t>
            </a: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81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632848" cy="648072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3000"/>
              </a:lnSpc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Критерии оценивания выполнения заданий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устной части 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1. Чтение текста </a:t>
            </a:r>
            <a:b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</a:br>
            <a:endParaRPr lang="ru-RU" altLang="ru-RU" sz="2000" b="1" kern="1200" cap="all" dirty="0" smtClean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412776"/>
          <a:ext cx="8640763" cy="5112567"/>
        </p:xfrm>
        <a:graphic>
          <a:graphicData uri="http://schemas.openxmlformats.org/drawingml/2006/table">
            <a:tbl>
              <a:tblPr/>
              <a:tblGrid>
                <a:gridCol w="3194050"/>
                <a:gridCol w="3933825"/>
                <a:gridCol w="1512888"/>
              </a:tblGrid>
              <a:tr h="422546">
                <a:tc gridSpan="2">
                  <a:txBody>
                    <a:bodyPr/>
                    <a:lstStyle/>
                    <a:p>
                      <a:pPr marL="17462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Критерии оценивания чтения вслух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all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Баллы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3192"/>
                    </a:solidFill>
                  </a:tcPr>
                </a:tc>
              </a:tr>
              <a:tr h="344366">
                <a:tc gridSpan="2">
                  <a:txBody>
                    <a:bodyPr/>
                    <a:lstStyle/>
                    <a:p>
                      <a:pPr marL="71438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  <a:tr h="10324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ИЧ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 соответствует пунктуационному оформлению текста.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842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Интонация не соответствует пунктуационному оформлению текста.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49950">
                <a:tc gridSpan="2">
                  <a:txBody>
                    <a:bodyPr/>
                    <a:lstStyle/>
                    <a:p>
                      <a:pPr marL="45720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  <a:tr h="688284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ТЧ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соответствует коммуникативной задаче.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083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Темп чтения не соответствует коммуникативной задаче.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413">
                <a:tc gridSpan="2">
                  <a:txBody>
                    <a:bodyPr/>
                    <a:lstStyle/>
                    <a:p>
                      <a:pPr marL="87313" marR="0" lvl="0" indent="0" algn="just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Максимальное количество баллов за всё задание</a:t>
                      </a:r>
                    </a:p>
                  </a:txBody>
                  <a:tcPr marL="41876" marR="41876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68625" algn="ctr"/>
                          <a:tab pos="5940425" algn="r"/>
                        </a:tabLst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itchFamily="18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C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5547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344816" cy="778098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FF0066"/>
                </a:solidFill>
                <a:latin typeface="Georgia" pitchFamily="18" charset="0"/>
                <a:ea typeface="+mn-ea"/>
                <a:cs typeface="+mn-cs"/>
              </a:rPr>
              <a:t>Задание 2. Пересказ текста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071546"/>
            <a:ext cx="8784976" cy="5143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Задание 2 (пересказ с включением цитаты) оценивается по следующим критериям: сохранение при пересказе </a:t>
            </a:r>
            <a:r>
              <a:rPr lang="ru-RU" sz="1800" b="1" dirty="0" err="1" smtClean="0">
                <a:solidFill>
                  <a:srgbClr val="002060"/>
                </a:solidFill>
                <a:latin typeface="Georgia" pitchFamily="18" charset="0"/>
              </a:rPr>
              <a:t>микротем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</a:rPr>
              <a:t> текста, фактическая точность, уместность и логичность включения указанной цитаты в пересказ. Максимальный балл – 4.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Во время выполнения задания 2 можно пользоваться  записями, сделанными  во  время подготовки  к  пересказу, также  можно зачитать цитату, включенную в ответ </a:t>
            </a:r>
            <a:r>
              <a:rPr lang="ru-RU" sz="1800" b="1" u="sng" dirty="0" smtClean="0">
                <a:solidFill>
                  <a:srgbClr val="15AF8E"/>
                </a:solidFill>
                <a:latin typeface="Georgia" pitchFamily="18" charset="0"/>
              </a:rPr>
              <a:t>(Спецификация КИМ п.9 «Условия проведения итогового собеседования» таблица 3 п.5 стр.6).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Пользоваться исходным текстом нельзя (сдается экзаменатору). Записи не учитываются при оценивании работы. 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Высказывание должно быть введено любым способом цитирования. Пересказ и включённое в него задание должны составлять цельный текст.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Время на подготовку - 1 минута.</a:t>
            </a:r>
          </a:p>
          <a:p>
            <a:r>
              <a:rPr lang="ru-RU" sz="1800" b="1" i="1" dirty="0" smtClean="0">
                <a:solidFill>
                  <a:srgbClr val="002060"/>
                </a:solidFill>
                <a:latin typeface="Georgia" pitchFamily="18" charset="0"/>
              </a:rPr>
              <a:t>Учащийся работал над содержанием текста в задании 1, поэтому при подготовке к пересказу должен сосредоточиться на анализе высказывания и включении его в свой текст.</a:t>
            </a:r>
          </a:p>
          <a:p>
            <a:pPr>
              <a:buNone/>
            </a:pPr>
            <a:endParaRPr lang="ru-RU" sz="1800" b="1" i="1" dirty="0" smtClean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6143644"/>
            <a:ext cx="914400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Правильность речи заданий 1 и 2 оценивается совместно. </a:t>
            </a:r>
          </a:p>
        </p:txBody>
      </p:sp>
    </p:spTree>
    <p:extLst>
      <p:ext uri="{BB962C8B-B14F-4D97-AF65-F5344CB8AC3E}">
        <p14:creationId xmlns:p14="http://schemas.microsoft.com/office/powerpoint/2010/main" xmlns="" val="3600197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04856" cy="706090"/>
          </a:xfrm>
          <a:noFill/>
          <a:ln w="9525">
            <a:noFill/>
            <a:miter lim="800000"/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l">
              <a:defRPr/>
            </a:pPr>
            <a:r>
              <a:rPr lang="ru-RU" altLang="ru-RU" sz="2000" b="1" kern="1200" cap="all" dirty="0" smtClean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Задание 2. Пересказ текста (ДЕМОВЕРСИЯ)</a:t>
            </a: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4525963"/>
          </a:xfrm>
        </p:spPr>
        <p:txBody>
          <a:bodyPr>
            <a:normAutofit/>
          </a:bodyPr>
          <a:lstStyle/>
          <a:p>
            <a:pPr marL="0" indent="0">
              <a:buFontTx/>
              <a:buNone/>
              <a:defRPr/>
            </a:pPr>
            <a:r>
              <a:rPr lang="ru-RU" sz="2000" b="1" u="sng" dirty="0" smtClean="0">
                <a:solidFill>
                  <a:srgbClr val="002060"/>
                </a:solidFill>
                <a:latin typeface="Georgia" pitchFamily="18" charset="0"/>
              </a:rPr>
              <a:t>Перескажите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прочитанный Вами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текст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,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включив в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пересказ высказывание 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С.П.Королева, выдающегося конструктора и учёного,  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о Юрии Гагарине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:</a:t>
            </a:r>
          </a:p>
          <a:p>
            <a:pPr marL="0" indent="0">
              <a:buFontTx/>
              <a:buNone/>
              <a:defRPr/>
            </a:pPr>
            <a:endParaRPr lang="ru-RU" sz="2000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«</a:t>
            </a:r>
            <a:r>
              <a:rPr lang="ru-RU" sz="2000" i="1" dirty="0">
                <a:solidFill>
                  <a:srgbClr val="002060"/>
                </a:solidFill>
                <a:latin typeface="Georgia" pitchFamily="18" charset="0"/>
              </a:rPr>
              <a:t>Он открыл людям Земли дорогу в неизвестный мир. Но только ли это? Думается, Гагарин сделал нечто большее ― он дал людям веру в их собственные силы, в их возможности, дал силу идти увереннее, смелее</a:t>
            </a:r>
            <a:r>
              <a:rPr lang="ru-RU" sz="2000" i="1" dirty="0" smtClean="0">
                <a:solidFill>
                  <a:srgbClr val="002060"/>
                </a:solidFill>
                <a:latin typeface="Georgia" pitchFamily="18" charset="0"/>
              </a:rPr>
              <a:t>…»</a:t>
            </a:r>
          </a:p>
          <a:p>
            <a:pPr marL="0" indent="0">
              <a:buFontTx/>
              <a:buNone/>
              <a:defRPr/>
            </a:pP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</a:rPr>
              <a:t>Подумайте, где лучше использовать слова С.П.Королёва в пересказе. Вы можете использовать любые способы цитирования.</a:t>
            </a:r>
            <a:endParaRPr lang="ru-RU" sz="2000" b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2731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</TotalTime>
  <Words>3798</Words>
  <Application>Microsoft Office PowerPoint</Application>
  <PresentationFormat>Экран (4:3)</PresentationFormat>
  <Paragraphs>518</Paragraphs>
  <Slides>38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Исполнительная</vt:lpstr>
      <vt:lpstr>Объект упаковщика для оболочки</vt:lpstr>
      <vt:lpstr>Слайд 1</vt:lpstr>
      <vt:lpstr>МОДЕЛЬ ИТОГОВОГО УСТНОГО СОБЕСЕДОВАНИЯ  ПО РУССКОМУ ЯЗЫКУ  выпускников основной школы </vt:lpstr>
      <vt:lpstr>Коммуникативные задачи</vt:lpstr>
      <vt:lpstr>ЗАДАНИЕ 1. Чтение текста </vt:lpstr>
      <vt:lpstr>ЗАДАНИЕ 1. ЧТЕНИЕ ТЕКСТА (демоверсия)</vt:lpstr>
      <vt:lpstr>Типичные ошибки при чтении текста</vt:lpstr>
      <vt:lpstr>Критерии оценивания выполнения заданий устной части  Задание 1. Чтение текста  </vt:lpstr>
      <vt:lpstr>Задание 2. Пересказ текста</vt:lpstr>
      <vt:lpstr>Задание 2. Пересказ текста (ДЕМОВЕРСИЯ)</vt:lpstr>
      <vt:lpstr>   Задание 2. Пересказ текста с включением приведённого высказывания  </vt:lpstr>
      <vt:lpstr>Задание 3. Монологическое высказывание</vt:lpstr>
      <vt:lpstr>Задание 3. Монологическое высказывание                            (ДЕМОВЕРСИЯ)</vt:lpstr>
      <vt:lpstr>Карточка 1. Описание</vt:lpstr>
      <vt:lpstr>Карточка 2. Повествование</vt:lpstr>
      <vt:lpstr>Карточка 3. Рассуждение</vt:lpstr>
      <vt:lpstr> Задание 3. Монологическое высказывание </vt:lpstr>
      <vt:lpstr>Задание 4. Диалог</vt:lpstr>
      <vt:lpstr>Задание 4. Диалог (ДЕМОВЕРСИЯ)</vt:lpstr>
      <vt:lpstr>Задание 4. Диалог</vt:lpstr>
      <vt:lpstr>Оценивание правильности речи</vt:lpstr>
      <vt:lpstr>Слайд 21</vt:lpstr>
      <vt:lpstr>Слайд 22</vt:lpstr>
      <vt:lpstr>Обобщенный план работы</vt:lpstr>
      <vt:lpstr>Ключевые направления подготовки учащихся к устному собеседованию по русскому языку в 9 классе</vt:lpstr>
      <vt:lpstr>Основные направления работы  над выразительностью чтения:</vt:lpstr>
      <vt:lpstr>Техника выразительного чтения</vt:lpstr>
      <vt:lpstr>Анализ текста для подготовки к пересказу</vt:lpstr>
      <vt:lpstr>Способы цитирования</vt:lpstr>
      <vt:lpstr>функционально - смысловые типы речи</vt:lpstr>
      <vt:lpstr>Схемы функционально - смысловых типов речи</vt:lpstr>
      <vt:lpstr>Схемы функционально - смысловых типов речи</vt:lpstr>
      <vt:lpstr>КОММУНИКАТИВНЫЕ ЗАДАЧИ  функционально - смысловых типов речи</vt:lpstr>
      <vt:lpstr>Упражнения для развития монологической речи (описание фотографии)</vt:lpstr>
      <vt:lpstr>Структура монолога-рассуждения (задание 3) </vt:lpstr>
      <vt:lpstr>Правила диалога (задание 4)</vt:lpstr>
      <vt:lpstr>Литература</vt:lpstr>
      <vt:lpstr>Слайд 37</vt:lpstr>
      <vt:lpstr>Слайд 38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</dc:creator>
  <cp:lastModifiedBy>max</cp:lastModifiedBy>
  <cp:revision>6</cp:revision>
  <cp:lastPrinted>2018-02-09T10:42:17Z</cp:lastPrinted>
  <dcterms:created xsi:type="dcterms:W3CDTF">2018-02-09T09:26:16Z</dcterms:created>
  <dcterms:modified xsi:type="dcterms:W3CDTF">2018-12-13T13:18:47Z</dcterms:modified>
</cp:coreProperties>
</file>